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Arial Black" panose="020B0604020202020204" pitchFamily="34" charset="0"/>
      <p:regular r:id="rId10"/>
      <p:bold r:id="rId11"/>
    </p:embeddedFont>
    <p:embeddedFont>
      <p:font typeface="Lexend" pitchFamily="2" charset="77"/>
      <p:regular r:id="rId12"/>
      <p:bold r:id="rId13"/>
    </p:embeddedFont>
    <p:embeddedFont>
      <p:font typeface="Lexend Medium" pitchFamily="2" charset="77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J7LnNQw49QY5cfeMZ4XqJlVTR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9"/>
  </p:normalViewPr>
  <p:slideViewPr>
    <p:cSldViewPr snapToGrid="0">
      <p:cViewPr varScale="1">
        <p:scale>
          <a:sx n="82" d="100"/>
          <a:sy n="82" d="100"/>
        </p:scale>
        <p:origin x="2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">
  <p:cSld name="Blank 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>
            <a:spLocks noGrp="1"/>
          </p:cNvSpPr>
          <p:nvPr>
            <p:ph type="title"/>
          </p:nvPr>
        </p:nvSpPr>
        <p:spPr>
          <a:xfrm>
            <a:off x="1552792" y="464943"/>
            <a:ext cx="975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94750" rIns="94750" bIns="947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exend Medium"/>
              <a:buNone/>
              <a:defRPr sz="3600">
                <a:solidFill>
                  <a:schemeClr val="accent2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94750" rIns="94750" bIns="9475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Calibri"/>
              <a:buAutoNum type="alphaUcPeriod"/>
              <a:defRPr sz="2135">
                <a:solidFill>
                  <a:srgbClr val="445D7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Calibri"/>
              <a:buAutoNum type="alphaLcPeriod"/>
              <a:defRPr sz="2135">
                <a:solidFill>
                  <a:srgbClr val="445D73"/>
                </a:solidFill>
              </a:defRPr>
            </a:lvl2pPr>
            <a:lvl3pPr marL="1371600" lvl="2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Calibri"/>
              <a:buAutoNum type="romanLcPeriod"/>
              <a:defRPr sz="2135">
                <a:solidFill>
                  <a:srgbClr val="445D73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1600"/>
              <a:buAutoNum type="arabicPeriod"/>
              <a:defRPr sz="2135">
                <a:solidFill>
                  <a:srgbClr val="445D7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1600"/>
              <a:buAutoNum type="alphaLcPeriod"/>
              <a:defRPr sz="2135">
                <a:solidFill>
                  <a:srgbClr val="445D73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1600"/>
              <a:buAutoNum type="romanLcPeriod"/>
              <a:defRPr sz="2135">
                <a:solidFill>
                  <a:srgbClr val="445D73"/>
                </a:solidFill>
              </a:defRPr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1600"/>
              <a:buAutoNum type="arabicPeriod"/>
              <a:defRPr sz="2135">
                <a:solidFill>
                  <a:srgbClr val="445D73"/>
                </a:solidFill>
              </a:defRPr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1600"/>
              <a:buAutoNum type="alphaLcPeriod"/>
              <a:defRPr sz="2135">
                <a:solidFill>
                  <a:srgbClr val="445D73"/>
                </a:solidFill>
              </a:defRPr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1600"/>
              <a:buAutoNum type="romanLcPeriod"/>
              <a:defRPr sz="2135">
                <a:solidFill>
                  <a:srgbClr val="445D73"/>
                </a:solidFill>
              </a:defRPr>
            </a:lvl9pPr>
          </a:lstStyle>
          <a:p>
            <a:endParaRPr/>
          </a:p>
        </p:txBody>
      </p:sp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 l="2722" r="2731"/>
          <a:stretch/>
        </p:blipFill>
        <p:spPr>
          <a:xfrm>
            <a:off x="10391189" y="6240464"/>
            <a:ext cx="1306324" cy="3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0"/>
          <p:cNvPicPr preferRelativeResize="0"/>
          <p:nvPr/>
        </p:nvPicPr>
        <p:blipFill rotWithShape="1">
          <a:blip r:embed="rId3">
            <a:alphaModFix/>
          </a:blip>
          <a:srcRect t="2380" b="2380"/>
          <a:stretch/>
        </p:blipFill>
        <p:spPr>
          <a:xfrm>
            <a:off x="494865" y="399001"/>
            <a:ext cx="801617" cy="763465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80000" algn="bl" rotWithShape="0">
              <a:srgbClr val="FF9900"/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Lexend Medium"/>
              <a:buNone/>
              <a:defRPr sz="4400" b="0" i="0" u="none" strike="noStrike" cap="none">
                <a:solidFill>
                  <a:schemeClr val="accent2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t="2380" b="2380"/>
          <a:stretch/>
        </p:blipFill>
        <p:spPr>
          <a:xfrm>
            <a:off x="4953701" y="99480"/>
            <a:ext cx="2701300" cy="257270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5272000" y="4856352"/>
            <a:ext cx="6778400" cy="813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126325" tIns="126325" rIns="126325" bIns="1263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5"/>
              <a:buFont typeface="Arial"/>
              <a:buNone/>
            </a:pPr>
            <a:r>
              <a:rPr lang="en-US" sz="2135" b="1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Project no: 2022-1-RO01-KA220-VET-000085029</a:t>
            </a:r>
            <a:endParaRPr sz="2135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l="2722" r="2731"/>
          <a:stretch/>
        </p:blipFill>
        <p:spPr>
          <a:xfrm>
            <a:off x="8429000" y="391891"/>
            <a:ext cx="2800080" cy="66084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0" y="2712983"/>
            <a:ext cx="12192000" cy="2266000"/>
          </a:xfrm>
          <a:prstGeom prst="rect">
            <a:avLst/>
          </a:prstGeom>
          <a:solidFill>
            <a:srgbClr val="5F7D95"/>
          </a:solidFill>
          <a:ln>
            <a:noFill/>
          </a:ln>
        </p:spPr>
        <p:txBody>
          <a:bodyPr spcFirstLastPara="1" wrap="square" lIns="126325" tIns="126325" rIns="126325" bIns="126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1" i="0" u="none" strike="noStrike" cap="none" dirty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ctr">
              <a:lnSpc>
                <a:spcPct val="90000"/>
              </a:lnSpc>
              <a:buSzPts val="7200"/>
            </a:pPr>
            <a:r>
              <a:rPr lang="en-US" sz="32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Apprends-moi</a:t>
            </a:r>
            <a:r>
              <a:rPr lang="en-US" sz="32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à aider
       Cours Communication </a:t>
            </a:r>
            <a:r>
              <a:rPr lang="en-US" sz="32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efficace</a:t>
            </a:r>
            <a:r>
              <a:rPr lang="en-US" sz="32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dans </a:t>
            </a:r>
            <a:r>
              <a:rPr lang="en-US" sz="32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l’environnement</a:t>
            </a:r>
            <a:r>
              <a:rPr lang="en-US" sz="32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en</a:t>
            </a:r>
            <a:r>
              <a:rPr lang="en-US" sz="32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ligne</a:t>
            </a:r>
            <a:r>
              <a:rPr lang="en-US" sz="32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,
 </a:t>
            </a:r>
            <a:r>
              <a:rPr lang="en-US" sz="32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adapté</a:t>
            </a:r>
            <a:r>
              <a:rPr lang="en-US" sz="32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aux </a:t>
            </a:r>
            <a:r>
              <a:rPr lang="en-US" sz="32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caractéristiques</a:t>
            </a:r>
            <a:r>
              <a:rPr lang="en-US" sz="32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des </a:t>
            </a:r>
            <a:r>
              <a:rPr lang="en-US" sz="32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personnes</a:t>
            </a:r>
            <a:r>
              <a:rPr lang="en-US" sz="32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handicapées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br>
              <a:rPr lang="en-US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b="1" i="0" u="none" strike="noStrike" cap="none" dirty="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92" name="Google Shape;92;p1"/>
          <p:cNvGrpSpPr/>
          <p:nvPr/>
        </p:nvGrpSpPr>
        <p:grpSpPr>
          <a:xfrm>
            <a:off x="1211433" y="5675595"/>
            <a:ext cx="9769459" cy="1128768"/>
            <a:chOff x="498500" y="4137629"/>
            <a:chExt cx="8147326" cy="941346"/>
          </a:xfrm>
        </p:grpSpPr>
        <p:grpSp>
          <p:nvGrpSpPr>
            <p:cNvPr id="93" name="Google Shape;93;p1"/>
            <p:cNvGrpSpPr/>
            <p:nvPr/>
          </p:nvGrpSpPr>
          <p:grpSpPr>
            <a:xfrm>
              <a:off x="498500" y="4226550"/>
              <a:ext cx="4777159" cy="852425"/>
              <a:chOff x="498500" y="4226550"/>
              <a:chExt cx="4777159" cy="852425"/>
            </a:xfrm>
          </p:grpSpPr>
          <p:grpSp>
            <p:nvGrpSpPr>
              <p:cNvPr id="94" name="Google Shape;94;p1"/>
              <p:cNvGrpSpPr/>
              <p:nvPr/>
            </p:nvGrpSpPr>
            <p:grpSpPr>
              <a:xfrm>
                <a:off x="498500" y="4226550"/>
                <a:ext cx="2782903" cy="852425"/>
                <a:chOff x="661431" y="5761985"/>
                <a:chExt cx="4102762" cy="1256708"/>
              </a:xfrm>
            </p:grpSpPr>
            <p:pic>
              <p:nvPicPr>
                <p:cNvPr id="95" name="Google Shape;95;p1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3392779" y="5768268"/>
                  <a:ext cx="1371414" cy="107216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6" name="Google Shape;96;p1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661431" y="5761985"/>
                  <a:ext cx="1584550" cy="125670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97" name="Google Shape;97;p1" descr="Logo Oriensys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4249916" y="4297788"/>
                <a:ext cx="1025743" cy="6210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8" name="Google Shape;98;p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927676" y="4244682"/>
              <a:ext cx="718150" cy="7272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"/>
            <p:cNvPicPr preferRelativeResize="0"/>
            <p:nvPr/>
          </p:nvPicPr>
          <p:blipFill rotWithShape="1">
            <a:blip r:embed="rId9">
              <a:alphaModFix/>
            </a:blip>
            <a:srcRect t="-7329" b="7328"/>
            <a:stretch/>
          </p:blipFill>
          <p:spPr>
            <a:xfrm>
              <a:off x="6147275" y="4137629"/>
              <a:ext cx="718150" cy="9135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960120" y="1536700"/>
            <a:ext cx="10271760" cy="4445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25" tIns="126325" rIns="126325" bIns="126325" anchor="t" anchorCtr="0">
            <a:noAutofit/>
          </a:bodyPr>
          <a:lstStyle/>
          <a:p>
            <a:pPr marL="95250" lvl="0" indent="0">
              <a:lnSpc>
                <a:spcPct val="115000"/>
              </a:lnSpc>
              <a:buNone/>
            </a:pPr>
            <a:r>
              <a:rPr lang="en-US" sz="2000" dirty="0" err="1">
                <a:solidFill>
                  <a:srgbClr val="000000"/>
                </a:solidFill>
              </a:rPr>
              <a:t>Bienvenue</a:t>
            </a:r>
            <a:r>
              <a:rPr lang="en-US" sz="2000" dirty="0">
                <a:solidFill>
                  <a:srgbClr val="000000"/>
                </a:solidFill>
              </a:rPr>
              <a:t> dans le </a:t>
            </a:r>
            <a:r>
              <a:rPr lang="en-US" sz="2000" dirty="0" err="1">
                <a:solidFill>
                  <a:srgbClr val="000000"/>
                </a:solidFill>
              </a:rPr>
              <a:t>cours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dédié</a:t>
            </a:r>
            <a:r>
              <a:rPr lang="en-US" sz="2000" dirty="0">
                <a:solidFill>
                  <a:srgbClr val="000000"/>
                </a:solidFill>
              </a:rPr>
              <a:t> à </a:t>
            </a:r>
            <a:r>
              <a:rPr lang="en-US" sz="2000" dirty="0" err="1">
                <a:solidFill>
                  <a:srgbClr val="000000"/>
                </a:solidFill>
              </a:rPr>
              <a:t>l’amélioration</a:t>
            </a:r>
            <a:r>
              <a:rPr lang="en-US" sz="2000" dirty="0">
                <a:solidFill>
                  <a:srgbClr val="000000"/>
                </a:solidFill>
              </a:rPr>
              <a:t> des </a:t>
            </a:r>
            <a:r>
              <a:rPr lang="en-US" sz="2000" dirty="0" err="1">
                <a:solidFill>
                  <a:srgbClr val="000000"/>
                </a:solidFill>
              </a:rPr>
              <a:t>compétences</a:t>
            </a:r>
            <a:r>
              <a:rPr lang="en-US" sz="2000" dirty="0">
                <a:solidFill>
                  <a:srgbClr val="000000"/>
                </a:solidFill>
              </a:rPr>
              <a:t> de communication </a:t>
            </a:r>
            <a:r>
              <a:rPr lang="en-US" sz="2000" dirty="0" err="1">
                <a:solidFill>
                  <a:srgbClr val="000000"/>
                </a:solidFill>
              </a:rPr>
              <a:t>efficaces</a:t>
            </a:r>
            <a:r>
              <a:rPr lang="en-US" sz="2000" dirty="0">
                <a:solidFill>
                  <a:srgbClr val="000000"/>
                </a:solidFill>
              </a:rPr>
              <a:t> dans </a:t>
            </a:r>
            <a:r>
              <a:rPr lang="en-US" sz="2000" dirty="0" err="1">
                <a:solidFill>
                  <a:srgbClr val="000000"/>
                </a:solidFill>
              </a:rPr>
              <a:t>l’environnement</a:t>
            </a:r>
            <a:r>
              <a:rPr lang="en-US" sz="2000" dirty="0">
                <a:solidFill>
                  <a:srgbClr val="000000"/>
                </a:solidFill>
              </a:rPr>
              <a:t> numérique pour les </a:t>
            </a:r>
            <a:r>
              <a:rPr lang="en-US" sz="2000" dirty="0" err="1">
                <a:solidFill>
                  <a:srgbClr val="000000"/>
                </a:solidFill>
              </a:rPr>
              <a:t>travailleurs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sociaux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travaillant</a:t>
            </a:r>
            <a:r>
              <a:rPr lang="en-US" sz="2000" dirty="0">
                <a:solidFill>
                  <a:srgbClr val="000000"/>
                </a:solidFill>
              </a:rPr>
              <a:t> avec des </a:t>
            </a:r>
            <a:r>
              <a:rPr lang="en-US" sz="2000" dirty="0" err="1">
                <a:solidFill>
                  <a:srgbClr val="000000"/>
                </a:solidFill>
              </a:rPr>
              <a:t>personnes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handicapées</a:t>
            </a:r>
            <a:r>
              <a:rPr lang="en-US" sz="2000" dirty="0">
                <a:solidFill>
                  <a:srgbClr val="000000"/>
                </a:solidFill>
              </a:rPr>
              <a:t>. Une communication </a:t>
            </a:r>
            <a:r>
              <a:rPr lang="en-US" sz="2000" dirty="0" err="1">
                <a:solidFill>
                  <a:srgbClr val="000000"/>
                </a:solidFill>
              </a:rPr>
              <a:t>efficace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est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essentielle</a:t>
            </a:r>
            <a:r>
              <a:rPr lang="en-US" sz="2000" dirty="0">
                <a:solidFill>
                  <a:srgbClr val="000000"/>
                </a:solidFill>
              </a:rPr>
              <a:t> pour un processus </a:t>
            </a:r>
            <a:r>
              <a:rPr lang="en-US" sz="2000" dirty="0" err="1">
                <a:solidFill>
                  <a:srgbClr val="000000"/>
                </a:solidFill>
              </a:rPr>
              <a:t>éducatif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qualité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particulier </a:t>
            </a:r>
            <a:r>
              <a:rPr lang="en-US" sz="2000" dirty="0" err="1">
                <a:solidFill>
                  <a:srgbClr val="000000"/>
                </a:solidFill>
              </a:rPr>
              <a:t>lorsqu’il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s’agit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d’enseignement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ligne</a:t>
            </a:r>
            <a:r>
              <a:rPr lang="en-US" sz="2000" dirty="0">
                <a:solidFill>
                  <a:srgbClr val="000000"/>
                </a:solidFill>
              </a:rPr>
              <a:t>. La façon </a:t>
            </a:r>
            <a:r>
              <a:rPr lang="en-US" sz="2000" dirty="0" err="1">
                <a:solidFill>
                  <a:srgbClr val="000000"/>
                </a:solidFill>
              </a:rPr>
              <a:t>dont</a:t>
            </a:r>
            <a:r>
              <a:rPr lang="en-US" sz="2000" dirty="0">
                <a:solidFill>
                  <a:srgbClr val="000000"/>
                </a:solidFill>
              </a:rPr>
              <a:t> les </a:t>
            </a:r>
            <a:r>
              <a:rPr lang="en-US" sz="2000" dirty="0" err="1">
                <a:solidFill>
                  <a:srgbClr val="000000"/>
                </a:solidFill>
              </a:rPr>
              <a:t>travailleurs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sociaux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interagissent</a:t>
            </a:r>
            <a:r>
              <a:rPr lang="en-US" sz="2000" dirty="0">
                <a:solidFill>
                  <a:srgbClr val="000000"/>
                </a:solidFill>
              </a:rPr>
              <a:t> et </a:t>
            </a:r>
            <a:r>
              <a:rPr lang="en-US" sz="2000" dirty="0" err="1">
                <a:solidFill>
                  <a:srgbClr val="000000"/>
                </a:solidFill>
              </a:rPr>
              <a:t>transmettent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l’information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peut</a:t>
            </a:r>
            <a:r>
              <a:rPr lang="en-US" sz="2000" dirty="0">
                <a:solidFill>
                  <a:srgbClr val="000000"/>
                </a:solidFill>
              </a:rPr>
              <a:t> faire </a:t>
            </a:r>
            <a:r>
              <a:rPr lang="en-US" sz="2000" dirty="0" err="1">
                <a:solidFill>
                  <a:srgbClr val="000000"/>
                </a:solidFill>
              </a:rPr>
              <a:t>une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différence</a:t>
            </a:r>
            <a:r>
              <a:rPr lang="en-US" sz="2000" dirty="0">
                <a:solidFill>
                  <a:srgbClr val="000000"/>
                </a:solidFill>
              </a:rPr>
              <a:t> significative dans </a:t>
            </a:r>
            <a:r>
              <a:rPr lang="en-US" sz="2000" dirty="0" err="1">
                <a:solidFill>
                  <a:srgbClr val="000000"/>
                </a:solidFill>
              </a:rPr>
              <a:t>l’intégration</a:t>
            </a:r>
            <a:r>
              <a:rPr lang="en-US" sz="2000" dirty="0">
                <a:solidFill>
                  <a:srgbClr val="000000"/>
                </a:solidFill>
              </a:rPr>
              <a:t> et </a:t>
            </a:r>
            <a:r>
              <a:rPr lang="en-US" sz="2000" dirty="0" err="1">
                <a:solidFill>
                  <a:srgbClr val="000000"/>
                </a:solidFill>
              </a:rPr>
              <a:t>l’inclusion</a:t>
            </a:r>
            <a:r>
              <a:rPr lang="en-US" sz="2000" dirty="0">
                <a:solidFill>
                  <a:srgbClr val="000000"/>
                </a:solidFill>
              </a:rPr>
              <a:t> des </a:t>
            </a:r>
            <a:r>
              <a:rPr lang="en-US" sz="2000" dirty="0" err="1">
                <a:solidFill>
                  <a:srgbClr val="000000"/>
                </a:solidFill>
              </a:rPr>
              <a:t>personnes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handicapées</a:t>
            </a:r>
            <a:r>
              <a:rPr lang="en-US" sz="2000" dirty="0">
                <a:solidFill>
                  <a:srgbClr val="000000"/>
                </a:solidFill>
              </a:rPr>
              <a:t>.
Ce </a:t>
            </a:r>
            <a:r>
              <a:rPr lang="en-US" sz="2000" dirty="0" err="1">
                <a:solidFill>
                  <a:srgbClr val="000000"/>
                </a:solidFill>
              </a:rPr>
              <a:t>cours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est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structuré</a:t>
            </a:r>
            <a:r>
              <a:rPr lang="en-US" sz="2000" dirty="0">
                <a:solidFill>
                  <a:srgbClr val="000000"/>
                </a:solidFill>
              </a:rPr>
              <a:t> de manière à </a:t>
            </a:r>
            <a:r>
              <a:rPr lang="en-US" sz="2000" dirty="0" err="1">
                <a:solidFill>
                  <a:srgbClr val="000000"/>
                </a:solidFill>
              </a:rPr>
              <a:t>vous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fournir</a:t>
            </a:r>
            <a:r>
              <a:rPr lang="en-US" sz="2000" dirty="0">
                <a:solidFill>
                  <a:srgbClr val="000000"/>
                </a:solidFill>
              </a:rPr>
              <a:t> les </a:t>
            </a:r>
            <a:r>
              <a:rPr lang="en-US" sz="2000" dirty="0" err="1">
                <a:solidFill>
                  <a:srgbClr val="000000"/>
                </a:solidFill>
              </a:rPr>
              <a:t>connaissances</a:t>
            </a:r>
            <a:r>
              <a:rPr lang="en-US" sz="2000" dirty="0">
                <a:solidFill>
                  <a:srgbClr val="000000"/>
                </a:solidFill>
              </a:rPr>
              <a:t> et les </a:t>
            </a:r>
            <a:r>
              <a:rPr lang="en-US" sz="2000" dirty="0" err="1">
                <a:solidFill>
                  <a:srgbClr val="000000"/>
                </a:solidFill>
              </a:rPr>
              <a:t>compétences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nécessaires</a:t>
            </a:r>
            <a:r>
              <a:rPr lang="en-US" sz="2000" dirty="0">
                <a:solidFill>
                  <a:srgbClr val="000000"/>
                </a:solidFill>
              </a:rPr>
              <a:t> pour </a:t>
            </a:r>
            <a:r>
              <a:rPr lang="en-US" sz="2000" dirty="0" err="1">
                <a:solidFill>
                  <a:srgbClr val="000000"/>
                </a:solidFill>
              </a:rPr>
              <a:t>communiquer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efficacement</a:t>
            </a:r>
            <a:r>
              <a:rPr lang="en-US" sz="2000" dirty="0">
                <a:solidFill>
                  <a:srgbClr val="000000"/>
                </a:solidFill>
              </a:rPr>
              <a:t> et de manière adaptative dans </a:t>
            </a:r>
            <a:r>
              <a:rPr lang="en-US" sz="2000" dirty="0" err="1">
                <a:solidFill>
                  <a:srgbClr val="000000"/>
                </a:solidFill>
              </a:rPr>
              <a:t>l’environnement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ligne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tenant </a:t>
            </a:r>
            <a:r>
              <a:rPr lang="en-US" sz="2000" dirty="0" err="1">
                <a:solidFill>
                  <a:srgbClr val="000000"/>
                </a:solidFill>
              </a:rPr>
              <a:t>compte</a:t>
            </a:r>
            <a:r>
              <a:rPr lang="en-US" sz="2000" dirty="0">
                <a:solidFill>
                  <a:srgbClr val="000000"/>
                </a:solidFill>
              </a:rPr>
              <a:t> de la </a:t>
            </a:r>
            <a:r>
              <a:rPr lang="en-US" sz="2000" dirty="0" err="1">
                <a:solidFill>
                  <a:srgbClr val="000000"/>
                </a:solidFill>
              </a:rPr>
              <a:t>diversité</a:t>
            </a:r>
            <a:r>
              <a:rPr lang="en-US" sz="2000" dirty="0">
                <a:solidFill>
                  <a:srgbClr val="000000"/>
                </a:solidFill>
              </a:rPr>
              <a:t> des </a:t>
            </a:r>
            <a:r>
              <a:rPr lang="en-US" sz="2000" dirty="0" err="1">
                <a:solidFill>
                  <a:srgbClr val="000000"/>
                </a:solidFill>
              </a:rPr>
              <a:t>besoins</a:t>
            </a:r>
            <a:r>
              <a:rPr lang="en-US" sz="2000" dirty="0">
                <a:solidFill>
                  <a:srgbClr val="000000"/>
                </a:solidFill>
              </a:rPr>
              <a:t> des </a:t>
            </a:r>
            <a:r>
              <a:rPr lang="en-US" sz="2000" dirty="0" err="1">
                <a:solidFill>
                  <a:srgbClr val="000000"/>
                </a:solidFill>
              </a:rPr>
              <a:t>personnes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handicapées</a:t>
            </a:r>
            <a:r>
              <a:rPr lang="en-US" sz="2000" dirty="0">
                <a:solidFill>
                  <a:srgbClr val="000000"/>
                </a:solidFill>
              </a:rPr>
              <a:t>. Nous </a:t>
            </a:r>
            <a:r>
              <a:rPr lang="en-US" sz="2000" dirty="0" err="1">
                <a:solidFill>
                  <a:srgbClr val="000000"/>
                </a:solidFill>
              </a:rPr>
              <a:t>explorerons</a:t>
            </a:r>
            <a:r>
              <a:rPr lang="en-US" sz="2000" dirty="0">
                <a:solidFill>
                  <a:srgbClr val="000000"/>
                </a:solidFill>
              </a:rPr>
              <a:t> les concepts </a:t>
            </a:r>
            <a:r>
              <a:rPr lang="en-US" sz="2000" dirty="0" err="1">
                <a:solidFill>
                  <a:srgbClr val="000000"/>
                </a:solidFill>
              </a:rPr>
              <a:t>fondamentaux</a:t>
            </a:r>
            <a:r>
              <a:rPr lang="en-US" sz="2000" dirty="0">
                <a:solidFill>
                  <a:srgbClr val="000000"/>
                </a:solidFill>
              </a:rPr>
              <a:t> de la communication, les techniques de </a:t>
            </a:r>
            <a:r>
              <a:rPr lang="en-US" sz="2000" dirty="0" err="1">
                <a:solidFill>
                  <a:srgbClr val="000000"/>
                </a:solidFill>
              </a:rPr>
              <a:t>création</a:t>
            </a:r>
            <a:r>
              <a:rPr lang="en-US" sz="2000" dirty="0">
                <a:solidFill>
                  <a:srgbClr val="000000"/>
                </a:solidFill>
              </a:rPr>
              <a:t> et de </a:t>
            </a:r>
            <a:r>
              <a:rPr lang="en-US" sz="2000" dirty="0" err="1">
                <a:solidFill>
                  <a:srgbClr val="000000"/>
                </a:solidFill>
              </a:rPr>
              <a:t>présentation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contenu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ainsi</a:t>
            </a:r>
            <a:r>
              <a:rPr lang="en-US" sz="2000" dirty="0">
                <a:solidFill>
                  <a:srgbClr val="000000"/>
                </a:solidFill>
              </a:rPr>
              <a:t> que </a:t>
            </a:r>
            <a:r>
              <a:rPr lang="en-US" sz="2000" dirty="0" err="1">
                <a:solidFill>
                  <a:srgbClr val="000000"/>
                </a:solidFill>
              </a:rPr>
              <a:t>l’importance</a:t>
            </a:r>
            <a:r>
              <a:rPr lang="en-US" sz="2000" dirty="0">
                <a:solidFill>
                  <a:srgbClr val="000000"/>
                </a:solidFill>
              </a:rPr>
              <a:t> d’un </a:t>
            </a:r>
            <a:r>
              <a:rPr lang="en-US" sz="2000" dirty="0" err="1">
                <a:solidFill>
                  <a:srgbClr val="000000"/>
                </a:solidFill>
              </a:rPr>
              <a:t>comportement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assertif</a:t>
            </a:r>
            <a:r>
              <a:rPr lang="en-US" sz="2000" dirty="0">
                <a:solidFill>
                  <a:srgbClr val="000000"/>
                </a:solidFill>
              </a:rPr>
              <a:t> dans les interactions 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ligne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837247" y="3429000"/>
            <a:ext cx="10517505" cy="2718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25" tIns="126325" rIns="126325" bIns="126325" anchor="t" anchorCtr="0">
            <a:noAutofit/>
          </a:bodyPr>
          <a:lstStyle/>
          <a:p>
            <a:pPr marL="95250" lvl="0" indent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000000"/>
                </a:solidFill>
              </a:rPr>
              <a:t>Objectif du </a:t>
            </a:r>
            <a:r>
              <a:rPr lang="en-US" sz="2400" b="1" dirty="0" err="1">
                <a:solidFill>
                  <a:srgbClr val="000000"/>
                </a:solidFill>
              </a:rPr>
              <a:t>cours</a:t>
            </a:r>
            <a:r>
              <a:rPr lang="en-US" sz="2400" b="1" dirty="0">
                <a:solidFill>
                  <a:srgbClr val="000000"/>
                </a:solidFill>
              </a:rPr>
              <a:t>
</a:t>
            </a:r>
            <a:r>
              <a:rPr lang="en-US" sz="2400" dirty="0" err="1">
                <a:solidFill>
                  <a:srgbClr val="000000"/>
                </a:solidFill>
              </a:rPr>
              <a:t>L’objectif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spécifique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ce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cours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est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vous</a:t>
            </a:r>
            <a:r>
              <a:rPr lang="en-US" sz="2400" dirty="0">
                <a:solidFill>
                  <a:srgbClr val="000000"/>
                </a:solidFill>
              </a:rPr>
              <a:t> aider à </a:t>
            </a:r>
            <a:r>
              <a:rPr lang="en-US" sz="2400" dirty="0" err="1">
                <a:solidFill>
                  <a:srgbClr val="000000"/>
                </a:solidFill>
              </a:rPr>
              <a:t>développer</a:t>
            </a:r>
            <a:r>
              <a:rPr lang="en-US" sz="2400" dirty="0">
                <a:solidFill>
                  <a:srgbClr val="000000"/>
                </a:solidFill>
              </a:rPr>
              <a:t> des </a:t>
            </a:r>
            <a:r>
              <a:rPr lang="en-US" sz="2400" dirty="0" err="1">
                <a:solidFill>
                  <a:srgbClr val="000000"/>
                </a:solidFill>
              </a:rPr>
              <a:t>compétences</a:t>
            </a:r>
            <a:r>
              <a:rPr lang="en-US" sz="2400" dirty="0">
                <a:solidFill>
                  <a:srgbClr val="000000"/>
                </a:solidFill>
              </a:rPr>
              <a:t> de communication </a:t>
            </a:r>
            <a:r>
              <a:rPr lang="en-US" sz="2400" dirty="0" err="1">
                <a:solidFill>
                  <a:srgbClr val="000000"/>
                </a:solidFill>
              </a:rPr>
              <a:t>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ligne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souples</a:t>
            </a:r>
            <a:r>
              <a:rPr lang="en-US" sz="2400" dirty="0">
                <a:solidFill>
                  <a:srgbClr val="000000"/>
                </a:solidFill>
              </a:rPr>
              <a:t> et </a:t>
            </a:r>
            <a:r>
              <a:rPr lang="en-US" sz="2400" dirty="0" err="1">
                <a:solidFill>
                  <a:srgbClr val="000000"/>
                </a:solidFill>
              </a:rPr>
              <a:t>adaptées</a:t>
            </a:r>
            <a:r>
              <a:rPr lang="en-US" sz="2400" dirty="0">
                <a:solidFill>
                  <a:srgbClr val="000000"/>
                </a:solidFill>
              </a:rPr>
              <a:t> aux </a:t>
            </a:r>
            <a:r>
              <a:rPr lang="en-US" sz="2400" dirty="0" err="1">
                <a:solidFill>
                  <a:srgbClr val="000000"/>
                </a:solidFill>
              </a:rPr>
              <a:t>caractéristiques</a:t>
            </a:r>
            <a:r>
              <a:rPr lang="en-US" sz="2400" dirty="0">
                <a:solidFill>
                  <a:srgbClr val="000000"/>
                </a:solidFill>
              </a:rPr>
              <a:t> des </a:t>
            </a:r>
            <a:r>
              <a:rPr lang="en-US" sz="2400" dirty="0" err="1">
                <a:solidFill>
                  <a:srgbClr val="000000"/>
                </a:solidFill>
              </a:rPr>
              <a:t>personnes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handicapées</a:t>
            </a:r>
            <a:r>
              <a:rPr lang="en-US" sz="2400" dirty="0">
                <a:solidFill>
                  <a:srgbClr val="000000"/>
                </a:solidFill>
              </a:rPr>
              <a:t>. En </a:t>
            </a:r>
            <a:r>
              <a:rPr lang="en-US" sz="2400" dirty="0" err="1">
                <a:solidFill>
                  <a:srgbClr val="000000"/>
                </a:solidFill>
              </a:rPr>
              <a:t>utilisant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une</a:t>
            </a:r>
            <a:r>
              <a:rPr lang="en-US" sz="2400" dirty="0">
                <a:solidFill>
                  <a:srgbClr val="000000"/>
                </a:solidFill>
              </a:rPr>
              <a:t> communication </a:t>
            </a:r>
            <a:r>
              <a:rPr lang="en-US" sz="2400" dirty="0" err="1">
                <a:solidFill>
                  <a:srgbClr val="000000"/>
                </a:solidFill>
              </a:rPr>
              <a:t>efficace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vous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serez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mesure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faciliter</a:t>
            </a:r>
            <a:r>
              <a:rPr lang="en-US" sz="2400" dirty="0">
                <a:solidFill>
                  <a:srgbClr val="000000"/>
                </a:solidFill>
              </a:rPr>
              <a:t> le processus </a:t>
            </a:r>
            <a:r>
              <a:rPr lang="en-US" sz="2400" dirty="0" err="1">
                <a:solidFill>
                  <a:srgbClr val="000000"/>
                </a:solidFill>
              </a:rPr>
              <a:t>éducatif</a:t>
            </a:r>
            <a:r>
              <a:rPr lang="en-US" sz="2400" dirty="0">
                <a:solidFill>
                  <a:srgbClr val="000000"/>
                </a:solidFill>
              </a:rPr>
              <a:t> et de </a:t>
            </a:r>
            <a:r>
              <a:rPr lang="en-US" sz="2400" dirty="0" err="1">
                <a:solidFill>
                  <a:srgbClr val="000000"/>
                </a:solidFill>
              </a:rPr>
              <a:t>favoriser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l’intégration</a:t>
            </a:r>
            <a:r>
              <a:rPr lang="en-US" sz="2400" dirty="0">
                <a:solidFill>
                  <a:srgbClr val="000000"/>
                </a:solidFill>
              </a:rPr>
              <a:t> et </a:t>
            </a:r>
            <a:r>
              <a:rPr lang="en-US" sz="2400" dirty="0" err="1">
                <a:solidFill>
                  <a:srgbClr val="000000"/>
                </a:solidFill>
              </a:rPr>
              <a:t>l’inclusion</a:t>
            </a:r>
            <a:r>
              <a:rPr lang="en-US" sz="2400" dirty="0">
                <a:solidFill>
                  <a:srgbClr val="000000"/>
                </a:solidFill>
              </a:rPr>
              <a:t> des participants dans </a:t>
            </a:r>
            <a:r>
              <a:rPr lang="en-US" sz="2400" dirty="0" err="1">
                <a:solidFill>
                  <a:srgbClr val="000000"/>
                </a:solidFill>
              </a:rPr>
              <a:t>votre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cours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sz="2000" dirty="0"/>
          </a:p>
        </p:txBody>
      </p:sp>
      <p:sp>
        <p:nvSpPr>
          <p:cNvPr id="110" name="Google Shape;110;p3"/>
          <p:cNvSpPr/>
          <p:nvPr/>
        </p:nvSpPr>
        <p:spPr>
          <a:xfrm>
            <a:off x="5940425" y="390525"/>
            <a:ext cx="5378450" cy="3038475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1502410" y="595630"/>
            <a:ext cx="10157460" cy="578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0" tIns="94750" rIns="94750" bIns="94750" anchor="t" anchorCtr="0">
            <a:noAutofit/>
          </a:bodyPr>
          <a:lstStyle/>
          <a:p>
            <a:pPr marL="95250" lvl="0" indent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</a:rPr>
              <a:t>Le </a:t>
            </a:r>
            <a:r>
              <a:rPr lang="en-US" sz="2400" dirty="0" err="1">
                <a:solidFill>
                  <a:srgbClr val="000000"/>
                </a:solidFill>
              </a:rPr>
              <a:t>cours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comprend</a:t>
            </a:r>
            <a:r>
              <a:rPr lang="en-US" sz="2400" dirty="0">
                <a:solidFill>
                  <a:srgbClr val="000000"/>
                </a:solidFill>
              </a:rPr>
              <a:t> cinq </a:t>
            </a:r>
            <a:r>
              <a:rPr lang="en-US" sz="2400" dirty="0" err="1">
                <a:solidFill>
                  <a:srgbClr val="000000"/>
                </a:solidFill>
              </a:rPr>
              <a:t>leçons</a:t>
            </a:r>
            <a:r>
              <a:rPr lang="en-US" sz="2400" dirty="0">
                <a:solidFill>
                  <a:srgbClr val="000000"/>
                </a:solidFill>
              </a:rPr>
              <a:t> :
</a:t>
            </a:r>
            <a:r>
              <a:rPr lang="en-US" sz="2400" b="1" dirty="0" err="1">
                <a:solidFill>
                  <a:srgbClr val="000000"/>
                </a:solidFill>
              </a:rPr>
              <a:t>Leçon</a:t>
            </a:r>
            <a:r>
              <a:rPr lang="en-US" sz="2400" b="1" dirty="0">
                <a:solidFill>
                  <a:srgbClr val="000000"/>
                </a:solidFill>
              </a:rPr>
              <a:t> 1 - </a:t>
            </a:r>
            <a:r>
              <a:rPr lang="en-US" sz="2400" dirty="0" err="1">
                <a:solidFill>
                  <a:srgbClr val="000000"/>
                </a:solidFill>
              </a:rPr>
              <a:t>Définir</a:t>
            </a:r>
            <a:r>
              <a:rPr lang="en-US" sz="2400" dirty="0">
                <a:solidFill>
                  <a:srgbClr val="000000"/>
                </a:solidFill>
              </a:rPr>
              <a:t> les concepts, les </a:t>
            </a:r>
            <a:r>
              <a:rPr lang="en-US" sz="2400" dirty="0" err="1">
                <a:solidFill>
                  <a:srgbClr val="000000"/>
                </a:solidFill>
              </a:rPr>
              <a:t>formes</a:t>
            </a:r>
            <a:r>
              <a:rPr lang="en-US" sz="2400" dirty="0">
                <a:solidFill>
                  <a:srgbClr val="000000"/>
                </a:solidFill>
              </a:rPr>
              <a:t>, les types de communication </a:t>
            </a:r>
            <a:r>
              <a:rPr lang="en-US" sz="2400" dirty="0" err="1">
                <a:solidFill>
                  <a:srgbClr val="000000"/>
                </a:solidFill>
              </a:rPr>
              <a:t>Cette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leçon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introduira</a:t>
            </a:r>
            <a:r>
              <a:rPr lang="en-US" sz="2400" dirty="0">
                <a:solidFill>
                  <a:srgbClr val="000000"/>
                </a:solidFill>
              </a:rPr>
              <a:t> les concepts de base de la communication, </a:t>
            </a:r>
            <a:r>
              <a:rPr lang="en-US" sz="2400" dirty="0" err="1">
                <a:solidFill>
                  <a:srgbClr val="000000"/>
                </a:solidFill>
              </a:rPr>
              <a:t>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explorant</a:t>
            </a:r>
            <a:r>
              <a:rPr lang="en-US" sz="2400" dirty="0">
                <a:solidFill>
                  <a:srgbClr val="000000"/>
                </a:solidFill>
              </a:rPr>
              <a:t> les </a:t>
            </a:r>
            <a:r>
              <a:rPr lang="en-US" sz="2400" dirty="0" err="1">
                <a:solidFill>
                  <a:srgbClr val="000000"/>
                </a:solidFill>
              </a:rPr>
              <a:t>différentes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formes</a:t>
            </a:r>
            <a:r>
              <a:rPr lang="en-US" sz="2400" dirty="0">
                <a:solidFill>
                  <a:srgbClr val="000000"/>
                </a:solidFill>
              </a:rPr>
              <a:t> et types de communication.
</a:t>
            </a:r>
            <a:r>
              <a:rPr lang="en-US" sz="2400" b="1" dirty="0" err="1">
                <a:solidFill>
                  <a:srgbClr val="000000"/>
                </a:solidFill>
              </a:rPr>
              <a:t>Leçon</a:t>
            </a:r>
            <a:r>
              <a:rPr lang="en-US" sz="2400" b="1" dirty="0">
                <a:solidFill>
                  <a:srgbClr val="000000"/>
                </a:solidFill>
              </a:rPr>
              <a:t> 2 </a:t>
            </a: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Étymologie</a:t>
            </a:r>
            <a:r>
              <a:rPr lang="en-US" sz="2400" dirty="0">
                <a:solidFill>
                  <a:srgbClr val="000000"/>
                </a:solidFill>
              </a:rPr>
              <a:t> de la communication, la </a:t>
            </a:r>
            <a:r>
              <a:rPr lang="en-US" sz="2400" dirty="0" err="1">
                <a:solidFill>
                  <a:srgbClr val="000000"/>
                </a:solidFill>
              </a:rPr>
              <a:t>définition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conceptuelle</a:t>
            </a:r>
            <a:r>
              <a:rPr lang="en-US" sz="2400" dirty="0">
                <a:solidFill>
                  <a:srgbClr val="000000"/>
                </a:solidFill>
              </a:rPr>
              <a:t> d’un lien </a:t>
            </a:r>
            <a:r>
              <a:rPr lang="en-US" sz="2400" dirty="0" err="1">
                <a:solidFill>
                  <a:srgbClr val="000000"/>
                </a:solidFill>
              </a:rPr>
              <a:t>d’interaction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humaine</a:t>
            </a:r>
            <a:r>
              <a:rPr lang="en-US" sz="2400" dirty="0">
                <a:solidFill>
                  <a:srgbClr val="000000"/>
                </a:solidFill>
              </a:rPr>
              <a:t> 
Nous </a:t>
            </a:r>
            <a:r>
              <a:rPr lang="en-US" sz="2400" dirty="0" err="1">
                <a:solidFill>
                  <a:srgbClr val="000000"/>
                </a:solidFill>
              </a:rPr>
              <a:t>analyserons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l’origine</a:t>
            </a:r>
            <a:r>
              <a:rPr lang="en-US" sz="2400" dirty="0">
                <a:solidFill>
                  <a:srgbClr val="000000"/>
                </a:solidFill>
              </a:rPr>
              <a:t> du </a:t>
            </a:r>
            <a:r>
              <a:rPr lang="en-US" sz="2400" dirty="0" err="1">
                <a:solidFill>
                  <a:srgbClr val="000000"/>
                </a:solidFill>
              </a:rPr>
              <a:t>terme</a:t>
            </a:r>
            <a:r>
              <a:rPr lang="en-US" sz="2400" dirty="0">
                <a:solidFill>
                  <a:srgbClr val="000000"/>
                </a:solidFill>
              </a:rPr>
              <a:t> « communication » et </a:t>
            </a:r>
            <a:r>
              <a:rPr lang="en-US" sz="2400" dirty="0" err="1">
                <a:solidFill>
                  <a:srgbClr val="000000"/>
                </a:solidFill>
              </a:rPr>
              <a:t>discuterons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l’importance</a:t>
            </a:r>
            <a:r>
              <a:rPr lang="en-US" sz="2400" dirty="0">
                <a:solidFill>
                  <a:srgbClr val="000000"/>
                </a:solidFill>
              </a:rPr>
              <a:t> des liens </a:t>
            </a:r>
            <a:r>
              <a:rPr lang="en-US" sz="2400" dirty="0" err="1">
                <a:solidFill>
                  <a:srgbClr val="000000"/>
                </a:solidFill>
              </a:rPr>
              <a:t>d’interaction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humaine</a:t>
            </a:r>
            <a:r>
              <a:rPr lang="en-US" sz="2400" dirty="0">
                <a:solidFill>
                  <a:srgbClr val="000000"/>
                </a:solidFill>
              </a:rPr>
              <a:t> dans le </a:t>
            </a:r>
            <a:r>
              <a:rPr lang="en-US" sz="2400" dirty="0" err="1">
                <a:solidFill>
                  <a:srgbClr val="000000"/>
                </a:solidFill>
              </a:rPr>
              <a:t>contexte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l’éducation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ligne</a:t>
            </a:r>
            <a:r>
              <a:rPr lang="en-US" sz="2400" dirty="0">
                <a:solidFill>
                  <a:srgbClr val="000000"/>
                </a:solidFill>
              </a:rPr>
              <a:t>.
</a:t>
            </a:r>
            <a:r>
              <a:rPr lang="en-US" sz="2400" b="1" dirty="0" err="1">
                <a:solidFill>
                  <a:srgbClr val="000000"/>
                </a:solidFill>
              </a:rPr>
              <a:t>Leçon</a:t>
            </a:r>
            <a:r>
              <a:rPr lang="en-US" sz="2400" b="1" dirty="0">
                <a:solidFill>
                  <a:srgbClr val="000000"/>
                </a:solidFill>
              </a:rPr>
              <a:t> 3 - </a:t>
            </a:r>
            <a:r>
              <a:rPr lang="en-US" sz="2400" dirty="0">
                <a:solidFill>
                  <a:srgbClr val="000000"/>
                </a:solidFill>
              </a:rPr>
              <a:t>Communication verbale et techniques de </a:t>
            </a:r>
            <a:r>
              <a:rPr lang="en-US" sz="2400" dirty="0" err="1">
                <a:solidFill>
                  <a:srgbClr val="000000"/>
                </a:solidFill>
              </a:rPr>
              <a:t>contenu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ligne</a:t>
            </a:r>
            <a:r>
              <a:rPr lang="en-US" sz="2400" dirty="0">
                <a:solidFill>
                  <a:srgbClr val="000000"/>
                </a:solidFill>
              </a:rPr>
              <a:t> - </a:t>
            </a:r>
            <a:r>
              <a:rPr lang="en-US" sz="2400" dirty="0" err="1">
                <a:solidFill>
                  <a:srgbClr val="000000"/>
                </a:solidFill>
              </a:rPr>
              <a:t>Création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contenu</a:t>
            </a:r>
            <a:r>
              <a:rPr lang="en-US" sz="2400" dirty="0">
                <a:solidFill>
                  <a:srgbClr val="000000"/>
                </a:solidFill>
              </a:rPr>
              <a:t> 
</a:t>
            </a:r>
            <a:r>
              <a:rPr lang="en-US" sz="2400" dirty="0" err="1">
                <a:solidFill>
                  <a:srgbClr val="000000"/>
                </a:solidFill>
              </a:rPr>
              <a:t>Cette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leçon</a:t>
            </a:r>
            <a:r>
              <a:rPr lang="en-US" sz="2400" dirty="0">
                <a:solidFill>
                  <a:srgbClr val="000000"/>
                </a:solidFill>
              </a:rPr>
              <a:t> se </a:t>
            </a:r>
            <a:r>
              <a:rPr lang="en-US" sz="2400" dirty="0" err="1">
                <a:solidFill>
                  <a:srgbClr val="000000"/>
                </a:solidFill>
              </a:rPr>
              <a:t>concentre</a:t>
            </a:r>
            <a:r>
              <a:rPr lang="en-US" sz="2400" dirty="0">
                <a:solidFill>
                  <a:srgbClr val="000000"/>
                </a:solidFill>
              </a:rPr>
              <a:t> sur les techniques </a:t>
            </a:r>
            <a:r>
              <a:rPr lang="en-US" sz="2400" dirty="0" err="1">
                <a:solidFill>
                  <a:srgbClr val="000000"/>
                </a:solidFill>
              </a:rPr>
              <a:t>efficaces</a:t>
            </a:r>
            <a:r>
              <a:rPr lang="en-US" sz="2400" dirty="0">
                <a:solidFill>
                  <a:srgbClr val="000000"/>
                </a:solidFill>
              </a:rPr>
              <a:t> de communication verbale et de </a:t>
            </a:r>
            <a:r>
              <a:rPr lang="en-US" sz="2400" dirty="0" err="1">
                <a:solidFill>
                  <a:srgbClr val="000000"/>
                </a:solidFill>
              </a:rPr>
              <a:t>création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contenu</a:t>
            </a:r>
            <a:r>
              <a:rPr lang="en-US" sz="2400" dirty="0">
                <a:solidFill>
                  <a:srgbClr val="000000"/>
                </a:solidFill>
              </a:rPr>
              <a:t> pour </a:t>
            </a:r>
            <a:r>
              <a:rPr lang="en-US" sz="2400" dirty="0" err="1">
                <a:solidFill>
                  <a:srgbClr val="000000"/>
                </a:solidFill>
              </a:rPr>
              <a:t>l’environnement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ligne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/>
        </p:nvSpPr>
        <p:spPr>
          <a:xfrm>
            <a:off x="1505751" y="2000974"/>
            <a:ext cx="10116900" cy="393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Leçon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4 -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Techniques de communication verbale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ligne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l’importance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des mots et comment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ils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peuvent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influencer la perception 
Nous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explorons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l’importance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du choix des mots et comment il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peut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influencer la perception et la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compréhension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des messages.
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Leçon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5 -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Comportement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assertif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dans la communication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ligne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modèles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comportementaux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lnSpc>
                <a:spcPct val="115000"/>
              </a:lnSpc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Cette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leçon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abordera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comportement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assertif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présentera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modèles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comportement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qui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peuvent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améliorer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les interactions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ligne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>
            <a:spLocks noGrp="1"/>
          </p:cNvSpPr>
          <p:nvPr>
            <p:ph type="body" idx="1"/>
          </p:nvPr>
        </p:nvSpPr>
        <p:spPr>
          <a:xfrm>
            <a:off x="893445" y="1574800"/>
            <a:ext cx="10271760" cy="4169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25" tIns="126325" rIns="126325" bIns="126325" anchor="t" anchorCtr="0">
            <a:noAutofit/>
          </a:bodyPr>
          <a:lstStyle/>
          <a:p>
            <a:pPr marL="95250" lvl="0" indent="0">
              <a:lnSpc>
                <a:spcPct val="115000"/>
              </a:lnSpc>
              <a:buNone/>
            </a:pPr>
            <a:r>
              <a:rPr lang="en-US" sz="2000" dirty="0">
                <a:solidFill>
                  <a:srgbClr val="000000"/>
                </a:solidFill>
              </a:rPr>
              <a:t>Nous </a:t>
            </a:r>
            <a:r>
              <a:rPr lang="en-US" sz="2000" dirty="0" err="1">
                <a:solidFill>
                  <a:srgbClr val="000000"/>
                </a:solidFill>
              </a:rPr>
              <a:t>vous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invitons</a:t>
            </a:r>
            <a:r>
              <a:rPr lang="en-US" sz="2000" dirty="0">
                <a:solidFill>
                  <a:srgbClr val="000000"/>
                </a:solidFill>
              </a:rPr>
              <a:t> à </a:t>
            </a:r>
            <a:r>
              <a:rPr lang="en-US" sz="2000" dirty="0" err="1">
                <a:solidFill>
                  <a:srgbClr val="000000"/>
                </a:solidFill>
              </a:rPr>
              <a:t>suivre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cours</a:t>
            </a:r>
            <a:r>
              <a:rPr lang="en-US" sz="2000" dirty="0">
                <a:solidFill>
                  <a:srgbClr val="000000"/>
                </a:solidFill>
              </a:rPr>
              <a:t> avec </a:t>
            </a:r>
            <a:r>
              <a:rPr lang="en-US" sz="2000" dirty="0" err="1">
                <a:solidFill>
                  <a:srgbClr val="000000"/>
                </a:solidFill>
              </a:rPr>
              <a:t>ouverture</a:t>
            </a:r>
            <a:r>
              <a:rPr lang="en-US" sz="2000" dirty="0">
                <a:solidFill>
                  <a:srgbClr val="000000"/>
                </a:solidFill>
              </a:rPr>
              <a:t> et </a:t>
            </a:r>
            <a:r>
              <a:rPr lang="en-US" sz="2000" dirty="0" err="1">
                <a:solidFill>
                  <a:srgbClr val="000000"/>
                </a:solidFill>
              </a:rPr>
              <a:t>une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envie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d’apprendre</a:t>
            </a:r>
            <a:r>
              <a:rPr lang="en-US" sz="2000" dirty="0">
                <a:solidFill>
                  <a:srgbClr val="000000"/>
                </a:solidFill>
              </a:rPr>
              <a:t>, de </a:t>
            </a:r>
            <a:r>
              <a:rPr lang="en-US" sz="2000" dirty="0" err="1">
                <a:solidFill>
                  <a:srgbClr val="000000"/>
                </a:solidFill>
              </a:rPr>
              <a:t>devenir</a:t>
            </a:r>
            <a:r>
              <a:rPr lang="en-US" sz="2000" dirty="0">
                <a:solidFill>
                  <a:srgbClr val="000000"/>
                </a:solidFill>
              </a:rPr>
              <a:t> des </a:t>
            </a:r>
            <a:r>
              <a:rPr lang="en-US" sz="2000" dirty="0" err="1">
                <a:solidFill>
                  <a:srgbClr val="000000"/>
                </a:solidFill>
              </a:rPr>
              <a:t>communicateurs</a:t>
            </a:r>
            <a:r>
              <a:rPr lang="en-US" sz="2000" dirty="0">
                <a:solidFill>
                  <a:srgbClr val="000000"/>
                </a:solidFill>
              </a:rPr>
              <a:t> plus </a:t>
            </a:r>
            <a:r>
              <a:rPr lang="en-US" sz="2000" dirty="0" err="1">
                <a:solidFill>
                  <a:srgbClr val="000000"/>
                </a:solidFill>
              </a:rPr>
              <a:t>efficaces</a:t>
            </a:r>
            <a:r>
              <a:rPr lang="en-US" sz="2000" dirty="0">
                <a:solidFill>
                  <a:srgbClr val="000000"/>
                </a:solidFill>
              </a:rPr>
              <a:t> et </a:t>
            </a:r>
            <a:r>
              <a:rPr lang="en-US" sz="2000" dirty="0" err="1">
                <a:solidFill>
                  <a:srgbClr val="000000"/>
                </a:solidFill>
              </a:rPr>
              <a:t>empathiques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capables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soutenir</a:t>
            </a:r>
            <a:r>
              <a:rPr lang="en-US" sz="2000" dirty="0">
                <a:solidFill>
                  <a:srgbClr val="000000"/>
                </a:solidFill>
              </a:rPr>
              <a:t> et de </a:t>
            </a:r>
            <a:r>
              <a:rPr lang="en-US" sz="2000" dirty="0" err="1">
                <a:solidFill>
                  <a:srgbClr val="000000"/>
                </a:solidFill>
              </a:rPr>
              <a:t>promouvoir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l’inclusion</a:t>
            </a:r>
            <a:r>
              <a:rPr lang="en-US" sz="2000" dirty="0">
                <a:solidFill>
                  <a:srgbClr val="000000"/>
                </a:solidFill>
              </a:rPr>
              <a:t> des </a:t>
            </a:r>
            <a:r>
              <a:rPr lang="en-US" sz="2000" dirty="0" err="1">
                <a:solidFill>
                  <a:srgbClr val="000000"/>
                </a:solidFill>
              </a:rPr>
              <a:t>personnes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situation de handicap.</a:t>
            </a:r>
          </a:p>
          <a:p>
            <a:pPr marL="95250" lvl="0" indent="0">
              <a:lnSpc>
                <a:spcPct val="115000"/>
              </a:lnSpc>
              <a:buNone/>
            </a:pP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5250" lvl="0" indent="0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6000" b="1" dirty="0" err="1">
                <a:solidFill>
                  <a:srgbClr val="000000"/>
                </a:solidFill>
              </a:rPr>
              <a:t>Commençons</a:t>
            </a:r>
            <a:r>
              <a:rPr lang="en-US" sz="6000" b="1" dirty="0">
                <a:solidFill>
                  <a:srgbClr val="000000"/>
                </a:solidFill>
              </a:rPr>
              <a:t> ensemble </a:t>
            </a:r>
            <a:r>
              <a:rPr lang="en-US" sz="6000" b="1" dirty="0" err="1">
                <a:solidFill>
                  <a:srgbClr val="000000"/>
                </a:solidFill>
              </a:rPr>
              <a:t>ce</a:t>
            </a:r>
            <a:r>
              <a:rPr lang="en-US" sz="6000" b="1" dirty="0">
                <a:solidFill>
                  <a:srgbClr val="000000"/>
                </a:solidFill>
              </a:rPr>
              <a:t> voyage </a:t>
            </a:r>
            <a:r>
              <a:rPr lang="en-US" sz="6000" b="1" dirty="0" err="1">
                <a:solidFill>
                  <a:srgbClr val="000000"/>
                </a:solidFill>
              </a:rPr>
              <a:t>d’apprentissage</a:t>
            </a:r>
            <a:r>
              <a:rPr lang="en-US" sz="6000" b="1" dirty="0">
                <a:solidFill>
                  <a:srgbClr val="000000"/>
                </a:solidFill>
              </a:rPr>
              <a:t> !</a:t>
            </a:r>
            <a:endParaRPr sz="6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 t="2380" b="2380"/>
          <a:stretch/>
        </p:blipFill>
        <p:spPr>
          <a:xfrm>
            <a:off x="4953701" y="99480"/>
            <a:ext cx="2701300" cy="257270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7"/>
          <p:cNvSpPr/>
          <p:nvPr/>
        </p:nvSpPr>
        <p:spPr>
          <a:xfrm>
            <a:off x="5413605" y="4218812"/>
            <a:ext cx="6778400" cy="813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126325" tIns="126325" rIns="126325" bIns="1263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5"/>
              <a:buFont typeface="Arial"/>
              <a:buNone/>
            </a:pPr>
            <a:r>
              <a:rPr lang="en-US" sz="2135" b="1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Project no: 2022-1-RO01-KA220-VET-000085029</a:t>
            </a:r>
            <a:endParaRPr sz="2135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4">
            <a:alphaModFix/>
          </a:blip>
          <a:srcRect l="2722" r="2731"/>
          <a:stretch/>
        </p:blipFill>
        <p:spPr>
          <a:xfrm>
            <a:off x="8429000" y="391891"/>
            <a:ext cx="2800080" cy="66084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"/>
          <p:cNvSpPr txBox="1"/>
          <p:nvPr/>
        </p:nvSpPr>
        <p:spPr>
          <a:xfrm>
            <a:off x="0" y="2921635"/>
            <a:ext cx="12192000" cy="1299845"/>
          </a:xfrm>
          <a:prstGeom prst="rect">
            <a:avLst/>
          </a:prstGeom>
          <a:solidFill>
            <a:srgbClr val="5F7D95"/>
          </a:solidFill>
          <a:ln>
            <a:noFill/>
          </a:ln>
        </p:spPr>
        <p:txBody>
          <a:bodyPr spcFirstLastPara="1" wrap="square" lIns="126325" tIns="126325" rIns="126325" bIns="126325" anchor="t" anchorCtr="0">
            <a:noAutofit/>
          </a:bodyPr>
          <a:lstStyle/>
          <a:p>
            <a:pPr lvl="0" algn="ctr">
              <a:lnSpc>
                <a:spcPct val="90000"/>
              </a:lnSpc>
              <a:buSzPts val="7200"/>
            </a:pPr>
            <a:r>
              <a:rPr lang="en-US" sz="7200" b="1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Apprends-moi</a:t>
            </a:r>
            <a:r>
              <a:rPr lang="en-US" sz="72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à aider</a:t>
            </a:r>
            <a:br>
              <a:rPr lang="en-US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b="1" i="0" u="none" strike="noStrike" cap="none" dirty="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34" name="Google Shape;134;p7"/>
          <p:cNvGrpSpPr/>
          <p:nvPr/>
        </p:nvGrpSpPr>
        <p:grpSpPr>
          <a:xfrm>
            <a:off x="1211416" y="5675459"/>
            <a:ext cx="9769187" cy="1128737"/>
            <a:chOff x="498500" y="4137629"/>
            <a:chExt cx="8147326" cy="941346"/>
          </a:xfrm>
        </p:grpSpPr>
        <p:grpSp>
          <p:nvGrpSpPr>
            <p:cNvPr id="135" name="Google Shape;135;p7"/>
            <p:cNvGrpSpPr/>
            <p:nvPr/>
          </p:nvGrpSpPr>
          <p:grpSpPr>
            <a:xfrm>
              <a:off x="498500" y="4226550"/>
              <a:ext cx="4777159" cy="852425"/>
              <a:chOff x="498500" y="4226550"/>
              <a:chExt cx="4777159" cy="852425"/>
            </a:xfrm>
          </p:grpSpPr>
          <p:grpSp>
            <p:nvGrpSpPr>
              <p:cNvPr id="136" name="Google Shape;136;p7"/>
              <p:cNvGrpSpPr/>
              <p:nvPr/>
            </p:nvGrpSpPr>
            <p:grpSpPr>
              <a:xfrm>
                <a:off x="498500" y="4226550"/>
                <a:ext cx="2782903" cy="852425"/>
                <a:chOff x="661431" y="5761985"/>
                <a:chExt cx="4102762" cy="1256708"/>
              </a:xfrm>
            </p:grpSpPr>
            <p:pic>
              <p:nvPicPr>
                <p:cNvPr id="137" name="Google Shape;137;p7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3392779" y="5768268"/>
                  <a:ext cx="1371414" cy="107216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8" name="Google Shape;138;p7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661431" y="5761985"/>
                  <a:ext cx="1584550" cy="125670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39" name="Google Shape;139;p7" descr="Logo Oriensys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4249916" y="4297788"/>
                <a:ext cx="1025743" cy="6210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0" name="Google Shape;140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927676" y="4244682"/>
              <a:ext cx="718150" cy="7272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7"/>
            <p:cNvPicPr preferRelativeResize="0"/>
            <p:nvPr/>
          </p:nvPicPr>
          <p:blipFill rotWithShape="1">
            <a:blip r:embed="rId9">
              <a:alphaModFix/>
            </a:blip>
            <a:srcRect t="-7329" b="7328"/>
            <a:stretch/>
          </p:blipFill>
          <p:spPr>
            <a:xfrm>
              <a:off x="6147275" y="4137629"/>
              <a:ext cx="718150" cy="9135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Macintosh PowerPoint</Application>
  <PresentationFormat>Widescreen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Lexend</vt:lpstr>
      <vt:lpstr>Arial Black</vt:lpstr>
      <vt:lpstr>Arial</vt:lpstr>
      <vt:lpstr>Lexend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 Leli P</dc:creator>
  <cp:lastModifiedBy>Ana-Nicoleta Grigore</cp:lastModifiedBy>
  <cp:revision>1</cp:revision>
  <dcterms:created xsi:type="dcterms:W3CDTF">2023-07-21T07:45:00Z</dcterms:created>
  <dcterms:modified xsi:type="dcterms:W3CDTF">2024-07-29T07:05:22Z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3A4382CC3D8440839929177018F25861_12</vt:lpwstr>
  </property>
  <property fmtid="{D5CDD505-2E9C-101B-9397-08002B2CF9AE}" pid="3" name="KSOProductBuildVer">
    <vt:lpwstr>1033-12.2.0.17119</vt:lpwstr>
  </property>
</Properties>
</file>