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y="5143500" cx="9144000"/>
  <p:notesSz cx="6858000" cy="9144000"/>
  <p:embeddedFontLst>
    <p:embeddedFont>
      <p:font typeface="Cormorant Garamond"/>
      <p:regular r:id="rId64"/>
      <p:bold r:id="rId65"/>
      <p:italic r:id="rId66"/>
      <p:boldItalic r:id="rId67"/>
    </p:embeddedFont>
    <p:embeddedFont>
      <p:font typeface="Antic"/>
      <p:regular r:id="rId68"/>
    </p:embeddedFont>
    <p:embeddedFont>
      <p:font typeface="Lexend"/>
      <p:regular r:id="rId69"/>
      <p:bold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71" roundtripDataSignature="AMtx7mgWDrJaT05hW5ytM3hQ5O9ANatD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customschemas.google.com/relationships/presentationmetadata" Target="metadata"/><Relationship Id="rId70" Type="http://schemas.openxmlformats.org/officeDocument/2006/relationships/font" Target="fonts/Lexend-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CormorantGaramond-regular.fntdata"/><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CormorantGaramond-italic.fntdata"/><Relationship Id="rId21" Type="http://schemas.openxmlformats.org/officeDocument/2006/relationships/slide" Target="slides/slide16.xml"/><Relationship Id="rId65" Type="http://schemas.openxmlformats.org/officeDocument/2006/relationships/font" Target="fonts/CormorantGaramond-bold.fntdata"/><Relationship Id="rId24" Type="http://schemas.openxmlformats.org/officeDocument/2006/relationships/slide" Target="slides/slide19.xml"/><Relationship Id="rId68" Type="http://schemas.openxmlformats.org/officeDocument/2006/relationships/font" Target="fonts/Antic-regular.fntdata"/><Relationship Id="rId23" Type="http://schemas.openxmlformats.org/officeDocument/2006/relationships/slide" Target="slides/slide18.xml"/><Relationship Id="rId67" Type="http://schemas.openxmlformats.org/officeDocument/2006/relationships/font" Target="fonts/CormorantGaramond-bold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Lexend-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5:notes"/>
          <p:cNvSpPr/>
          <p:nvPr>
            <p:ph idx="2" type="sldImg"/>
          </p:nvPr>
        </p:nvSpPr>
        <p:spPr>
          <a:xfrm>
            <a:off x="381295"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p:nvPr>
            <p:ph idx="2" type="sldImg"/>
          </p:nvPr>
        </p:nvSpPr>
        <p:spPr>
          <a:xfrm>
            <a:off x="381295"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5:notes"/>
          <p:cNvSpPr/>
          <p:nvPr>
            <p:ph idx="2" type="sldImg"/>
          </p:nvPr>
        </p:nvSpPr>
        <p:spPr>
          <a:xfrm>
            <a:off x="381295"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2:notes"/>
          <p:cNvSpPr/>
          <p:nvPr>
            <p:ph idx="2" type="sldImg"/>
          </p:nvPr>
        </p:nvSpPr>
        <p:spPr>
          <a:xfrm>
            <a:off x="381295"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p:nvPr>
            <p:ph idx="2" type="sldImg"/>
          </p:nvPr>
        </p:nvSpPr>
        <p:spPr>
          <a:xfrm>
            <a:off x="381295"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9" name="Google Shape;529;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 name="Google Shape;537;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56:notes"/>
          <p:cNvSpPr/>
          <p:nvPr>
            <p:ph idx="2" type="sldImg"/>
          </p:nvPr>
        </p:nvSpPr>
        <p:spPr>
          <a:xfrm>
            <a:off x="381295"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p:cSld name="TITLE_1">
    <p:spTree>
      <p:nvGrpSpPr>
        <p:cNvPr id="10" name="Shape 10"/>
        <p:cNvGrpSpPr/>
        <p:nvPr/>
      </p:nvGrpSpPr>
      <p:grpSpPr>
        <a:xfrm>
          <a:off x="0" y="0"/>
          <a:ext cx="0" cy="0"/>
          <a:chOff x="0" y="0"/>
          <a:chExt cx="0" cy="0"/>
        </a:xfrm>
      </p:grpSpPr>
      <p:sp>
        <p:nvSpPr>
          <p:cNvPr id="11" name="Google Shape;11;p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64" name="Shape 64"/>
        <p:cNvGrpSpPr/>
        <p:nvPr/>
      </p:nvGrpSpPr>
      <p:grpSpPr>
        <a:xfrm>
          <a:off x="0" y="0"/>
          <a:ext cx="0" cy="0"/>
          <a:chOff x="0" y="0"/>
          <a:chExt cx="0" cy="0"/>
        </a:xfrm>
      </p:grpSpPr>
      <p:sp>
        <p:nvSpPr>
          <p:cNvPr id="65" name="Google Shape;65;p69"/>
          <p:cNvSpPr/>
          <p:nvPr/>
        </p:nvSpPr>
        <p:spPr>
          <a:xfrm>
            <a:off x="0" y="3713675"/>
            <a:ext cx="9144000" cy="1422600"/>
          </a:xfrm>
          <a:prstGeom prst="rect">
            <a:avLst/>
          </a:prstGeom>
          <a:solidFill>
            <a:schemeClr val="dk1"/>
          </a:solidFill>
          <a:ln>
            <a:noFill/>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 name="Google Shape;66;p69"/>
          <p:cNvSpPr txBox="1"/>
          <p:nvPr>
            <p:ph hasCustomPrompt="1" type="title"/>
          </p:nvPr>
        </p:nvSpPr>
        <p:spPr>
          <a:xfrm>
            <a:off x="2211000" y="2202575"/>
            <a:ext cx="4722000" cy="1511100"/>
          </a:xfrm>
          <a:prstGeom prst="rect">
            <a:avLst/>
          </a:prstGeom>
          <a:noFill/>
          <a:ln>
            <a:noFill/>
          </a:ln>
        </p:spPr>
        <p:txBody>
          <a:bodyPr anchorCtr="0" anchor="b" bIns="94750" lIns="94750" spcFirstLastPara="1" rIns="94750" wrap="square" tIns="94750">
            <a:noAutofit/>
          </a:bodyPr>
          <a:lstStyle>
            <a:lvl1pPr lvl="0" algn="ctr">
              <a:lnSpc>
                <a:spcPct val="100000"/>
              </a:lnSpc>
              <a:spcBef>
                <a:spcPts val="0"/>
              </a:spcBef>
              <a:spcAft>
                <a:spcPts val="0"/>
              </a:spcAft>
              <a:buSzPts val="10000"/>
              <a:buNone/>
              <a:defRPr sz="79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r>
              <a:t>xx%</a:t>
            </a:r>
          </a:p>
        </p:txBody>
      </p:sp>
      <p:sp>
        <p:nvSpPr>
          <p:cNvPr id="67" name="Google Shape;67;p69"/>
          <p:cNvSpPr txBox="1"/>
          <p:nvPr>
            <p:ph idx="1" type="subTitle"/>
          </p:nvPr>
        </p:nvSpPr>
        <p:spPr>
          <a:xfrm>
            <a:off x="2211000" y="3956755"/>
            <a:ext cx="4722000" cy="5157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SzPts val="1600"/>
              <a:buNone/>
              <a:defRPr sz="1900">
                <a:solidFill>
                  <a:schemeClr val="accent2"/>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pic>
        <p:nvPicPr>
          <p:cNvPr id="68" name="Google Shape;68;p69"/>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69" name="Google Shape;69;p69"/>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
        <p:nvSpPr>
          <p:cNvPr id="70" name="Google Shape;70;p6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bg>
      <p:bgPr>
        <a:noFill/>
      </p:bgPr>
    </p:bg>
    <p:spTree>
      <p:nvGrpSpPr>
        <p:cNvPr id="71" name="Shape 71"/>
        <p:cNvGrpSpPr/>
        <p:nvPr/>
      </p:nvGrpSpPr>
      <p:grpSpPr>
        <a:xfrm>
          <a:off x="0" y="0"/>
          <a:ext cx="0" cy="0"/>
          <a:chOff x="0" y="0"/>
          <a:chExt cx="0" cy="0"/>
        </a:xfrm>
      </p:grpSpPr>
      <p:sp>
        <p:nvSpPr>
          <p:cNvPr id="72" name="Google Shape;72;p70"/>
          <p:cNvSpPr/>
          <p:nvPr/>
        </p:nvSpPr>
        <p:spPr>
          <a:xfrm>
            <a:off x="0" y="3713675"/>
            <a:ext cx="9144000" cy="1422600"/>
          </a:xfrm>
          <a:prstGeom prst="rect">
            <a:avLst/>
          </a:prstGeom>
          <a:solidFill>
            <a:schemeClr val="dk1"/>
          </a:solidFill>
          <a:ln>
            <a:noFill/>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3" name="Google Shape;73;p70"/>
          <p:cNvSpPr txBox="1"/>
          <p:nvPr>
            <p:ph type="title"/>
          </p:nvPr>
        </p:nvSpPr>
        <p:spPr>
          <a:xfrm>
            <a:off x="2211000" y="2202575"/>
            <a:ext cx="4722000" cy="1511100"/>
          </a:xfrm>
          <a:prstGeom prst="rect">
            <a:avLst/>
          </a:prstGeom>
          <a:noFill/>
          <a:ln>
            <a:noFill/>
          </a:ln>
        </p:spPr>
        <p:txBody>
          <a:bodyPr anchorCtr="0" anchor="b" bIns="94750" lIns="94750" spcFirstLastPara="1" rIns="94750" wrap="square" tIns="94750">
            <a:noAutofit/>
          </a:bodyPr>
          <a:lstStyle>
            <a:lvl1pPr lvl="0" algn="ctr">
              <a:lnSpc>
                <a:spcPct val="100000"/>
              </a:lnSpc>
              <a:spcBef>
                <a:spcPts val="0"/>
              </a:spcBef>
              <a:spcAft>
                <a:spcPts val="0"/>
              </a:spcAft>
              <a:buSzPts val="10000"/>
              <a:buNone/>
              <a:defRPr sz="79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p:txBody>
      </p:sp>
      <p:sp>
        <p:nvSpPr>
          <p:cNvPr id="74" name="Google Shape;74;p70"/>
          <p:cNvSpPr txBox="1"/>
          <p:nvPr>
            <p:ph idx="1" type="subTitle"/>
          </p:nvPr>
        </p:nvSpPr>
        <p:spPr>
          <a:xfrm>
            <a:off x="2211000" y="3956755"/>
            <a:ext cx="4722000" cy="5157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SzPts val="1600"/>
              <a:buNone/>
              <a:defRPr sz="1900">
                <a:solidFill>
                  <a:schemeClr val="accent2"/>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pic>
        <p:nvPicPr>
          <p:cNvPr id="75" name="Google Shape;75;p70"/>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76" name="Google Shape;76;p70"/>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
        <p:nvSpPr>
          <p:cNvPr id="77" name="Google Shape;77;p7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0_1">
    <p:spTree>
      <p:nvGrpSpPr>
        <p:cNvPr id="78" name="Shape 78"/>
        <p:cNvGrpSpPr/>
        <p:nvPr/>
      </p:nvGrpSpPr>
      <p:grpSpPr>
        <a:xfrm>
          <a:off x="0" y="0"/>
          <a:ext cx="0" cy="0"/>
          <a:chOff x="0" y="0"/>
          <a:chExt cx="0" cy="0"/>
        </a:xfrm>
      </p:grpSpPr>
      <p:sp>
        <p:nvSpPr>
          <p:cNvPr id="79" name="Google Shape;79;p71"/>
          <p:cNvSpPr txBox="1"/>
          <p:nvPr>
            <p:ph type="title"/>
          </p:nvPr>
        </p:nvSpPr>
        <p:spPr>
          <a:xfrm>
            <a:off x="1232050" y="300675"/>
            <a:ext cx="7385100" cy="8118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2900"/>
              <a:buNone/>
              <a:defRPr/>
            </a:lvl2pPr>
            <a:lvl3pPr lvl="2" algn="l">
              <a:lnSpc>
                <a:spcPct val="100000"/>
              </a:lnSpc>
              <a:spcBef>
                <a:spcPts val="0"/>
              </a:spcBef>
              <a:spcAft>
                <a:spcPts val="0"/>
              </a:spcAft>
              <a:buSzPts val="2900"/>
              <a:buNone/>
              <a:defRPr/>
            </a:lvl3pPr>
            <a:lvl4pPr lvl="3" algn="l">
              <a:lnSpc>
                <a:spcPct val="100000"/>
              </a:lnSpc>
              <a:spcBef>
                <a:spcPts val="0"/>
              </a:spcBef>
              <a:spcAft>
                <a:spcPts val="0"/>
              </a:spcAft>
              <a:buSzPts val="2900"/>
              <a:buNone/>
              <a:defRPr/>
            </a:lvl4pPr>
            <a:lvl5pPr lvl="4" algn="l">
              <a:lnSpc>
                <a:spcPct val="100000"/>
              </a:lnSpc>
              <a:spcBef>
                <a:spcPts val="0"/>
              </a:spcBef>
              <a:spcAft>
                <a:spcPts val="0"/>
              </a:spcAft>
              <a:buSzPts val="2900"/>
              <a:buNone/>
              <a:defRPr/>
            </a:lvl5pPr>
            <a:lvl6pPr lvl="5" algn="l">
              <a:lnSpc>
                <a:spcPct val="100000"/>
              </a:lnSpc>
              <a:spcBef>
                <a:spcPts val="0"/>
              </a:spcBef>
              <a:spcAft>
                <a:spcPts val="0"/>
              </a:spcAft>
              <a:buSzPts val="2900"/>
              <a:buNone/>
              <a:defRPr/>
            </a:lvl6pPr>
            <a:lvl7pPr lvl="6" algn="l">
              <a:lnSpc>
                <a:spcPct val="100000"/>
              </a:lnSpc>
              <a:spcBef>
                <a:spcPts val="0"/>
              </a:spcBef>
              <a:spcAft>
                <a:spcPts val="0"/>
              </a:spcAft>
              <a:buSzPts val="2900"/>
              <a:buNone/>
              <a:defRPr/>
            </a:lvl7pPr>
            <a:lvl8pPr lvl="7" algn="l">
              <a:lnSpc>
                <a:spcPct val="100000"/>
              </a:lnSpc>
              <a:spcBef>
                <a:spcPts val="0"/>
              </a:spcBef>
              <a:spcAft>
                <a:spcPts val="0"/>
              </a:spcAft>
              <a:buSzPts val="2900"/>
              <a:buNone/>
              <a:defRPr/>
            </a:lvl8pPr>
            <a:lvl9pPr lvl="8" algn="l">
              <a:lnSpc>
                <a:spcPct val="100000"/>
              </a:lnSpc>
              <a:spcBef>
                <a:spcPts val="0"/>
              </a:spcBef>
              <a:spcAft>
                <a:spcPts val="0"/>
              </a:spcAft>
              <a:buSzPts val="2900"/>
              <a:buNone/>
              <a:defRPr/>
            </a:lvl9pPr>
          </a:lstStyle>
          <a:p/>
        </p:txBody>
      </p:sp>
      <p:sp>
        <p:nvSpPr>
          <p:cNvPr id="80" name="Google Shape;80;p71"/>
          <p:cNvSpPr txBox="1"/>
          <p:nvPr>
            <p:ph idx="1" type="subTitle"/>
          </p:nvPr>
        </p:nvSpPr>
        <p:spPr>
          <a:xfrm>
            <a:off x="726775" y="2333175"/>
            <a:ext cx="4764600" cy="572700"/>
          </a:xfrm>
          <a:prstGeom prst="rect">
            <a:avLst/>
          </a:prstGeom>
          <a:noFill/>
          <a:ln>
            <a:noFill/>
          </a:ln>
        </p:spPr>
        <p:txBody>
          <a:bodyPr anchorCtr="0" anchor="ctr" bIns="94750" lIns="94750" spcFirstLastPara="1" rIns="94750" wrap="square" tIns="94750">
            <a:noAutofit/>
          </a:bodyPr>
          <a:lstStyle>
            <a:lvl1pPr lvl="0" algn="l">
              <a:lnSpc>
                <a:spcPct val="115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81" name="Google Shape;81;p71"/>
          <p:cNvSpPr txBox="1"/>
          <p:nvPr>
            <p:ph idx="2" type="subTitle"/>
          </p:nvPr>
        </p:nvSpPr>
        <p:spPr>
          <a:xfrm>
            <a:off x="726775" y="3678900"/>
            <a:ext cx="4764600" cy="572700"/>
          </a:xfrm>
          <a:prstGeom prst="rect">
            <a:avLst/>
          </a:prstGeom>
          <a:noFill/>
          <a:ln>
            <a:noFill/>
          </a:ln>
        </p:spPr>
        <p:txBody>
          <a:bodyPr anchorCtr="0" anchor="ctr" bIns="94750" lIns="94750" spcFirstLastPara="1" rIns="94750" wrap="square" tIns="94750">
            <a:noAutofit/>
          </a:bodyPr>
          <a:lstStyle>
            <a:lvl1pPr lvl="0" algn="l">
              <a:lnSpc>
                <a:spcPct val="115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82" name="Google Shape;82;p71"/>
          <p:cNvSpPr txBox="1"/>
          <p:nvPr>
            <p:ph idx="3" type="subTitle"/>
          </p:nvPr>
        </p:nvSpPr>
        <p:spPr>
          <a:xfrm>
            <a:off x="726775" y="1873500"/>
            <a:ext cx="5182500" cy="530400"/>
          </a:xfrm>
          <a:prstGeom prst="rect">
            <a:avLst/>
          </a:prstGeom>
          <a:noFill/>
          <a:ln>
            <a:noFill/>
          </a:ln>
        </p:spPr>
        <p:txBody>
          <a:bodyPr anchorCtr="0" anchor="ctr" bIns="94750" lIns="94750" spcFirstLastPara="1" rIns="94750" wrap="square" tIns="94750">
            <a:noAutofit/>
          </a:bodyPr>
          <a:lstStyle>
            <a:lvl1pPr lvl="0" algn="l">
              <a:lnSpc>
                <a:spcPct val="100000"/>
              </a:lnSpc>
              <a:spcBef>
                <a:spcPts val="0"/>
              </a:spcBef>
              <a:spcAft>
                <a:spcPts val="0"/>
              </a:spcAft>
              <a:buClr>
                <a:schemeClr val="dk1"/>
              </a:buClr>
              <a:buSzPts val="2100"/>
              <a:buNone/>
              <a:defRPr sz="2200">
                <a:latin typeface="Lexend"/>
                <a:ea typeface="Lexend"/>
                <a:cs typeface="Lexend"/>
                <a:sym typeface="Lexend"/>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83" name="Google Shape;83;p71"/>
          <p:cNvSpPr txBox="1"/>
          <p:nvPr>
            <p:ph idx="4" type="subTitle"/>
          </p:nvPr>
        </p:nvSpPr>
        <p:spPr>
          <a:xfrm>
            <a:off x="726775" y="3219225"/>
            <a:ext cx="5182500" cy="530400"/>
          </a:xfrm>
          <a:prstGeom prst="rect">
            <a:avLst/>
          </a:prstGeom>
          <a:noFill/>
          <a:ln>
            <a:noFill/>
          </a:ln>
        </p:spPr>
        <p:txBody>
          <a:bodyPr anchorCtr="0" anchor="ctr" bIns="94750" lIns="94750" spcFirstLastPara="1" rIns="94750" wrap="square" tIns="94750">
            <a:noAutofit/>
          </a:bodyPr>
          <a:lstStyle>
            <a:lvl1pPr lvl="0" algn="l">
              <a:lnSpc>
                <a:spcPct val="100000"/>
              </a:lnSpc>
              <a:spcBef>
                <a:spcPts val="0"/>
              </a:spcBef>
              <a:spcAft>
                <a:spcPts val="0"/>
              </a:spcAft>
              <a:buClr>
                <a:schemeClr val="dk1"/>
              </a:buClr>
              <a:buSzPts val="2100"/>
              <a:buNone/>
              <a:defRPr sz="2200">
                <a:latin typeface="Lexend"/>
                <a:ea typeface="Lexend"/>
                <a:cs typeface="Lexend"/>
                <a:sym typeface="Lexend"/>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pic>
        <p:nvPicPr>
          <p:cNvPr id="84" name="Google Shape;84;p71"/>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85" name="Google Shape;85;p71"/>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
        <p:nvSpPr>
          <p:cNvPr id="86" name="Google Shape;86;p7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title even">
  <p:cSld name="CUSTOM_11_1">
    <p:spTree>
      <p:nvGrpSpPr>
        <p:cNvPr id="12" name="Shape 12"/>
        <p:cNvGrpSpPr/>
        <p:nvPr/>
      </p:nvGrpSpPr>
      <p:grpSpPr>
        <a:xfrm>
          <a:off x="0" y="0"/>
          <a:ext cx="0" cy="0"/>
          <a:chOff x="0" y="0"/>
          <a:chExt cx="0" cy="0"/>
        </a:xfrm>
      </p:grpSpPr>
      <p:sp>
        <p:nvSpPr>
          <p:cNvPr id="13" name="Google Shape;13;p61"/>
          <p:cNvSpPr/>
          <p:nvPr/>
        </p:nvSpPr>
        <p:spPr>
          <a:xfrm>
            <a:off x="0" y="-3675"/>
            <a:ext cx="3862500" cy="5143500"/>
          </a:xfrm>
          <a:prstGeom prst="rect">
            <a:avLst/>
          </a:prstGeom>
          <a:solidFill>
            <a:schemeClr val="dk1"/>
          </a:solidFill>
          <a:ln>
            <a:noFill/>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 name="Google Shape;14;p61"/>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lvl1pPr lvl="0" algn="l">
              <a:lnSpc>
                <a:spcPct val="100000"/>
              </a:lnSpc>
              <a:spcBef>
                <a:spcPts val="0"/>
              </a:spcBef>
              <a:spcAft>
                <a:spcPts val="0"/>
              </a:spcAft>
              <a:buSzPts val="3700"/>
              <a:buNone/>
              <a:defRPr sz="4500">
                <a:solidFill>
                  <a:schemeClr val="accent2"/>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5" name="Google Shape;15;p61"/>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SzPts val="6200"/>
              <a:buNone/>
              <a:defRPr sz="6200">
                <a:solidFill>
                  <a:schemeClr val="accent2"/>
                </a:solidFill>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6" name="Google Shape;16;p61"/>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lvl1pPr lvl="0" algn="l">
              <a:lnSpc>
                <a:spcPct val="150000"/>
              </a:lnSpc>
              <a:spcBef>
                <a:spcPts val="0"/>
              </a:spcBef>
              <a:spcAft>
                <a:spcPts val="0"/>
              </a:spcAft>
              <a:buSzPts val="1500"/>
              <a:buNone/>
              <a:defRPr sz="1600">
                <a:solidFill>
                  <a:schemeClr val="accent2"/>
                </a:solidFill>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pic>
        <p:nvPicPr>
          <p:cNvPr id="17" name="Google Shape;17;p61"/>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18" name="Google Shape;18;p61"/>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19" name="Google Shape;19;p61"/>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
        <p:nvSpPr>
          <p:cNvPr id="20" name="Google Shape;20;p6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1 column">
  <p:cSld name="CUSTOM_10">
    <p:spTree>
      <p:nvGrpSpPr>
        <p:cNvPr id="21" name="Shape 21"/>
        <p:cNvGrpSpPr/>
        <p:nvPr/>
      </p:nvGrpSpPr>
      <p:grpSpPr>
        <a:xfrm>
          <a:off x="0" y="0"/>
          <a:ext cx="0" cy="0"/>
          <a:chOff x="0" y="0"/>
          <a:chExt cx="0" cy="0"/>
        </a:xfrm>
      </p:grpSpPr>
      <p:sp>
        <p:nvSpPr>
          <p:cNvPr id="22" name="Google Shape;22;p62"/>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2900"/>
              <a:buNone/>
              <a:defRPr/>
            </a:lvl2pPr>
            <a:lvl3pPr lvl="2" algn="l">
              <a:lnSpc>
                <a:spcPct val="100000"/>
              </a:lnSpc>
              <a:spcBef>
                <a:spcPts val="0"/>
              </a:spcBef>
              <a:spcAft>
                <a:spcPts val="0"/>
              </a:spcAft>
              <a:buSzPts val="2900"/>
              <a:buNone/>
              <a:defRPr/>
            </a:lvl3pPr>
            <a:lvl4pPr lvl="3" algn="l">
              <a:lnSpc>
                <a:spcPct val="100000"/>
              </a:lnSpc>
              <a:spcBef>
                <a:spcPts val="0"/>
              </a:spcBef>
              <a:spcAft>
                <a:spcPts val="0"/>
              </a:spcAft>
              <a:buSzPts val="2900"/>
              <a:buNone/>
              <a:defRPr/>
            </a:lvl4pPr>
            <a:lvl5pPr lvl="4" algn="l">
              <a:lnSpc>
                <a:spcPct val="100000"/>
              </a:lnSpc>
              <a:spcBef>
                <a:spcPts val="0"/>
              </a:spcBef>
              <a:spcAft>
                <a:spcPts val="0"/>
              </a:spcAft>
              <a:buSzPts val="2900"/>
              <a:buNone/>
              <a:defRPr/>
            </a:lvl5pPr>
            <a:lvl6pPr lvl="5" algn="l">
              <a:lnSpc>
                <a:spcPct val="100000"/>
              </a:lnSpc>
              <a:spcBef>
                <a:spcPts val="0"/>
              </a:spcBef>
              <a:spcAft>
                <a:spcPts val="0"/>
              </a:spcAft>
              <a:buSzPts val="2900"/>
              <a:buNone/>
              <a:defRPr/>
            </a:lvl6pPr>
            <a:lvl7pPr lvl="6" algn="l">
              <a:lnSpc>
                <a:spcPct val="100000"/>
              </a:lnSpc>
              <a:spcBef>
                <a:spcPts val="0"/>
              </a:spcBef>
              <a:spcAft>
                <a:spcPts val="0"/>
              </a:spcAft>
              <a:buSzPts val="2900"/>
              <a:buNone/>
              <a:defRPr/>
            </a:lvl7pPr>
            <a:lvl8pPr lvl="7" algn="l">
              <a:lnSpc>
                <a:spcPct val="100000"/>
              </a:lnSpc>
              <a:spcBef>
                <a:spcPts val="0"/>
              </a:spcBef>
              <a:spcAft>
                <a:spcPts val="0"/>
              </a:spcAft>
              <a:buSzPts val="2900"/>
              <a:buNone/>
              <a:defRPr/>
            </a:lvl8pPr>
            <a:lvl9pPr lvl="8" algn="l">
              <a:lnSpc>
                <a:spcPct val="100000"/>
              </a:lnSpc>
              <a:spcBef>
                <a:spcPts val="0"/>
              </a:spcBef>
              <a:spcAft>
                <a:spcPts val="0"/>
              </a:spcAft>
              <a:buSzPts val="2900"/>
              <a:buNone/>
              <a:defRPr/>
            </a:lvl9pPr>
          </a:lstStyle>
          <a:p/>
        </p:txBody>
      </p:sp>
      <p:sp>
        <p:nvSpPr>
          <p:cNvPr id="23" name="Google Shape;23;p62"/>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lvl1pPr indent="-304800" lvl="0" marL="457200" algn="l">
              <a:lnSpc>
                <a:spcPct val="115000"/>
              </a:lnSpc>
              <a:spcBef>
                <a:spcPts val="0"/>
              </a:spcBef>
              <a:spcAft>
                <a:spcPts val="0"/>
              </a:spcAft>
              <a:buSzPts val="12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pic>
        <p:nvPicPr>
          <p:cNvPr id="24" name="Google Shape;24;p62"/>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25" name="Google Shape;25;p62"/>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
        <p:nvSpPr>
          <p:cNvPr id="26" name="Google Shape;26;p6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 name="Shape 27"/>
        <p:cNvGrpSpPr/>
        <p:nvPr/>
      </p:nvGrpSpPr>
      <p:grpSpPr>
        <a:xfrm>
          <a:off x="0" y="0"/>
          <a:ext cx="0" cy="0"/>
          <a:chOff x="0" y="0"/>
          <a:chExt cx="0" cy="0"/>
        </a:xfrm>
      </p:grpSpPr>
      <p:sp>
        <p:nvSpPr>
          <p:cNvPr id="28" name="Google Shape;28;p63"/>
          <p:cNvSpPr txBox="1"/>
          <p:nvPr>
            <p:ph type="ctrTitle"/>
          </p:nvPr>
        </p:nvSpPr>
        <p:spPr>
          <a:xfrm>
            <a:off x="4040700" y="584400"/>
            <a:ext cx="4383300" cy="3125100"/>
          </a:xfrm>
          <a:prstGeom prst="rect">
            <a:avLst/>
          </a:prstGeom>
          <a:noFill/>
          <a:ln>
            <a:noFill/>
          </a:ln>
        </p:spPr>
        <p:txBody>
          <a:bodyPr anchorCtr="0" anchor="ctr" bIns="94750" lIns="94750" spcFirstLastPara="1" rIns="94750" wrap="square" tIns="94750">
            <a:noAutofit/>
          </a:bodyPr>
          <a:lstStyle>
            <a:lvl1pPr lvl="0" algn="r">
              <a:lnSpc>
                <a:spcPct val="90000"/>
              </a:lnSpc>
              <a:spcBef>
                <a:spcPts val="0"/>
              </a:spcBef>
              <a:spcAft>
                <a:spcPts val="0"/>
              </a:spcAft>
              <a:buSzPts val="4300"/>
              <a:buNone/>
              <a:defRPr sz="60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29" name="Google Shape;29;p6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sp>
        <p:nvSpPr>
          <p:cNvPr id="31" name="Google Shape;31;p64"/>
          <p:cNvSpPr txBox="1"/>
          <p:nvPr>
            <p:ph type="title"/>
          </p:nvPr>
        </p:nvSpPr>
        <p:spPr>
          <a:xfrm>
            <a:off x="1164594" y="348707"/>
            <a:ext cx="7318500" cy="5727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Clr>
                <a:schemeClr val="dk1"/>
              </a:buClr>
              <a:buSzPts val="3300"/>
              <a:buNone/>
              <a:defRPr>
                <a:solidFill>
                  <a:schemeClr val="dk1"/>
                </a:solidFill>
              </a:defRPr>
            </a:lvl1pPr>
            <a:lvl2pPr lvl="1" algn="l">
              <a:lnSpc>
                <a:spcPct val="100000"/>
              </a:lnSpc>
              <a:spcBef>
                <a:spcPts val="0"/>
              </a:spcBef>
              <a:spcAft>
                <a:spcPts val="0"/>
              </a:spcAft>
              <a:buSzPts val="2900"/>
              <a:buNone/>
              <a:defRPr/>
            </a:lvl2pPr>
            <a:lvl3pPr lvl="2" algn="l">
              <a:lnSpc>
                <a:spcPct val="100000"/>
              </a:lnSpc>
              <a:spcBef>
                <a:spcPts val="0"/>
              </a:spcBef>
              <a:spcAft>
                <a:spcPts val="0"/>
              </a:spcAft>
              <a:buSzPts val="2900"/>
              <a:buNone/>
              <a:defRPr/>
            </a:lvl3pPr>
            <a:lvl4pPr lvl="3" algn="l">
              <a:lnSpc>
                <a:spcPct val="100000"/>
              </a:lnSpc>
              <a:spcBef>
                <a:spcPts val="0"/>
              </a:spcBef>
              <a:spcAft>
                <a:spcPts val="0"/>
              </a:spcAft>
              <a:buSzPts val="2900"/>
              <a:buNone/>
              <a:defRPr/>
            </a:lvl4pPr>
            <a:lvl5pPr lvl="4" algn="l">
              <a:lnSpc>
                <a:spcPct val="100000"/>
              </a:lnSpc>
              <a:spcBef>
                <a:spcPts val="0"/>
              </a:spcBef>
              <a:spcAft>
                <a:spcPts val="0"/>
              </a:spcAft>
              <a:buSzPts val="2900"/>
              <a:buNone/>
              <a:defRPr/>
            </a:lvl5pPr>
            <a:lvl6pPr lvl="5" algn="l">
              <a:lnSpc>
                <a:spcPct val="100000"/>
              </a:lnSpc>
              <a:spcBef>
                <a:spcPts val="0"/>
              </a:spcBef>
              <a:spcAft>
                <a:spcPts val="0"/>
              </a:spcAft>
              <a:buSzPts val="2900"/>
              <a:buNone/>
              <a:defRPr/>
            </a:lvl6pPr>
            <a:lvl7pPr lvl="6" algn="l">
              <a:lnSpc>
                <a:spcPct val="100000"/>
              </a:lnSpc>
              <a:spcBef>
                <a:spcPts val="0"/>
              </a:spcBef>
              <a:spcAft>
                <a:spcPts val="0"/>
              </a:spcAft>
              <a:buSzPts val="2900"/>
              <a:buNone/>
              <a:defRPr/>
            </a:lvl7pPr>
            <a:lvl8pPr lvl="7" algn="l">
              <a:lnSpc>
                <a:spcPct val="100000"/>
              </a:lnSpc>
              <a:spcBef>
                <a:spcPts val="0"/>
              </a:spcBef>
              <a:spcAft>
                <a:spcPts val="0"/>
              </a:spcAft>
              <a:buSzPts val="2900"/>
              <a:buNone/>
              <a:defRPr/>
            </a:lvl8pPr>
            <a:lvl9pPr lvl="8" algn="l">
              <a:lnSpc>
                <a:spcPct val="100000"/>
              </a:lnSpc>
              <a:spcBef>
                <a:spcPts val="0"/>
              </a:spcBef>
              <a:spcAft>
                <a:spcPts val="0"/>
              </a:spcAft>
              <a:buSzPts val="2900"/>
              <a:buNone/>
              <a:defRPr/>
            </a:lvl9pPr>
          </a:lstStyle>
          <a:p/>
        </p:txBody>
      </p:sp>
      <p:sp>
        <p:nvSpPr>
          <p:cNvPr id="32" name="Google Shape;32;p64"/>
          <p:cNvSpPr txBox="1"/>
          <p:nvPr>
            <p:ph idx="1" type="body"/>
          </p:nvPr>
        </p:nvSpPr>
        <p:spPr>
          <a:xfrm>
            <a:off x="720000" y="1152475"/>
            <a:ext cx="7704000" cy="523200"/>
          </a:xfrm>
          <a:prstGeom prst="rect">
            <a:avLst/>
          </a:prstGeom>
          <a:noFill/>
          <a:ln>
            <a:noFill/>
          </a:ln>
        </p:spPr>
        <p:txBody>
          <a:bodyPr anchorCtr="0" anchor="t" bIns="94750" lIns="94750" spcFirstLastPara="1" rIns="94750" wrap="square" tIns="94750">
            <a:noAutofit/>
          </a:bodyPr>
          <a:lstStyle>
            <a:lvl1pPr indent="-349250" lvl="0" marL="457200" algn="l">
              <a:lnSpc>
                <a:spcPct val="115000"/>
              </a:lnSpc>
              <a:spcBef>
                <a:spcPts val="0"/>
              </a:spcBef>
              <a:spcAft>
                <a:spcPts val="0"/>
              </a:spcAft>
              <a:buSzPts val="1900"/>
              <a:buAutoNum type="alphaUcPeriod"/>
              <a:defRPr sz="1600"/>
            </a:lvl1pPr>
            <a:lvl2pPr indent="-330200" lvl="1" marL="914400" algn="l">
              <a:lnSpc>
                <a:spcPct val="115000"/>
              </a:lnSpc>
              <a:spcBef>
                <a:spcPts val="0"/>
              </a:spcBef>
              <a:spcAft>
                <a:spcPts val="0"/>
              </a:spcAft>
              <a:buSzPts val="1600"/>
              <a:buAutoNum type="alphaLcPeriod"/>
              <a:defRPr sz="1600"/>
            </a:lvl2pPr>
            <a:lvl3pPr indent="-330200" lvl="2" marL="1371600" algn="l">
              <a:lnSpc>
                <a:spcPct val="115000"/>
              </a:lnSpc>
              <a:spcBef>
                <a:spcPts val="0"/>
              </a:spcBef>
              <a:spcAft>
                <a:spcPts val="0"/>
              </a:spcAft>
              <a:buSzPts val="1600"/>
              <a:buAutoNum type="romanLcPeriod"/>
              <a:defRPr sz="1600"/>
            </a:lvl3pPr>
            <a:lvl4pPr indent="-330200" lvl="3" marL="1828800" algn="l">
              <a:lnSpc>
                <a:spcPct val="115000"/>
              </a:lnSpc>
              <a:spcBef>
                <a:spcPts val="0"/>
              </a:spcBef>
              <a:spcAft>
                <a:spcPts val="0"/>
              </a:spcAft>
              <a:buSzPts val="1600"/>
              <a:buAutoNum type="arabicPeriod"/>
              <a:defRPr sz="1600"/>
            </a:lvl4pPr>
            <a:lvl5pPr indent="-330200" lvl="4" marL="2286000" algn="l">
              <a:lnSpc>
                <a:spcPct val="115000"/>
              </a:lnSpc>
              <a:spcBef>
                <a:spcPts val="0"/>
              </a:spcBef>
              <a:spcAft>
                <a:spcPts val="0"/>
              </a:spcAft>
              <a:buSzPts val="1600"/>
              <a:buAutoNum type="alphaLcPeriod"/>
              <a:defRPr sz="1600"/>
            </a:lvl5pPr>
            <a:lvl6pPr indent="-330200" lvl="5" marL="2743200" algn="l">
              <a:lnSpc>
                <a:spcPct val="115000"/>
              </a:lnSpc>
              <a:spcBef>
                <a:spcPts val="0"/>
              </a:spcBef>
              <a:spcAft>
                <a:spcPts val="0"/>
              </a:spcAft>
              <a:buSzPts val="1600"/>
              <a:buAutoNum type="romanLcPeriod"/>
              <a:defRPr sz="1600"/>
            </a:lvl6pPr>
            <a:lvl7pPr indent="-330200" lvl="6" marL="3200400" algn="l">
              <a:lnSpc>
                <a:spcPct val="115000"/>
              </a:lnSpc>
              <a:spcBef>
                <a:spcPts val="0"/>
              </a:spcBef>
              <a:spcAft>
                <a:spcPts val="0"/>
              </a:spcAft>
              <a:buSzPts val="1600"/>
              <a:buAutoNum type="arabicPeriod"/>
              <a:defRPr sz="1600"/>
            </a:lvl7pPr>
            <a:lvl8pPr indent="-330200" lvl="7" marL="3657600" algn="l">
              <a:lnSpc>
                <a:spcPct val="115000"/>
              </a:lnSpc>
              <a:spcBef>
                <a:spcPts val="0"/>
              </a:spcBef>
              <a:spcAft>
                <a:spcPts val="0"/>
              </a:spcAft>
              <a:buSzPts val="1600"/>
              <a:buAutoNum type="alphaLcPeriod"/>
              <a:defRPr sz="1600"/>
            </a:lvl8pPr>
            <a:lvl9pPr indent="-330200" lvl="8" marL="4114800" algn="l">
              <a:lnSpc>
                <a:spcPct val="115000"/>
              </a:lnSpc>
              <a:spcBef>
                <a:spcPts val="0"/>
              </a:spcBef>
              <a:spcAft>
                <a:spcPts val="0"/>
              </a:spcAft>
              <a:buSzPts val="1600"/>
              <a:buAutoNum type="romanLcPeriod"/>
              <a:defRPr sz="1600"/>
            </a:lvl9pPr>
          </a:lstStyle>
          <a:p/>
        </p:txBody>
      </p:sp>
      <p:pic>
        <p:nvPicPr>
          <p:cNvPr id="33" name="Google Shape;33;p64"/>
          <p:cNvPicPr preferRelativeResize="0"/>
          <p:nvPr/>
        </p:nvPicPr>
        <p:blipFill rotWithShape="1">
          <a:blip r:embed="rId2">
            <a:alphaModFix/>
          </a:blip>
          <a:srcRect b="0" l="2722" r="2731" t="0"/>
          <a:stretch/>
        </p:blipFill>
        <p:spPr>
          <a:xfrm>
            <a:off x="7793391" y="4680348"/>
            <a:ext cx="979743" cy="231228"/>
          </a:xfrm>
          <a:prstGeom prst="rect">
            <a:avLst/>
          </a:prstGeom>
          <a:noFill/>
          <a:ln>
            <a:noFill/>
          </a:ln>
        </p:spPr>
      </p:pic>
      <p:pic>
        <p:nvPicPr>
          <p:cNvPr id="34" name="Google Shape;34;p64"/>
          <p:cNvPicPr preferRelativeResize="0"/>
          <p:nvPr/>
        </p:nvPicPr>
        <p:blipFill rotWithShape="1">
          <a:blip r:embed="rId3">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sp>
        <p:nvSpPr>
          <p:cNvPr id="35" name="Google Shape;35;p6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title uneven">
  <p:cSld name="CUSTOM_11">
    <p:spTree>
      <p:nvGrpSpPr>
        <p:cNvPr id="36" name="Shape 36"/>
        <p:cNvGrpSpPr/>
        <p:nvPr/>
      </p:nvGrpSpPr>
      <p:grpSpPr>
        <a:xfrm>
          <a:off x="0" y="0"/>
          <a:ext cx="0" cy="0"/>
          <a:chOff x="0" y="0"/>
          <a:chExt cx="0" cy="0"/>
        </a:xfrm>
      </p:grpSpPr>
      <p:sp>
        <p:nvSpPr>
          <p:cNvPr id="37" name="Google Shape;37;p65"/>
          <p:cNvSpPr/>
          <p:nvPr/>
        </p:nvSpPr>
        <p:spPr>
          <a:xfrm>
            <a:off x="0" y="-3675"/>
            <a:ext cx="3862500" cy="5143500"/>
          </a:xfrm>
          <a:prstGeom prst="rect">
            <a:avLst/>
          </a:prstGeom>
          <a:solidFill>
            <a:schemeClr val="dk1"/>
          </a:solidFill>
          <a:ln>
            <a:noFill/>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 name="Google Shape;38;p65"/>
          <p:cNvSpPr/>
          <p:nvPr/>
        </p:nvSpPr>
        <p:spPr>
          <a:xfrm>
            <a:off x="3856000" y="-3675"/>
            <a:ext cx="5287800" cy="5143500"/>
          </a:xfrm>
          <a:prstGeom prst="rect">
            <a:avLst/>
          </a:prstGeom>
          <a:solidFill>
            <a:schemeClr val="lt1"/>
          </a:solidFill>
          <a:ln>
            <a:noFill/>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 name="Google Shape;39;p65"/>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lvl1pPr lvl="0" algn="l">
              <a:lnSpc>
                <a:spcPct val="100000"/>
              </a:lnSpc>
              <a:spcBef>
                <a:spcPts val="0"/>
              </a:spcBef>
              <a:spcAft>
                <a:spcPts val="0"/>
              </a:spcAft>
              <a:buSzPts val="3700"/>
              <a:buNone/>
              <a:defRPr sz="4500">
                <a:solidFill>
                  <a:schemeClr val="accent2"/>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40" name="Google Shape;40;p65"/>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SzPts val="6200"/>
              <a:buNone/>
              <a:defRPr sz="6200">
                <a:solidFill>
                  <a:schemeClr val="accent2"/>
                </a:solidFill>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41" name="Google Shape;41;p65"/>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lvl1pPr lvl="0" algn="l">
              <a:lnSpc>
                <a:spcPct val="150000"/>
              </a:lnSpc>
              <a:spcBef>
                <a:spcPts val="0"/>
              </a:spcBef>
              <a:spcAft>
                <a:spcPts val="0"/>
              </a:spcAft>
              <a:buSzPts val="1500"/>
              <a:buNone/>
              <a:defRPr sz="1600">
                <a:solidFill>
                  <a:schemeClr val="accent2"/>
                </a:solidFill>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pic>
        <p:nvPicPr>
          <p:cNvPr id="42" name="Google Shape;42;p65"/>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43" name="Google Shape;43;p65"/>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44" name="Google Shape;44;p65"/>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
        <p:nvSpPr>
          <p:cNvPr id="45" name="Google Shape;45;p6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type="titleOnly">
  <p:cSld name="TITLE_ONLY">
    <p:spTree>
      <p:nvGrpSpPr>
        <p:cNvPr id="46" name="Shape 46"/>
        <p:cNvGrpSpPr/>
        <p:nvPr/>
      </p:nvGrpSpPr>
      <p:grpSpPr>
        <a:xfrm>
          <a:off x="0" y="0"/>
          <a:ext cx="0" cy="0"/>
          <a:chOff x="0" y="0"/>
          <a:chExt cx="0" cy="0"/>
        </a:xfrm>
      </p:grpSpPr>
      <p:sp>
        <p:nvSpPr>
          <p:cNvPr id="47" name="Google Shape;47;p66"/>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2900"/>
              <a:buNone/>
              <a:defRPr/>
            </a:lvl2pPr>
            <a:lvl3pPr lvl="2" algn="l">
              <a:lnSpc>
                <a:spcPct val="100000"/>
              </a:lnSpc>
              <a:spcBef>
                <a:spcPts val="0"/>
              </a:spcBef>
              <a:spcAft>
                <a:spcPts val="0"/>
              </a:spcAft>
              <a:buSzPts val="2900"/>
              <a:buNone/>
              <a:defRPr/>
            </a:lvl3pPr>
            <a:lvl4pPr lvl="3" algn="l">
              <a:lnSpc>
                <a:spcPct val="100000"/>
              </a:lnSpc>
              <a:spcBef>
                <a:spcPts val="0"/>
              </a:spcBef>
              <a:spcAft>
                <a:spcPts val="0"/>
              </a:spcAft>
              <a:buSzPts val="2900"/>
              <a:buNone/>
              <a:defRPr/>
            </a:lvl4pPr>
            <a:lvl5pPr lvl="4" algn="l">
              <a:lnSpc>
                <a:spcPct val="100000"/>
              </a:lnSpc>
              <a:spcBef>
                <a:spcPts val="0"/>
              </a:spcBef>
              <a:spcAft>
                <a:spcPts val="0"/>
              </a:spcAft>
              <a:buSzPts val="2900"/>
              <a:buNone/>
              <a:defRPr/>
            </a:lvl5pPr>
            <a:lvl6pPr lvl="5" algn="l">
              <a:lnSpc>
                <a:spcPct val="100000"/>
              </a:lnSpc>
              <a:spcBef>
                <a:spcPts val="0"/>
              </a:spcBef>
              <a:spcAft>
                <a:spcPts val="0"/>
              </a:spcAft>
              <a:buSzPts val="2900"/>
              <a:buNone/>
              <a:defRPr/>
            </a:lvl6pPr>
            <a:lvl7pPr lvl="6" algn="l">
              <a:lnSpc>
                <a:spcPct val="100000"/>
              </a:lnSpc>
              <a:spcBef>
                <a:spcPts val="0"/>
              </a:spcBef>
              <a:spcAft>
                <a:spcPts val="0"/>
              </a:spcAft>
              <a:buSzPts val="2900"/>
              <a:buNone/>
              <a:defRPr/>
            </a:lvl7pPr>
            <a:lvl8pPr lvl="7" algn="l">
              <a:lnSpc>
                <a:spcPct val="100000"/>
              </a:lnSpc>
              <a:spcBef>
                <a:spcPts val="0"/>
              </a:spcBef>
              <a:spcAft>
                <a:spcPts val="0"/>
              </a:spcAft>
              <a:buSzPts val="2900"/>
              <a:buNone/>
              <a:defRPr/>
            </a:lvl8pPr>
            <a:lvl9pPr lvl="8" algn="l">
              <a:lnSpc>
                <a:spcPct val="100000"/>
              </a:lnSpc>
              <a:spcBef>
                <a:spcPts val="0"/>
              </a:spcBef>
              <a:spcAft>
                <a:spcPts val="0"/>
              </a:spcAft>
              <a:buSzPts val="2900"/>
              <a:buNone/>
              <a:defRPr/>
            </a:lvl9pPr>
          </a:lstStyle>
          <a:p/>
        </p:txBody>
      </p:sp>
      <p:pic>
        <p:nvPicPr>
          <p:cNvPr id="48" name="Google Shape;48;p66"/>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sp>
        <p:nvSpPr>
          <p:cNvPr id="49" name="Google Shape;49;p66"/>
          <p:cNvSpPr txBox="1"/>
          <p:nvPr>
            <p:ph idx="1" type="subTitle"/>
          </p:nvPr>
        </p:nvSpPr>
        <p:spPr>
          <a:xfrm>
            <a:off x="1317050" y="1106625"/>
            <a:ext cx="6692400" cy="2559600"/>
          </a:xfrm>
          <a:prstGeom prst="rect">
            <a:avLst/>
          </a:prstGeom>
          <a:noFill/>
          <a:ln>
            <a:noFill/>
          </a:ln>
        </p:spPr>
        <p:txBody>
          <a:bodyPr anchorCtr="0" anchor="t" bIns="94750" lIns="94750" spcFirstLastPara="1" rIns="94750" wrap="square" tIns="94750">
            <a:noAutofit/>
          </a:bodyPr>
          <a:lstStyle>
            <a:lvl1pPr lvl="0" algn="l">
              <a:lnSpc>
                <a:spcPct val="100000"/>
              </a:lnSpc>
              <a:spcBef>
                <a:spcPts val="0"/>
              </a:spcBef>
              <a:spcAft>
                <a:spcPts val="0"/>
              </a:spcAft>
              <a:buSzPts val="1500"/>
              <a:buNone/>
              <a:defRPr sz="1600"/>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pic>
        <p:nvPicPr>
          <p:cNvPr id="50" name="Google Shape;50;p66"/>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
        <p:nvSpPr>
          <p:cNvPr id="51" name="Google Shape;51;p6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p:cSld name="CUSTOM_7_1">
    <p:bg>
      <p:bgPr>
        <a:solidFill>
          <a:schemeClr val="lt1"/>
        </a:solidFill>
      </p:bgPr>
    </p:bg>
    <p:spTree>
      <p:nvGrpSpPr>
        <p:cNvPr id="52" name="Shape 52"/>
        <p:cNvGrpSpPr/>
        <p:nvPr/>
      </p:nvGrpSpPr>
      <p:grpSpPr>
        <a:xfrm>
          <a:off x="0" y="0"/>
          <a:ext cx="0" cy="0"/>
          <a:chOff x="0" y="0"/>
          <a:chExt cx="0" cy="0"/>
        </a:xfrm>
      </p:grpSpPr>
      <p:pic>
        <p:nvPicPr>
          <p:cNvPr id="53" name="Google Shape;53;p67"/>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sp>
        <p:nvSpPr>
          <p:cNvPr id="54" name="Google Shape;54;p67"/>
          <p:cNvSpPr txBox="1"/>
          <p:nvPr>
            <p:ph idx="1" type="subTitle"/>
          </p:nvPr>
        </p:nvSpPr>
        <p:spPr>
          <a:xfrm>
            <a:off x="1317050" y="1106625"/>
            <a:ext cx="6692400" cy="2559600"/>
          </a:xfrm>
          <a:prstGeom prst="rect">
            <a:avLst/>
          </a:prstGeom>
          <a:noFill/>
          <a:ln>
            <a:noFill/>
          </a:ln>
        </p:spPr>
        <p:txBody>
          <a:bodyPr anchorCtr="0" anchor="t" bIns="94750" lIns="94750" spcFirstLastPara="1" rIns="94750" wrap="square" tIns="94750">
            <a:noAutofit/>
          </a:bodyPr>
          <a:lstStyle>
            <a:lvl1pPr lvl="0" algn="l">
              <a:lnSpc>
                <a:spcPct val="115000"/>
              </a:lnSpc>
              <a:spcBef>
                <a:spcPts val="0"/>
              </a:spcBef>
              <a:spcAft>
                <a:spcPts val="0"/>
              </a:spcAft>
              <a:buSzPts val="1500"/>
              <a:buNone/>
              <a:defRPr sz="1600"/>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pic>
        <p:nvPicPr>
          <p:cNvPr id="55" name="Google Shape;55;p67"/>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
        <p:nvSpPr>
          <p:cNvPr id="56" name="Google Shape;56;p67"/>
          <p:cNvSpPr txBox="1"/>
          <p:nvPr>
            <p:ph type="title"/>
          </p:nvPr>
        </p:nvSpPr>
        <p:spPr>
          <a:xfrm>
            <a:off x="1180675" y="318900"/>
            <a:ext cx="7347600" cy="572700"/>
          </a:xfrm>
          <a:prstGeom prst="rect">
            <a:avLst/>
          </a:prstGeom>
          <a:noFill/>
          <a:ln>
            <a:noFill/>
          </a:ln>
        </p:spPr>
        <p:txBody>
          <a:bodyPr anchorCtr="0" anchor="ctr" bIns="94750" lIns="94750" spcFirstLastPara="1" rIns="94750" wrap="square" tIns="94750">
            <a:spAutoFit/>
          </a:bodyPr>
          <a:lstStyle>
            <a:lvl1pPr lvl="0" algn="ctr">
              <a:lnSpc>
                <a:spcPct val="100000"/>
              </a:lnSpc>
              <a:spcBef>
                <a:spcPts val="0"/>
              </a:spcBef>
              <a:spcAft>
                <a:spcPts val="0"/>
              </a:spcAft>
              <a:buClr>
                <a:srgbClr val="445D73"/>
              </a:buClr>
              <a:buSzPts val="3300"/>
              <a:buNone/>
              <a:defRPr>
                <a:solidFill>
                  <a:srgbClr val="445D73"/>
                </a:solidFill>
              </a:defRPr>
            </a:lvl1pPr>
            <a:lvl2pPr lvl="1" algn="ctr">
              <a:lnSpc>
                <a:spcPct val="100000"/>
              </a:lnSpc>
              <a:spcBef>
                <a:spcPts val="0"/>
              </a:spcBef>
              <a:spcAft>
                <a:spcPts val="0"/>
              </a:spcAft>
              <a:buSzPts val="2900"/>
              <a:buNone/>
              <a:defRPr/>
            </a:lvl2pPr>
            <a:lvl3pPr lvl="2" algn="ctr">
              <a:lnSpc>
                <a:spcPct val="100000"/>
              </a:lnSpc>
              <a:spcBef>
                <a:spcPts val="0"/>
              </a:spcBef>
              <a:spcAft>
                <a:spcPts val="0"/>
              </a:spcAft>
              <a:buSzPts val="2900"/>
              <a:buNone/>
              <a:defRPr/>
            </a:lvl3pPr>
            <a:lvl4pPr lvl="3" algn="ctr">
              <a:lnSpc>
                <a:spcPct val="100000"/>
              </a:lnSpc>
              <a:spcBef>
                <a:spcPts val="0"/>
              </a:spcBef>
              <a:spcAft>
                <a:spcPts val="0"/>
              </a:spcAft>
              <a:buSzPts val="2900"/>
              <a:buNone/>
              <a:defRPr/>
            </a:lvl4pPr>
            <a:lvl5pPr lvl="4" algn="ctr">
              <a:lnSpc>
                <a:spcPct val="100000"/>
              </a:lnSpc>
              <a:spcBef>
                <a:spcPts val="0"/>
              </a:spcBef>
              <a:spcAft>
                <a:spcPts val="0"/>
              </a:spcAft>
              <a:buSzPts val="2900"/>
              <a:buNone/>
              <a:defRPr/>
            </a:lvl5pPr>
            <a:lvl6pPr lvl="5" algn="ctr">
              <a:lnSpc>
                <a:spcPct val="100000"/>
              </a:lnSpc>
              <a:spcBef>
                <a:spcPts val="0"/>
              </a:spcBef>
              <a:spcAft>
                <a:spcPts val="0"/>
              </a:spcAft>
              <a:buSzPts val="2900"/>
              <a:buNone/>
              <a:defRPr/>
            </a:lvl6pPr>
            <a:lvl7pPr lvl="6" algn="ctr">
              <a:lnSpc>
                <a:spcPct val="100000"/>
              </a:lnSpc>
              <a:spcBef>
                <a:spcPts val="0"/>
              </a:spcBef>
              <a:spcAft>
                <a:spcPts val="0"/>
              </a:spcAft>
              <a:buSzPts val="2900"/>
              <a:buNone/>
              <a:defRPr/>
            </a:lvl7pPr>
            <a:lvl8pPr lvl="7" algn="ctr">
              <a:lnSpc>
                <a:spcPct val="100000"/>
              </a:lnSpc>
              <a:spcBef>
                <a:spcPts val="0"/>
              </a:spcBef>
              <a:spcAft>
                <a:spcPts val="0"/>
              </a:spcAft>
              <a:buSzPts val="2900"/>
              <a:buNone/>
              <a:defRPr/>
            </a:lvl8pPr>
            <a:lvl9pPr lvl="8" algn="ctr">
              <a:lnSpc>
                <a:spcPct val="100000"/>
              </a:lnSpc>
              <a:spcBef>
                <a:spcPts val="0"/>
              </a:spcBef>
              <a:spcAft>
                <a:spcPts val="0"/>
              </a:spcAft>
              <a:buSzPts val="2900"/>
              <a:buNone/>
              <a:defRPr/>
            </a:lvl9pPr>
          </a:lstStyle>
          <a:p/>
        </p:txBody>
      </p:sp>
      <p:sp>
        <p:nvSpPr>
          <p:cNvPr id="57" name="Google Shape;57;p6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 name="Shape 58"/>
        <p:cNvGrpSpPr/>
        <p:nvPr/>
      </p:nvGrpSpPr>
      <p:grpSpPr>
        <a:xfrm>
          <a:off x="0" y="0"/>
          <a:ext cx="0" cy="0"/>
          <a:chOff x="0" y="0"/>
          <a:chExt cx="0" cy="0"/>
        </a:xfrm>
      </p:grpSpPr>
      <p:sp>
        <p:nvSpPr>
          <p:cNvPr id="59" name="Google Shape;59;p68"/>
          <p:cNvSpPr txBox="1"/>
          <p:nvPr>
            <p:ph type="title"/>
          </p:nvPr>
        </p:nvSpPr>
        <p:spPr>
          <a:xfrm>
            <a:off x="4572000" y="993700"/>
            <a:ext cx="3847800" cy="969300"/>
          </a:xfrm>
          <a:prstGeom prst="rect">
            <a:avLst/>
          </a:prstGeom>
          <a:noFill/>
          <a:ln>
            <a:noFill/>
          </a:ln>
        </p:spPr>
        <p:txBody>
          <a:bodyPr anchorCtr="0" anchor="ctr" bIns="94750" lIns="94750" spcFirstLastPara="1" rIns="94750" wrap="square" tIns="94750">
            <a:noAutofit/>
          </a:bodyPr>
          <a:lstStyle>
            <a:lvl1pPr lvl="0" algn="l">
              <a:lnSpc>
                <a:spcPct val="100000"/>
              </a:lnSpc>
              <a:spcBef>
                <a:spcPts val="0"/>
              </a:spcBef>
              <a:spcAft>
                <a:spcPts val="0"/>
              </a:spcAft>
              <a:buSzPts val="3400"/>
              <a:buNone/>
              <a:defRPr sz="45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60" name="Google Shape;60;p68"/>
          <p:cNvSpPr txBox="1"/>
          <p:nvPr>
            <p:ph idx="1" type="subTitle"/>
          </p:nvPr>
        </p:nvSpPr>
        <p:spPr>
          <a:xfrm>
            <a:off x="4572000" y="2001475"/>
            <a:ext cx="3847800" cy="1664700"/>
          </a:xfrm>
          <a:prstGeom prst="rect">
            <a:avLst/>
          </a:prstGeom>
          <a:noFill/>
          <a:ln>
            <a:noFill/>
          </a:ln>
        </p:spPr>
        <p:txBody>
          <a:bodyPr anchorCtr="0" anchor="ctr" bIns="94750" lIns="94750" spcFirstLastPara="1" rIns="94750" wrap="square" tIns="94750">
            <a:noAutofit/>
          </a:bodyPr>
          <a:lstStyle>
            <a:lvl1pPr lvl="0" algn="l">
              <a:lnSpc>
                <a:spcPct val="150000"/>
              </a:lnSpc>
              <a:spcBef>
                <a:spcPts val="0"/>
              </a:spcBef>
              <a:spcAft>
                <a:spcPts val="0"/>
              </a:spcAft>
              <a:buSzPts val="1500"/>
              <a:buNone/>
              <a:defRPr sz="1600"/>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pic>
        <p:nvPicPr>
          <p:cNvPr id="61" name="Google Shape;61;p68"/>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62" name="Google Shape;62;p68"/>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
        <p:nvSpPr>
          <p:cNvPr id="63" name="Google Shape;63;p6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5" name="Shape 5"/>
        <p:cNvGrpSpPr/>
        <p:nvPr/>
      </p:nvGrpSpPr>
      <p:grpSpPr>
        <a:xfrm>
          <a:off x="0" y="0"/>
          <a:ext cx="0" cy="0"/>
          <a:chOff x="0" y="0"/>
          <a:chExt cx="0" cy="0"/>
        </a:xfrm>
      </p:grpSpPr>
      <p:sp>
        <p:nvSpPr>
          <p:cNvPr id="6" name="Google Shape;6;p59"/>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lvl1pPr lvl="0" marR="0" rtl="0" algn="l">
              <a:lnSpc>
                <a:spcPct val="100000"/>
              </a:lnSpc>
              <a:spcBef>
                <a:spcPts val="0"/>
              </a:spcBef>
              <a:spcAft>
                <a:spcPts val="0"/>
              </a:spcAft>
              <a:buClr>
                <a:schemeClr val="dk1"/>
              </a:buClr>
              <a:buSzPts val="3300"/>
              <a:buFont typeface="Lexend"/>
              <a:buNone/>
              <a:defRPr b="0" i="0" sz="3300" u="none" cap="none" strike="noStrike">
                <a:solidFill>
                  <a:schemeClr val="dk1"/>
                </a:solidFill>
                <a:latin typeface="Lexend"/>
                <a:ea typeface="Lexend"/>
                <a:cs typeface="Lexend"/>
                <a:sym typeface="Lexend"/>
              </a:defRPr>
            </a:lvl1pPr>
            <a:lvl2pPr lvl="1"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2pPr>
            <a:lvl3pPr lvl="2"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3pPr>
            <a:lvl4pPr lvl="3"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4pPr>
            <a:lvl5pPr lvl="4"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5pPr>
            <a:lvl6pPr lvl="5"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6pPr>
            <a:lvl7pPr lvl="6"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7pPr>
            <a:lvl8pPr lvl="7"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8pPr>
            <a:lvl9pPr lvl="8"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9pPr>
          </a:lstStyle>
          <a:p/>
        </p:txBody>
      </p:sp>
      <p:sp>
        <p:nvSpPr>
          <p:cNvPr id="7" name="Google Shape;7;p59"/>
          <p:cNvSpPr txBox="1"/>
          <p:nvPr>
            <p:ph idx="1" type="body"/>
          </p:nvPr>
        </p:nvSpPr>
        <p:spPr>
          <a:xfrm>
            <a:off x="720000" y="1152475"/>
            <a:ext cx="7704000" cy="3416700"/>
          </a:xfrm>
          <a:prstGeom prst="rect">
            <a:avLst/>
          </a:prstGeom>
          <a:noFill/>
          <a:ln>
            <a:noFill/>
          </a:ln>
        </p:spPr>
        <p:txBody>
          <a:bodyPr anchorCtr="0" anchor="t" bIns="94750" lIns="94750" spcFirstLastPara="1" rIns="94750" wrap="square" tIns="94750">
            <a:noAutofit/>
          </a:bodyPr>
          <a:lstStyle>
            <a:lvl1pPr indent="-330200" lvl="0" marL="4572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1pPr>
            <a:lvl2pPr indent="-330200" lvl="1" marL="9144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2pPr>
            <a:lvl3pPr indent="-330200" lvl="2" marL="13716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3pPr>
            <a:lvl4pPr indent="-330200" lvl="3" marL="18288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4pPr>
            <a:lvl5pPr indent="-330200" lvl="4" marL="22860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5pPr>
            <a:lvl6pPr indent="-330200" lvl="5" marL="27432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6pPr>
            <a:lvl7pPr indent="-330200" lvl="6" marL="32004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7pPr>
            <a:lvl8pPr indent="-330200" lvl="7" marL="36576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8pPr>
            <a:lvl9pPr indent="-330200" lvl="8" marL="41148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9pPr>
          </a:lstStyle>
          <a:p/>
        </p:txBody>
      </p:sp>
      <p:sp>
        <p:nvSpPr>
          <p:cNvPr id="8" name="Google Shape;8;p59"/>
          <p:cNvSpPr txBox="1"/>
          <p:nvPr/>
        </p:nvSpPr>
        <p:spPr>
          <a:xfrm>
            <a:off x="3337300" y="4679950"/>
            <a:ext cx="2642400" cy="365100"/>
          </a:xfrm>
          <a:prstGeom prst="rect">
            <a:avLst/>
          </a:prstGeom>
          <a:noFill/>
          <a:ln>
            <a:noFill/>
          </a:ln>
        </p:spPr>
        <p:txBody>
          <a:bodyPr anchorCtr="0" anchor="ctr" bIns="47375" lIns="94750" spcFirstLastPara="1" rIns="94750" wrap="square" tIns="473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888888"/>
              </a:solidFill>
              <a:latin typeface="Antic"/>
              <a:ea typeface="Antic"/>
              <a:cs typeface="Antic"/>
              <a:sym typeface="Antic"/>
            </a:endParaRPr>
          </a:p>
        </p:txBody>
      </p:sp>
      <p:sp>
        <p:nvSpPr>
          <p:cNvPr id="9" name="Google Shape;9;p5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rgbClr val="445D73"/>
                </a:solidFill>
                <a:latin typeface="Antic"/>
                <a:ea typeface="Antic"/>
                <a:cs typeface="Antic"/>
                <a:sym typeface="Antic"/>
              </a:defRPr>
            </a:lvl1pPr>
            <a:lvl2pPr lvl="1" algn="r">
              <a:buNone/>
              <a:defRPr sz="1300">
                <a:solidFill>
                  <a:srgbClr val="445D73"/>
                </a:solidFill>
                <a:latin typeface="Antic"/>
                <a:ea typeface="Antic"/>
                <a:cs typeface="Antic"/>
                <a:sym typeface="Antic"/>
              </a:defRPr>
            </a:lvl2pPr>
            <a:lvl3pPr lvl="2" algn="r">
              <a:buNone/>
              <a:defRPr sz="1300">
                <a:solidFill>
                  <a:srgbClr val="445D73"/>
                </a:solidFill>
                <a:latin typeface="Antic"/>
                <a:ea typeface="Antic"/>
                <a:cs typeface="Antic"/>
                <a:sym typeface="Antic"/>
              </a:defRPr>
            </a:lvl3pPr>
            <a:lvl4pPr lvl="3" algn="r">
              <a:buNone/>
              <a:defRPr sz="1300">
                <a:solidFill>
                  <a:srgbClr val="445D73"/>
                </a:solidFill>
                <a:latin typeface="Antic"/>
                <a:ea typeface="Antic"/>
                <a:cs typeface="Antic"/>
                <a:sym typeface="Antic"/>
              </a:defRPr>
            </a:lvl4pPr>
            <a:lvl5pPr lvl="4" algn="r">
              <a:buNone/>
              <a:defRPr sz="1300">
                <a:solidFill>
                  <a:srgbClr val="445D73"/>
                </a:solidFill>
                <a:latin typeface="Antic"/>
                <a:ea typeface="Antic"/>
                <a:cs typeface="Antic"/>
                <a:sym typeface="Antic"/>
              </a:defRPr>
            </a:lvl5pPr>
            <a:lvl6pPr lvl="5" algn="r">
              <a:buNone/>
              <a:defRPr sz="1300">
                <a:solidFill>
                  <a:srgbClr val="445D73"/>
                </a:solidFill>
                <a:latin typeface="Antic"/>
                <a:ea typeface="Antic"/>
                <a:cs typeface="Antic"/>
                <a:sym typeface="Antic"/>
              </a:defRPr>
            </a:lvl6pPr>
            <a:lvl7pPr lvl="6" algn="r">
              <a:buNone/>
              <a:defRPr sz="1300">
                <a:solidFill>
                  <a:srgbClr val="445D73"/>
                </a:solidFill>
                <a:latin typeface="Antic"/>
                <a:ea typeface="Antic"/>
                <a:cs typeface="Antic"/>
                <a:sym typeface="Antic"/>
              </a:defRPr>
            </a:lvl7pPr>
            <a:lvl8pPr lvl="7" algn="r">
              <a:buNone/>
              <a:defRPr sz="1300">
                <a:solidFill>
                  <a:srgbClr val="445D73"/>
                </a:solidFill>
                <a:latin typeface="Antic"/>
                <a:ea typeface="Antic"/>
                <a:cs typeface="Antic"/>
                <a:sym typeface="Antic"/>
              </a:defRPr>
            </a:lvl8pPr>
            <a:lvl9pPr lvl="8" algn="r">
              <a:buNone/>
              <a:defRPr sz="1300">
                <a:solidFill>
                  <a:srgbClr val="445D73"/>
                </a:solidFill>
                <a:latin typeface="Antic"/>
                <a:ea typeface="Antic"/>
                <a:cs typeface="Antic"/>
                <a:sym typeface="Anti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1.png"/><Relationship Id="rId9"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3.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5.jpg"/><Relationship Id="rId4" Type="http://schemas.openxmlformats.org/officeDocument/2006/relationships/image" Target="../media/image1.png"/><Relationship Id="rId9"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
          <p:cNvPicPr preferRelativeResize="0"/>
          <p:nvPr/>
        </p:nvPicPr>
        <p:blipFill rotWithShape="1">
          <a:blip r:embed="rId3">
            <a:alphaModFix/>
          </a:blip>
          <a:srcRect b="2380" l="0" r="0" t="2380"/>
          <a:stretch/>
        </p:blipFill>
        <p:spPr>
          <a:xfrm>
            <a:off x="3715275" y="74610"/>
            <a:ext cx="2025975" cy="1929532"/>
          </a:xfrm>
          <a:prstGeom prst="rect">
            <a:avLst/>
          </a:prstGeom>
          <a:noFill/>
          <a:ln cap="flat" cmpd="sng" w="9525">
            <a:solidFill>
              <a:schemeClr val="accent6"/>
            </a:solidFill>
            <a:prstDash val="solid"/>
            <a:round/>
            <a:headEnd len="sm" w="sm" type="none"/>
            <a:tailEnd len="sm" w="sm" type="none"/>
          </a:ln>
        </p:spPr>
      </p:pic>
      <p:sp>
        <p:nvSpPr>
          <p:cNvPr id="92" name="Google Shape;92;p1"/>
          <p:cNvSpPr/>
          <p:nvPr/>
        </p:nvSpPr>
        <p:spPr>
          <a:xfrm>
            <a:off x="3954000" y="3550478"/>
            <a:ext cx="5083800" cy="549300"/>
          </a:xfrm>
          <a:prstGeom prst="rect">
            <a:avLst/>
          </a:prstGeom>
          <a:solidFill>
            <a:srgbClr val="FF9900"/>
          </a:solidFill>
          <a:ln>
            <a:noFill/>
          </a:ln>
        </p:spPr>
        <p:txBody>
          <a:bodyPr anchorCtr="0" anchor="ctr" bIns="94750" lIns="94750" spcFirstLastPara="1" rIns="94750" wrap="square" tIns="94750">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EFEFE"/>
                </a:solidFill>
                <a:latin typeface="Antic"/>
                <a:ea typeface="Antic"/>
                <a:cs typeface="Antic"/>
                <a:sym typeface="Antic"/>
              </a:rPr>
              <a:t>Proiect nr: 2022-1-RO01-KA220-VET-000085029</a:t>
            </a:r>
            <a:endParaRPr b="1" i="0" sz="1600" u="none" cap="none" strike="noStrike">
              <a:solidFill>
                <a:srgbClr val="FF9900"/>
              </a:solidFill>
              <a:latin typeface="Antic"/>
              <a:ea typeface="Antic"/>
              <a:cs typeface="Antic"/>
              <a:sym typeface="Antic"/>
            </a:endParaRPr>
          </a:p>
        </p:txBody>
      </p:sp>
      <p:pic>
        <p:nvPicPr>
          <p:cNvPr id="93" name="Google Shape;93;p1"/>
          <p:cNvPicPr preferRelativeResize="0"/>
          <p:nvPr/>
        </p:nvPicPr>
        <p:blipFill rotWithShape="1">
          <a:blip r:embed="rId4">
            <a:alphaModFix/>
          </a:blip>
          <a:srcRect b="0" l="2722" r="2731" t="0"/>
          <a:stretch/>
        </p:blipFill>
        <p:spPr>
          <a:xfrm>
            <a:off x="6321750" y="293918"/>
            <a:ext cx="2100060" cy="495634"/>
          </a:xfrm>
          <a:prstGeom prst="rect">
            <a:avLst/>
          </a:prstGeom>
          <a:noFill/>
          <a:ln>
            <a:noFill/>
          </a:ln>
        </p:spPr>
      </p:pic>
      <p:sp>
        <p:nvSpPr>
          <p:cNvPr id="94" name="Google Shape;94;p1"/>
          <p:cNvSpPr txBox="1"/>
          <p:nvPr/>
        </p:nvSpPr>
        <p:spPr>
          <a:xfrm>
            <a:off x="0" y="2102700"/>
            <a:ext cx="9144000" cy="1530600"/>
          </a:xfrm>
          <a:prstGeom prst="rect">
            <a:avLst/>
          </a:prstGeom>
          <a:solidFill>
            <a:srgbClr val="5F7D95"/>
          </a:solidFill>
          <a:ln>
            <a:noFill/>
          </a:ln>
        </p:spPr>
        <p:txBody>
          <a:bodyPr anchorCtr="0" anchor="ctr" bIns="94750" lIns="94750" spcFirstLastPara="1" rIns="94750" wrap="square" tIns="94750">
            <a:noAutofit/>
          </a:bodyPr>
          <a:lstStyle/>
          <a:p>
            <a:pPr indent="0" lvl="0" marL="0" marR="0" rtl="0" algn="ctr">
              <a:lnSpc>
                <a:spcPct val="90000"/>
              </a:lnSpc>
              <a:spcBef>
                <a:spcPts val="0"/>
              </a:spcBef>
              <a:spcAft>
                <a:spcPts val="0"/>
              </a:spcAft>
              <a:buClr>
                <a:srgbClr val="000000"/>
              </a:buClr>
              <a:buSzPts val="5700"/>
              <a:buFont typeface="Arial"/>
              <a:buNone/>
            </a:pPr>
            <a:r>
              <a:rPr b="1" i="0" lang="en" sz="5700" u="none" cap="none" strike="noStrike">
                <a:solidFill>
                  <a:srgbClr val="FFFFFF"/>
                </a:solidFill>
                <a:latin typeface="Lexend"/>
                <a:ea typeface="Lexend"/>
                <a:cs typeface="Lexend"/>
                <a:sym typeface="Lexend"/>
              </a:rPr>
              <a:t>Învață-mă să ajut</a:t>
            </a:r>
            <a:endParaRPr b="1" i="0" sz="5700" u="none" cap="none" strike="noStrike">
              <a:solidFill>
                <a:srgbClr val="FFFFFF"/>
              </a:solidFill>
              <a:latin typeface="Lexend"/>
              <a:ea typeface="Lexend"/>
              <a:cs typeface="Lexend"/>
              <a:sym typeface="Lexend"/>
            </a:endParaRPr>
          </a:p>
          <a:p>
            <a:pPr indent="0" lvl="0" marL="0" marR="0" rtl="0" algn="ctr">
              <a:lnSpc>
                <a:spcPct val="90000"/>
              </a:lnSpc>
              <a:spcBef>
                <a:spcPts val="0"/>
              </a:spcBef>
              <a:spcAft>
                <a:spcPts val="0"/>
              </a:spcAft>
              <a:buClr>
                <a:srgbClr val="000000"/>
              </a:buClr>
              <a:buSzPts val="2500"/>
              <a:buFont typeface="Arial"/>
              <a:buNone/>
            </a:pPr>
            <a:r>
              <a:rPr b="0" i="0" lang="en" sz="2500" u="none" cap="none" strike="noStrike">
                <a:solidFill>
                  <a:schemeClr val="accent1"/>
                </a:solidFill>
                <a:latin typeface="Calibri"/>
                <a:ea typeface="Calibri"/>
                <a:cs typeface="Calibri"/>
                <a:sym typeface="Calibri"/>
              </a:rPr>
              <a:t>Modulul I Lecția 1</a:t>
            </a:r>
            <a:endParaRPr b="0" i="0" sz="2500" u="none" cap="none" strike="noStrike">
              <a:solidFill>
                <a:schemeClr val="accen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300"/>
              <a:buFont typeface="Arial"/>
              <a:buNone/>
            </a:pPr>
            <a:r>
              <a:rPr b="0" i="0" lang="en" sz="2300" u="none" cap="none" strike="noStrike">
                <a:solidFill>
                  <a:schemeClr val="accent1"/>
                </a:solidFill>
                <a:latin typeface="Calibri"/>
                <a:ea typeface="Calibri"/>
                <a:cs typeface="Calibri"/>
                <a:sym typeface="Calibri"/>
              </a:rPr>
              <a:t>Definiția comunicării, concepte, forme și tipuri de comunicare</a:t>
            </a:r>
            <a:endParaRPr b="0" i="0" sz="2300" u="none" cap="none" strike="noStrike">
              <a:solidFill>
                <a:srgbClr val="FFFFFF"/>
              </a:solidFill>
              <a:latin typeface="Calibri"/>
              <a:ea typeface="Calibri"/>
              <a:cs typeface="Calibri"/>
              <a:sym typeface="Calibri"/>
            </a:endParaRPr>
          </a:p>
        </p:txBody>
      </p:sp>
      <p:grpSp>
        <p:nvGrpSpPr>
          <p:cNvPr id="95" name="Google Shape;95;p1"/>
          <p:cNvGrpSpPr/>
          <p:nvPr/>
        </p:nvGrpSpPr>
        <p:grpSpPr>
          <a:xfrm>
            <a:off x="908562" y="4256594"/>
            <a:ext cx="7326890" cy="846553"/>
            <a:chOff x="498500" y="4137629"/>
            <a:chExt cx="8147326" cy="941346"/>
          </a:xfrm>
        </p:grpSpPr>
        <p:grpSp>
          <p:nvGrpSpPr>
            <p:cNvPr id="96" name="Google Shape;96;p1"/>
            <p:cNvGrpSpPr/>
            <p:nvPr/>
          </p:nvGrpSpPr>
          <p:grpSpPr>
            <a:xfrm>
              <a:off x="498500" y="4226550"/>
              <a:ext cx="4840714" cy="852425"/>
              <a:chOff x="498500" y="4226550"/>
              <a:chExt cx="4840714" cy="852425"/>
            </a:xfrm>
          </p:grpSpPr>
          <p:grpSp>
            <p:nvGrpSpPr>
              <p:cNvPr id="97" name="Google Shape;97;p1"/>
              <p:cNvGrpSpPr/>
              <p:nvPr/>
            </p:nvGrpSpPr>
            <p:grpSpPr>
              <a:xfrm>
                <a:off x="498500" y="4226550"/>
                <a:ext cx="2782903" cy="852425"/>
                <a:chOff x="661431" y="5761985"/>
                <a:chExt cx="4102762" cy="1256708"/>
              </a:xfrm>
            </p:grpSpPr>
            <p:pic>
              <p:nvPicPr>
                <p:cNvPr id="98" name="Google Shape;98;p1"/>
                <p:cNvPicPr preferRelativeResize="0"/>
                <p:nvPr/>
              </p:nvPicPr>
              <p:blipFill rotWithShape="1">
                <a:blip r:embed="rId5">
                  <a:alphaModFix/>
                </a:blip>
                <a:srcRect b="0" l="0" r="0" t="0"/>
                <a:stretch/>
              </p:blipFill>
              <p:spPr>
                <a:xfrm>
                  <a:off x="3392779" y="5768268"/>
                  <a:ext cx="1371414" cy="1072165"/>
                </a:xfrm>
                <a:prstGeom prst="rect">
                  <a:avLst/>
                </a:prstGeom>
                <a:noFill/>
                <a:ln>
                  <a:noFill/>
                </a:ln>
              </p:spPr>
            </p:pic>
            <p:pic>
              <p:nvPicPr>
                <p:cNvPr id="99" name="Google Shape;99;p1"/>
                <p:cNvPicPr preferRelativeResize="0"/>
                <p:nvPr/>
              </p:nvPicPr>
              <p:blipFill rotWithShape="1">
                <a:blip r:embed="rId6">
                  <a:alphaModFix/>
                </a:blip>
                <a:srcRect b="0" l="0" r="0" t="0"/>
                <a:stretch/>
              </p:blipFill>
              <p:spPr>
                <a:xfrm>
                  <a:off x="661431" y="5761985"/>
                  <a:ext cx="1584550" cy="1256708"/>
                </a:xfrm>
                <a:prstGeom prst="rect">
                  <a:avLst/>
                </a:prstGeom>
                <a:noFill/>
                <a:ln>
                  <a:noFill/>
                </a:ln>
              </p:spPr>
            </p:pic>
          </p:grpSp>
          <p:pic>
            <p:nvPicPr>
              <p:cNvPr descr="Logo Oriensys" id="100" name="Google Shape;100;p1"/>
              <p:cNvPicPr preferRelativeResize="0"/>
              <p:nvPr/>
            </p:nvPicPr>
            <p:blipFill rotWithShape="1">
              <a:blip r:embed="rId7">
                <a:alphaModFix/>
              </a:blip>
              <a:srcRect b="0" l="0" r="0" t="0"/>
              <a:stretch/>
            </p:blipFill>
            <p:spPr>
              <a:xfrm>
                <a:off x="4313471" y="4297788"/>
                <a:ext cx="1025743" cy="621025"/>
              </a:xfrm>
              <a:prstGeom prst="rect">
                <a:avLst/>
              </a:prstGeom>
              <a:noFill/>
              <a:ln>
                <a:noFill/>
              </a:ln>
            </p:spPr>
          </p:pic>
        </p:grpSp>
        <p:pic>
          <p:nvPicPr>
            <p:cNvPr id="101" name="Google Shape;101;p1"/>
            <p:cNvPicPr preferRelativeResize="0"/>
            <p:nvPr/>
          </p:nvPicPr>
          <p:blipFill rotWithShape="1">
            <a:blip r:embed="rId8">
              <a:alphaModFix/>
            </a:blip>
            <a:srcRect b="0" l="0" r="0" t="0"/>
            <a:stretch/>
          </p:blipFill>
          <p:spPr>
            <a:xfrm>
              <a:off x="7927676" y="4244682"/>
              <a:ext cx="718150" cy="727244"/>
            </a:xfrm>
            <a:prstGeom prst="rect">
              <a:avLst/>
            </a:prstGeom>
            <a:noFill/>
            <a:ln>
              <a:noFill/>
            </a:ln>
          </p:spPr>
        </p:pic>
        <p:pic>
          <p:nvPicPr>
            <p:cNvPr id="102" name="Google Shape;102;p1"/>
            <p:cNvPicPr preferRelativeResize="0"/>
            <p:nvPr/>
          </p:nvPicPr>
          <p:blipFill rotWithShape="1">
            <a:blip r:embed="rId9">
              <a:alphaModFix/>
            </a:blip>
            <a:srcRect b="7329" l="0" r="0" t="-7329"/>
            <a:stretch/>
          </p:blipFill>
          <p:spPr>
            <a:xfrm>
              <a:off x="6147275" y="4137629"/>
              <a:ext cx="718150" cy="913596"/>
            </a:xfrm>
            <a:prstGeom prst="rect">
              <a:avLst/>
            </a:prstGeom>
            <a:noFill/>
            <a:ln>
              <a:noFill/>
            </a:ln>
          </p:spPr>
        </p:pic>
      </p:grpSp>
      <p:sp>
        <p:nvSpPr>
          <p:cNvPr id="103" name="Google Shape;103;p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0"/>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Bariere în calea comunicării eficiente</a:t>
            </a:r>
            <a:endParaRPr/>
          </a:p>
        </p:txBody>
      </p:sp>
      <p:sp>
        <p:nvSpPr>
          <p:cNvPr id="178" name="Google Shape;178;p10"/>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just">
              <a:lnSpc>
                <a:spcPct val="150000"/>
              </a:lnSpc>
              <a:spcBef>
                <a:spcPts val="0"/>
              </a:spcBef>
              <a:spcAft>
                <a:spcPts val="0"/>
              </a:spcAft>
              <a:buSzPts val="1200"/>
              <a:buNone/>
            </a:pPr>
            <a:r>
              <a:rPr lang="en" sz="1500">
                <a:solidFill>
                  <a:srgbClr val="445D73"/>
                </a:solidFill>
              </a:rPr>
              <a:t>Barierele în calea comunicării eficiente sunt obstacole sau provocări care împiedică schimbul de informații, idei, emoții sau competențe între indivizi sau grupuri. Aceste bariere se pot manifesta sub diferite forme și pot proveni din diferite surse, împiedicând claritatea, înțelegerea și eficiența comunicării. </a:t>
            </a:r>
            <a:endParaRPr sz="1900">
              <a:solidFill>
                <a:srgbClr val="445D73"/>
              </a:solidFill>
            </a:endParaRPr>
          </a:p>
        </p:txBody>
      </p:sp>
      <p:pic>
        <p:nvPicPr>
          <p:cNvPr id="179" name="Google Shape;179;p10"/>
          <p:cNvPicPr preferRelativeResize="0"/>
          <p:nvPr/>
        </p:nvPicPr>
        <p:blipFill rotWithShape="1">
          <a:blip r:embed="rId3">
            <a:alphaModFix/>
          </a:blip>
          <a:srcRect b="0" l="0" r="0" t="0"/>
          <a:stretch/>
        </p:blipFill>
        <p:spPr>
          <a:xfrm>
            <a:off x="5419200" y="1392025"/>
            <a:ext cx="3724800" cy="1949304"/>
          </a:xfrm>
          <a:prstGeom prst="rect">
            <a:avLst/>
          </a:prstGeom>
          <a:noFill/>
          <a:ln>
            <a:noFill/>
          </a:ln>
        </p:spPr>
      </p:pic>
      <p:sp>
        <p:nvSpPr>
          <p:cNvPr id="180" name="Google Shape;180;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1"/>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Bariere în calea comunicării eficiente</a:t>
            </a:r>
            <a:endParaRPr/>
          </a:p>
        </p:txBody>
      </p:sp>
      <p:sp>
        <p:nvSpPr>
          <p:cNvPr id="186" name="Google Shape;186;p11"/>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Bariere fizice</a:t>
            </a:r>
            <a:endParaRPr b="1"/>
          </a:p>
          <a:p>
            <a:pPr indent="-304800" lvl="0" marL="457200" rtl="0" algn="l">
              <a:lnSpc>
                <a:spcPct val="115000"/>
              </a:lnSpc>
              <a:spcBef>
                <a:spcPts val="0"/>
              </a:spcBef>
              <a:spcAft>
                <a:spcPts val="0"/>
              </a:spcAft>
              <a:buSzPts val="1200"/>
              <a:buChar char="-"/>
            </a:pPr>
            <a:r>
              <a:rPr lang="en"/>
              <a:t>Zgomot</a:t>
            </a:r>
            <a:endParaRPr/>
          </a:p>
          <a:p>
            <a:pPr indent="-304800" lvl="0" marL="457200" rtl="0" algn="l">
              <a:lnSpc>
                <a:spcPct val="115000"/>
              </a:lnSpc>
              <a:spcBef>
                <a:spcPts val="0"/>
              </a:spcBef>
              <a:spcAft>
                <a:spcPts val="0"/>
              </a:spcAft>
              <a:buSzPts val="1200"/>
              <a:buChar char="-"/>
            </a:pPr>
            <a:r>
              <a:rPr lang="en"/>
              <a:t>Distanța</a:t>
            </a:r>
            <a:endParaRPr/>
          </a:p>
          <a:p>
            <a:pPr indent="-304800" lvl="0" marL="457200" rtl="0" algn="l">
              <a:lnSpc>
                <a:spcPct val="115000"/>
              </a:lnSpc>
              <a:spcBef>
                <a:spcPts val="0"/>
              </a:spcBef>
              <a:spcAft>
                <a:spcPts val="0"/>
              </a:spcAft>
              <a:buSzPts val="1200"/>
              <a:buChar char="-"/>
            </a:pPr>
            <a:r>
              <a:rPr lang="en"/>
              <a:t>Fulgere slabe</a:t>
            </a:r>
            <a:endParaRPr/>
          </a:p>
          <a:p>
            <a:pPr indent="-304800" lvl="0" marL="457200" rtl="0" algn="l">
              <a:lnSpc>
                <a:spcPct val="115000"/>
              </a:lnSpc>
              <a:spcBef>
                <a:spcPts val="0"/>
              </a:spcBef>
              <a:spcAft>
                <a:spcPts val="0"/>
              </a:spcAft>
              <a:buSzPts val="1200"/>
              <a:buChar char="-"/>
            </a:pPr>
            <a:r>
              <a:rPr lang="en"/>
              <a:t>Probleme tehnice </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Bariere psihologice</a:t>
            </a:r>
            <a:endParaRPr b="1"/>
          </a:p>
          <a:p>
            <a:pPr indent="-304800" lvl="0" marL="457200" rtl="0" algn="l">
              <a:lnSpc>
                <a:spcPct val="115000"/>
              </a:lnSpc>
              <a:spcBef>
                <a:spcPts val="0"/>
              </a:spcBef>
              <a:spcAft>
                <a:spcPts val="0"/>
              </a:spcAft>
              <a:buSzPts val="1200"/>
              <a:buChar char="-"/>
            </a:pPr>
            <a:r>
              <a:rPr lang="en"/>
              <a:t>Stres </a:t>
            </a:r>
            <a:endParaRPr/>
          </a:p>
          <a:p>
            <a:pPr indent="-304800" lvl="0" marL="457200" rtl="0" algn="l">
              <a:lnSpc>
                <a:spcPct val="115000"/>
              </a:lnSpc>
              <a:spcBef>
                <a:spcPts val="0"/>
              </a:spcBef>
              <a:spcAft>
                <a:spcPts val="0"/>
              </a:spcAft>
              <a:buSzPts val="1200"/>
              <a:buChar char="-"/>
            </a:pPr>
            <a:r>
              <a:rPr lang="en"/>
              <a:t>Emoții</a:t>
            </a:r>
            <a:endParaRPr/>
          </a:p>
          <a:p>
            <a:pPr indent="-304800" lvl="0" marL="457200" rtl="0" algn="l">
              <a:lnSpc>
                <a:spcPct val="115000"/>
              </a:lnSpc>
              <a:spcBef>
                <a:spcPts val="0"/>
              </a:spcBef>
              <a:spcAft>
                <a:spcPts val="0"/>
              </a:spcAft>
              <a:buSzPts val="1200"/>
              <a:buChar char="-"/>
            </a:pPr>
            <a:r>
              <a:rPr lang="en"/>
              <a:t>Sănătate mintală </a:t>
            </a:r>
            <a:endParaRPr/>
          </a:p>
          <a:p>
            <a:pPr indent="-304800" lvl="0" marL="457200" rtl="0" algn="l">
              <a:lnSpc>
                <a:spcPct val="115000"/>
              </a:lnSpc>
              <a:spcBef>
                <a:spcPts val="0"/>
              </a:spcBef>
              <a:spcAft>
                <a:spcPts val="0"/>
              </a:spcAft>
              <a:buSzPts val="1200"/>
              <a:buChar char="-"/>
            </a:pPr>
            <a:r>
              <a:rPr lang="en"/>
              <a:t>Lipsa de empatie </a:t>
            </a:r>
            <a:endParaRPr/>
          </a:p>
        </p:txBody>
      </p:sp>
      <p:sp>
        <p:nvSpPr>
          <p:cNvPr id="187" name="Google Shape;187;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8" name="Google Shape;188;p11"/>
          <p:cNvPicPr preferRelativeResize="0"/>
          <p:nvPr/>
        </p:nvPicPr>
        <p:blipFill>
          <a:blip r:embed="rId3">
            <a:alphaModFix/>
          </a:blip>
          <a:stretch>
            <a:fillRect/>
          </a:stretch>
        </p:blipFill>
        <p:spPr>
          <a:xfrm>
            <a:off x="3196750" y="2325400"/>
            <a:ext cx="4317426" cy="281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2"/>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Bariere în calea comunicării eficiente</a:t>
            </a:r>
            <a:endParaRPr/>
          </a:p>
        </p:txBody>
      </p:sp>
      <p:sp>
        <p:nvSpPr>
          <p:cNvPr id="194" name="Google Shape;194;p12"/>
          <p:cNvSpPr txBox="1"/>
          <p:nvPr>
            <p:ph idx="1" type="body"/>
          </p:nvPr>
        </p:nvSpPr>
        <p:spPr>
          <a:xfrm>
            <a:off x="720000" y="1284275"/>
            <a:ext cx="39897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Bariere lingvistice</a:t>
            </a:r>
            <a:endParaRPr b="1"/>
          </a:p>
          <a:p>
            <a:pPr indent="-304800" lvl="0" marL="457200" rtl="0" algn="l">
              <a:lnSpc>
                <a:spcPct val="115000"/>
              </a:lnSpc>
              <a:spcBef>
                <a:spcPts val="0"/>
              </a:spcBef>
              <a:spcAft>
                <a:spcPts val="0"/>
              </a:spcAft>
              <a:buSzPts val="1200"/>
              <a:buChar char="-"/>
            </a:pPr>
            <a:r>
              <a:rPr lang="en"/>
              <a:t>Lipsa unui limbaj comun sau niveluri diferite de competență într-o limbă comună. </a:t>
            </a:r>
            <a:r>
              <a:rPr lang="en" sz="1500">
                <a:solidFill>
                  <a:srgbClr val="445D73"/>
                </a:solidFill>
              </a:rPr>
              <a:t>Jargonul, limbajul tehnic sau terminologia complexă pot crea bariere pentru persoanele care nu sunt familiarizate cu vocabularul specializat.</a:t>
            </a:r>
            <a:endParaRPr sz="1900">
              <a:solidFill>
                <a:srgbClr val="445D73"/>
              </a:solidFill>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Bariere culturale</a:t>
            </a:r>
            <a:endParaRPr b="1"/>
          </a:p>
          <a:p>
            <a:pPr indent="-304800" lvl="0" marL="457200" rtl="0" algn="l">
              <a:lnSpc>
                <a:spcPct val="115000"/>
              </a:lnSpc>
              <a:spcBef>
                <a:spcPts val="0"/>
              </a:spcBef>
              <a:spcAft>
                <a:spcPts val="0"/>
              </a:spcAft>
              <a:buSzPts val="1200"/>
              <a:buChar char="-"/>
            </a:pPr>
            <a:r>
              <a:rPr lang="en"/>
              <a:t>Diferențe de valori, norme, credințe, stiluri de comunicare, obiceiuri sociale</a:t>
            </a:r>
            <a:endParaRPr/>
          </a:p>
        </p:txBody>
      </p:sp>
      <p:pic>
        <p:nvPicPr>
          <p:cNvPr id="195" name="Google Shape;195;p12"/>
          <p:cNvPicPr preferRelativeResize="0"/>
          <p:nvPr/>
        </p:nvPicPr>
        <p:blipFill rotWithShape="1">
          <a:blip r:embed="rId3">
            <a:alphaModFix/>
          </a:blip>
          <a:srcRect b="0" l="0" r="0" t="0"/>
          <a:stretch/>
        </p:blipFill>
        <p:spPr>
          <a:xfrm>
            <a:off x="4749600" y="1580832"/>
            <a:ext cx="4394400" cy="2691570"/>
          </a:xfrm>
          <a:prstGeom prst="rect">
            <a:avLst/>
          </a:prstGeom>
          <a:noFill/>
          <a:ln>
            <a:noFill/>
          </a:ln>
        </p:spPr>
      </p:pic>
      <p:sp>
        <p:nvSpPr>
          <p:cNvPr id="196" name="Google Shape;196;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195"/>
                                        </p:tgtEl>
                                        <p:attrNameLst>
                                          <p:attrName>style.visibility</p:attrName>
                                        </p:attrNameLst>
                                      </p:cBhvr>
                                      <p:to>
                                        <p:strVal val="visible"/>
                                      </p:to>
                                    </p:set>
                                    <p:anim calcmode="lin" valueType="num">
                                      <p:cBhvr additive="base">
                                        <p:cTn dur="1000"/>
                                        <p:tgtEl>
                                          <p:spTgt spid="19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3"/>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Bariere în calea comunicării eficiente</a:t>
            </a:r>
            <a:endParaRPr/>
          </a:p>
        </p:txBody>
      </p:sp>
      <p:sp>
        <p:nvSpPr>
          <p:cNvPr id="202" name="Google Shape;202;p13"/>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Barierele perceptuale </a:t>
            </a:r>
            <a:r>
              <a:rPr lang="en" sz="1700">
                <a:solidFill>
                  <a:srgbClr val="445D73"/>
                </a:solidFill>
              </a:rPr>
              <a:t>apar din cauza diferențelor în modul în care indivizii percep și interpretează informațiile</a:t>
            </a:r>
            <a:endParaRPr b="1" sz="2100">
              <a:solidFill>
                <a:srgbClr val="445D73"/>
              </a:solidFill>
            </a:endParaRPr>
          </a:p>
          <a:p>
            <a:pPr indent="-304800" lvl="0" marL="457200" rtl="0" algn="l">
              <a:lnSpc>
                <a:spcPct val="115000"/>
              </a:lnSpc>
              <a:spcBef>
                <a:spcPts val="0"/>
              </a:spcBef>
              <a:spcAft>
                <a:spcPts val="0"/>
              </a:spcAft>
              <a:buSzPts val="1200"/>
              <a:buChar char="-"/>
            </a:pPr>
            <a:r>
              <a:rPr lang="en"/>
              <a:t>Diferențe în percepția senzorială, procesarea cognitivă și prejudecățile sau atenția selectivă</a:t>
            </a:r>
            <a:endParaRPr/>
          </a:p>
        </p:txBody>
      </p:sp>
      <p:sp>
        <p:nvSpPr>
          <p:cNvPr id="203" name="Google Shape;203;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4" name="Google Shape;204;p13"/>
          <p:cNvPicPr preferRelativeResize="0"/>
          <p:nvPr/>
        </p:nvPicPr>
        <p:blipFill rotWithShape="1">
          <a:blip r:embed="rId3">
            <a:alphaModFix/>
          </a:blip>
          <a:srcRect b="4988" l="0" r="0" t="0"/>
          <a:stretch/>
        </p:blipFill>
        <p:spPr>
          <a:xfrm>
            <a:off x="4749600" y="1534937"/>
            <a:ext cx="4394400" cy="2783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4"/>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t/>
            </a:r>
            <a:endParaRPr/>
          </a:p>
        </p:txBody>
      </p:sp>
      <p:sp>
        <p:nvSpPr>
          <p:cNvPr id="210" name="Google Shape;210;p14"/>
          <p:cNvSpPr txBox="1"/>
          <p:nvPr>
            <p:ph idx="1" type="body"/>
          </p:nvPr>
        </p:nvSpPr>
        <p:spPr>
          <a:xfrm>
            <a:off x="581875" y="1083125"/>
            <a:ext cx="5220900" cy="3284700"/>
          </a:xfrm>
          <a:prstGeom prst="rect">
            <a:avLst/>
          </a:prstGeom>
          <a:noFill/>
          <a:ln>
            <a:noFill/>
          </a:ln>
        </p:spPr>
        <p:txBody>
          <a:bodyPr anchorCtr="0" anchor="t" bIns="94750" lIns="94750" spcFirstLastPara="1" rIns="94750" wrap="square" tIns="94750">
            <a:noAutofit/>
          </a:bodyPr>
          <a:lstStyle/>
          <a:p>
            <a:pPr indent="0" lvl="0" marL="0" rtl="0" algn="just">
              <a:lnSpc>
                <a:spcPct val="115000"/>
              </a:lnSpc>
              <a:spcBef>
                <a:spcPts val="0"/>
              </a:spcBef>
              <a:spcAft>
                <a:spcPts val="0"/>
              </a:spcAft>
              <a:buSzPts val="1200"/>
              <a:buNone/>
            </a:pPr>
            <a:r>
              <a:rPr lang="en">
                <a:solidFill>
                  <a:srgbClr val="445D73"/>
                </a:solidFill>
              </a:rPr>
              <a:t>Pentru a aborda aceste bariere, este esențial să se ia în considerare provocările specifice cu care se confruntă persoanele </a:t>
            </a:r>
            <a:r>
              <a:rPr lang="en"/>
              <a:t>cu dizabilități</a:t>
            </a:r>
            <a:r>
              <a:rPr lang="en">
                <a:solidFill>
                  <a:srgbClr val="445D73"/>
                </a:solidFill>
              </a:rPr>
              <a:t>. De exemplu, furnizarea de formate alternative pentru materialele de comunicare (de exemplu, Braille, caractere mari, înregistrări audio) poate contribui la depășirea barierelor fizice și perceptive. Promovarea unui mediu incluziv care valorizează diversitatea și respectă diferențele individuale poate contribui la reducerea barierelor psihologice și culturale, promovând o comunicare mai clară și mai eficientă.</a:t>
            </a:r>
            <a:endParaRPr>
              <a:solidFill>
                <a:srgbClr val="445D73"/>
              </a:solidFill>
            </a:endParaRPr>
          </a:p>
        </p:txBody>
      </p:sp>
      <p:pic>
        <p:nvPicPr>
          <p:cNvPr id="211" name="Google Shape;211;p14"/>
          <p:cNvPicPr preferRelativeResize="0"/>
          <p:nvPr/>
        </p:nvPicPr>
        <p:blipFill rotWithShape="1">
          <a:blip r:embed="rId3">
            <a:alphaModFix/>
          </a:blip>
          <a:srcRect b="0" l="0" r="0" t="0"/>
          <a:stretch/>
        </p:blipFill>
        <p:spPr>
          <a:xfrm>
            <a:off x="6396600" y="1359270"/>
            <a:ext cx="2595000" cy="2595000"/>
          </a:xfrm>
          <a:prstGeom prst="rect">
            <a:avLst/>
          </a:prstGeom>
          <a:noFill/>
          <a:ln>
            <a:noFill/>
          </a:ln>
        </p:spPr>
      </p:pic>
      <p:sp>
        <p:nvSpPr>
          <p:cNvPr id="212" name="Google Shape;212;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1200"/>
                                        <p:tgtEl>
                                          <p:spTgt spid="211"/>
                                        </p:tgtEl>
                                        <p:attrNameLst>
                                          <p:attrName>ppt_w</p:attrName>
                                        </p:attrNameLst>
                                      </p:cBhvr>
                                      <p:tavLst>
                                        <p:tav fmla="" tm="0">
                                          <p:val>
                                            <p:strVal val="0"/>
                                          </p:val>
                                        </p:tav>
                                        <p:tav fmla="" tm="100000">
                                          <p:val>
                                            <p:strVal val="#ppt_w"/>
                                          </p:val>
                                        </p:tav>
                                      </p:tavLst>
                                    </p:anim>
                                    <p:anim calcmode="lin" valueType="num">
                                      <p:cBhvr additive="base">
                                        <p:cTn dur="1200"/>
                                        <p:tgtEl>
                                          <p:spTgt spid="21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16" name="Shape 216"/>
        <p:cNvGrpSpPr/>
        <p:nvPr/>
      </p:nvGrpSpPr>
      <p:grpSpPr>
        <a:xfrm>
          <a:off x="0" y="0"/>
          <a:ext cx="0" cy="0"/>
          <a:chOff x="0" y="0"/>
          <a:chExt cx="0" cy="0"/>
        </a:xfrm>
      </p:grpSpPr>
      <p:sp>
        <p:nvSpPr>
          <p:cNvPr id="217" name="Google Shape;217;p15"/>
          <p:cNvSpPr/>
          <p:nvPr/>
        </p:nvSpPr>
        <p:spPr>
          <a:xfrm>
            <a:off x="720000" y="957148"/>
            <a:ext cx="1655700" cy="931200"/>
          </a:xfrm>
          <a:prstGeom prst="ellipse">
            <a:avLst/>
          </a:prstGeom>
          <a:noFill/>
          <a:ln cap="flat" cmpd="sng" w="9525">
            <a:solidFill>
              <a:schemeClr val="lt1"/>
            </a:solidFill>
            <a:prstDash val="solid"/>
            <a:round/>
            <a:headEnd len="sm" w="sm" type="none"/>
            <a:tailEnd len="sm" w="sm" type="none"/>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
        <p:nvSpPr>
          <p:cNvPr id="218" name="Google Shape;218;p15"/>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3700"/>
              <a:buNone/>
            </a:pPr>
            <a:r>
              <a:rPr lang="en" sz="2800"/>
              <a:t>Comunicare incluzivă</a:t>
            </a:r>
            <a:endParaRPr sz="2800"/>
          </a:p>
        </p:txBody>
      </p:sp>
      <p:sp>
        <p:nvSpPr>
          <p:cNvPr id="219" name="Google Shape;219;p15"/>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6200"/>
              <a:buNone/>
            </a:pPr>
            <a:r>
              <a:rPr lang="en"/>
              <a:t>03</a:t>
            </a:r>
            <a:endParaRPr/>
          </a:p>
        </p:txBody>
      </p:sp>
      <p:sp>
        <p:nvSpPr>
          <p:cNvPr id="220" name="Google Shape;220;p15"/>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1500"/>
              <a:buNone/>
            </a:pPr>
            <a:r>
              <a:rPr lang="en" sz="1500"/>
              <a:t>Principii și impact, provocări, stereotipuri și implicare</a:t>
            </a:r>
            <a:endParaRPr sz="1500"/>
          </a:p>
        </p:txBody>
      </p:sp>
      <p:pic>
        <p:nvPicPr>
          <p:cNvPr id="221" name="Google Shape;221;p15"/>
          <p:cNvPicPr preferRelativeResize="0"/>
          <p:nvPr/>
        </p:nvPicPr>
        <p:blipFill rotWithShape="1">
          <a:blip r:embed="rId3">
            <a:alphaModFix/>
          </a:blip>
          <a:srcRect b="0" l="0" r="0" t="0"/>
          <a:stretch/>
        </p:blipFill>
        <p:spPr>
          <a:xfrm>
            <a:off x="4161700" y="1312050"/>
            <a:ext cx="4982298" cy="2427899"/>
          </a:xfrm>
          <a:prstGeom prst="rect">
            <a:avLst/>
          </a:prstGeom>
          <a:noFill/>
          <a:ln cap="flat" cmpd="sng" w="9525">
            <a:solidFill>
              <a:schemeClr val="dk1"/>
            </a:solidFill>
            <a:prstDash val="solid"/>
            <a:round/>
            <a:headEnd len="sm" w="sm" type="none"/>
            <a:tailEnd len="sm" w="sm" type="none"/>
          </a:ln>
          <a:effectLst>
            <a:outerShdw rotWithShape="0" algn="bl" dir="3240000" dist="209550">
              <a:schemeClr val="dk1"/>
            </a:outerShdw>
          </a:effectLst>
        </p:spPr>
      </p:pic>
      <p:sp>
        <p:nvSpPr>
          <p:cNvPr id="222" name="Google Shape;222;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6"/>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Principii</a:t>
            </a:r>
            <a:endParaRPr/>
          </a:p>
        </p:txBody>
      </p:sp>
      <p:sp>
        <p:nvSpPr>
          <p:cNvPr id="228" name="Google Shape;228;p16"/>
          <p:cNvSpPr txBox="1"/>
          <p:nvPr>
            <p:ph idx="1" type="body"/>
          </p:nvPr>
        </p:nvSpPr>
        <p:spPr>
          <a:xfrm>
            <a:off x="351975" y="1005500"/>
            <a:ext cx="6057600" cy="3284700"/>
          </a:xfrm>
          <a:prstGeom prst="rect">
            <a:avLst/>
          </a:prstGeom>
          <a:noFill/>
          <a:ln>
            <a:noFill/>
          </a:ln>
        </p:spPr>
        <p:txBody>
          <a:bodyPr anchorCtr="0" anchor="t" bIns="94750" lIns="94750" spcFirstLastPara="1" rIns="94750" wrap="square" tIns="94750">
            <a:noAutofit/>
          </a:bodyPr>
          <a:lstStyle/>
          <a:p>
            <a:pPr indent="-323850" lvl="0" marL="457200" rtl="0" algn="just">
              <a:lnSpc>
                <a:spcPct val="150000"/>
              </a:lnSpc>
              <a:spcBef>
                <a:spcPts val="1200"/>
              </a:spcBef>
              <a:spcAft>
                <a:spcPts val="0"/>
              </a:spcAft>
              <a:buClr>
                <a:srgbClr val="445D73"/>
              </a:buClr>
              <a:buSzPts val="1500"/>
              <a:buChar char="●"/>
            </a:pPr>
            <a:r>
              <a:rPr lang="en" sz="1500">
                <a:solidFill>
                  <a:srgbClr val="445D73"/>
                </a:solidFill>
              </a:rPr>
              <a:t>Limbajul care pune persoana pe primul loc: pune persoana înaintea condiției sale. Spuneți "persoană </a:t>
            </a:r>
            <a:r>
              <a:rPr lang="en" sz="1500"/>
              <a:t>cu o dizabilitate</a:t>
            </a:r>
            <a:r>
              <a:rPr lang="en" sz="1500">
                <a:solidFill>
                  <a:srgbClr val="445D73"/>
                </a:solidFill>
              </a:rPr>
              <a:t>" mai degrabă decât "persoană </a:t>
            </a:r>
            <a:r>
              <a:rPr lang="en" sz="1500"/>
              <a:t>handicapată</a:t>
            </a:r>
            <a:r>
              <a:rPr lang="en" sz="1500">
                <a:solidFill>
                  <a:srgbClr val="445D73"/>
                </a:solidFill>
              </a:rPr>
              <a:t>". </a:t>
            </a:r>
            <a:endParaRPr sz="1500">
              <a:solidFill>
                <a:srgbClr val="445D73"/>
              </a:solidFill>
            </a:endParaRPr>
          </a:p>
          <a:p>
            <a:pPr indent="-323850" lvl="0" marL="457200" rtl="0" algn="just">
              <a:lnSpc>
                <a:spcPct val="150000"/>
              </a:lnSpc>
              <a:spcBef>
                <a:spcPts val="0"/>
              </a:spcBef>
              <a:spcAft>
                <a:spcPts val="0"/>
              </a:spcAft>
              <a:buClr>
                <a:srgbClr val="445D73"/>
              </a:buClr>
              <a:buSzPts val="1500"/>
              <a:buChar char="●"/>
            </a:pPr>
            <a:r>
              <a:rPr lang="en" sz="1500">
                <a:solidFill>
                  <a:srgbClr val="445D73"/>
                </a:solidFill>
              </a:rPr>
              <a:t>Evitarea termenilor negativi sau diminuanți.</a:t>
            </a:r>
            <a:endParaRPr sz="1500">
              <a:solidFill>
                <a:srgbClr val="445D73"/>
              </a:solidFill>
            </a:endParaRPr>
          </a:p>
          <a:p>
            <a:pPr indent="-323850" lvl="0" marL="457200" rtl="0" algn="just">
              <a:lnSpc>
                <a:spcPct val="150000"/>
              </a:lnSpc>
              <a:spcBef>
                <a:spcPts val="0"/>
              </a:spcBef>
              <a:spcAft>
                <a:spcPts val="0"/>
              </a:spcAft>
              <a:buClr>
                <a:srgbClr val="445D73"/>
              </a:buClr>
              <a:buSzPts val="1500"/>
              <a:buChar char="●"/>
            </a:pPr>
            <a:r>
              <a:rPr lang="en" sz="1500">
                <a:solidFill>
                  <a:srgbClr val="445D73"/>
                </a:solidFill>
              </a:rPr>
              <a:t>Utilizarea de termeni specifici și exacți: Atunci când descrieți un handicap, este preferabil să folosiți termeni specifici și exacți. Spuneți "persoană cu paralizie cerebrală" mai degrabă decât "persoană cu probleme motorii". Acest lucru ajută la evitarea generalizărilor și a inexactităților.</a:t>
            </a:r>
            <a:endParaRPr sz="1500">
              <a:solidFill>
                <a:srgbClr val="445D73"/>
              </a:solidFill>
            </a:endParaRPr>
          </a:p>
          <a:p>
            <a:pPr indent="-323850" lvl="0" marL="457200" rtl="0" algn="just">
              <a:lnSpc>
                <a:spcPct val="150000"/>
              </a:lnSpc>
              <a:spcBef>
                <a:spcPts val="0"/>
              </a:spcBef>
              <a:spcAft>
                <a:spcPts val="0"/>
              </a:spcAft>
              <a:buClr>
                <a:srgbClr val="445D73"/>
              </a:buClr>
              <a:buSzPts val="1500"/>
              <a:buChar char="●"/>
            </a:pPr>
            <a:r>
              <a:rPr lang="en" sz="1500">
                <a:solidFill>
                  <a:srgbClr val="445D73"/>
                </a:solidFill>
              </a:rPr>
              <a:t>Respectarea preferințelor individuale: Este important să respectați modul în care persoanele </a:t>
            </a:r>
            <a:r>
              <a:rPr lang="en" sz="1500"/>
              <a:t>cu dizabilități</a:t>
            </a:r>
            <a:r>
              <a:rPr lang="en" sz="1500">
                <a:solidFill>
                  <a:srgbClr val="445D73"/>
                </a:solidFill>
              </a:rPr>
              <a:t> preferă să fie menționate. </a:t>
            </a:r>
            <a:endParaRPr sz="1500">
              <a:solidFill>
                <a:srgbClr val="445D73"/>
              </a:solidFill>
            </a:endParaRPr>
          </a:p>
        </p:txBody>
      </p:sp>
      <p:sp>
        <p:nvSpPr>
          <p:cNvPr id="229" name="Google Shape;229;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0" name="Google Shape;230;p16"/>
          <p:cNvPicPr preferRelativeResize="0"/>
          <p:nvPr/>
        </p:nvPicPr>
        <p:blipFill>
          <a:blip r:embed="rId3">
            <a:alphaModFix/>
          </a:blip>
          <a:stretch>
            <a:fillRect/>
          </a:stretch>
        </p:blipFill>
        <p:spPr>
          <a:xfrm>
            <a:off x="6587050" y="1871613"/>
            <a:ext cx="2622275" cy="1475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1400"/>
                                        <p:tgtEl>
                                          <p:spTgt spid="23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7"/>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Impactul</a:t>
            </a:r>
            <a:endParaRPr/>
          </a:p>
        </p:txBody>
      </p:sp>
      <p:sp>
        <p:nvSpPr>
          <p:cNvPr id="236" name="Google Shape;236;p17"/>
          <p:cNvSpPr txBox="1"/>
          <p:nvPr>
            <p:ph idx="1" type="body"/>
          </p:nvPr>
        </p:nvSpPr>
        <p:spPr>
          <a:xfrm>
            <a:off x="720000" y="1284275"/>
            <a:ext cx="7569900" cy="3284700"/>
          </a:xfrm>
          <a:prstGeom prst="rect">
            <a:avLst/>
          </a:prstGeom>
          <a:noFill/>
          <a:ln>
            <a:noFill/>
          </a:ln>
        </p:spPr>
        <p:txBody>
          <a:bodyPr anchorCtr="0" anchor="t" bIns="94750" lIns="94750" spcFirstLastPara="1" rIns="94750" wrap="square" tIns="94750">
            <a:noAutofit/>
          </a:bodyPr>
          <a:lstStyle/>
          <a:p>
            <a:pPr indent="-317500" lvl="0" marL="457200" rtl="0" algn="just">
              <a:lnSpc>
                <a:spcPct val="150000"/>
              </a:lnSpc>
              <a:spcBef>
                <a:spcPts val="0"/>
              </a:spcBef>
              <a:spcAft>
                <a:spcPts val="0"/>
              </a:spcAft>
              <a:buClr>
                <a:srgbClr val="445D73"/>
              </a:buClr>
              <a:buSzPts val="1400"/>
              <a:buChar char="●"/>
            </a:pPr>
            <a:r>
              <a:rPr b="1" lang="en" sz="1400"/>
              <a:t>C</a:t>
            </a:r>
            <a:r>
              <a:rPr b="1" lang="en" sz="1400">
                <a:solidFill>
                  <a:srgbClr val="445D73"/>
                </a:solidFill>
              </a:rPr>
              <a:t>ultural și social: </a:t>
            </a:r>
            <a:r>
              <a:rPr lang="en" sz="1400">
                <a:solidFill>
                  <a:srgbClr val="445D73"/>
                </a:solidFill>
              </a:rPr>
              <a:t>Adoptarea unui limbaj incluziv poate duce la schimbări pozitive în percepția persoanelor </a:t>
            </a:r>
            <a:r>
              <a:rPr lang="en" sz="1400"/>
              <a:t>cu dizabilități</a:t>
            </a:r>
            <a:r>
              <a:rPr lang="en" sz="1400">
                <a:solidFill>
                  <a:srgbClr val="445D73"/>
                </a:solidFill>
              </a:rPr>
              <a:t> în cadrul societății. Aceasta promovează acceptarea și reduce stigmatizarea asociată cu dizabilitatea</a:t>
            </a:r>
            <a:endParaRPr sz="1400">
              <a:solidFill>
                <a:srgbClr val="445D73"/>
              </a:solidFill>
            </a:endParaRPr>
          </a:p>
          <a:p>
            <a:pPr indent="-317500" lvl="0" marL="457200" rtl="0" algn="just">
              <a:lnSpc>
                <a:spcPct val="150000"/>
              </a:lnSpc>
              <a:spcBef>
                <a:spcPts val="0"/>
              </a:spcBef>
              <a:spcAft>
                <a:spcPts val="0"/>
              </a:spcAft>
              <a:buClr>
                <a:srgbClr val="445D73"/>
              </a:buClr>
              <a:buSzPts val="1400"/>
              <a:buChar char="●"/>
            </a:pPr>
            <a:r>
              <a:rPr b="1" lang="en" sz="1400">
                <a:solidFill>
                  <a:srgbClr val="445D73"/>
                </a:solidFill>
              </a:rPr>
              <a:t>Psihologic și emoțional:</a:t>
            </a:r>
            <a:r>
              <a:rPr lang="en" sz="1400">
                <a:solidFill>
                  <a:srgbClr val="445D73"/>
                </a:solidFill>
              </a:rPr>
              <a:t> Utilizarea unui limbaj incluziv poate îmbunătăți bunăstarea psihologică și emoțională a persoanelor </a:t>
            </a:r>
            <a:r>
              <a:rPr lang="en" sz="1400"/>
              <a:t>cu dizabilități</a:t>
            </a:r>
            <a:r>
              <a:rPr lang="en" sz="1400">
                <a:solidFill>
                  <a:srgbClr val="445D73"/>
                </a:solidFill>
              </a:rPr>
              <a:t>. Sentimentul de a fi respectat și recunoscut ca individ cu drepturi depline poate stimula stima de sine și sentimentul de apartenență.</a:t>
            </a:r>
            <a:endParaRPr sz="1400">
              <a:solidFill>
                <a:srgbClr val="445D73"/>
              </a:solidFill>
            </a:endParaRPr>
          </a:p>
          <a:p>
            <a:pPr indent="-317500" lvl="0" marL="457200" rtl="0" algn="just">
              <a:lnSpc>
                <a:spcPct val="150000"/>
              </a:lnSpc>
              <a:spcBef>
                <a:spcPts val="0"/>
              </a:spcBef>
              <a:spcAft>
                <a:spcPts val="0"/>
              </a:spcAft>
              <a:buClr>
                <a:srgbClr val="445D73"/>
              </a:buClr>
              <a:buSzPts val="1400"/>
              <a:buChar char="●"/>
            </a:pPr>
            <a:r>
              <a:rPr b="1" lang="en" sz="1400">
                <a:solidFill>
                  <a:srgbClr val="445D73"/>
                </a:solidFill>
              </a:rPr>
              <a:t>Politic și juridic:</a:t>
            </a:r>
            <a:r>
              <a:rPr lang="en" sz="1400">
                <a:solidFill>
                  <a:srgbClr val="445D73"/>
                </a:solidFill>
              </a:rPr>
              <a:t> Limbajul incluziv poate influența politicile și legile. Un limbaj respectuos și precis în documentele juridice și în politicile publice poate promova egalitatea și drepturile persoanelor </a:t>
            </a:r>
            <a:r>
              <a:rPr lang="en" sz="1400"/>
              <a:t>cu dizabilități</a:t>
            </a:r>
            <a:r>
              <a:rPr lang="en" sz="1400">
                <a:solidFill>
                  <a:srgbClr val="445D73"/>
                </a:solidFill>
              </a:rPr>
              <a:t>. Acest lucru se reflectă în legile antidiscriminare și în politicile de accesibilitate.</a:t>
            </a:r>
            <a:endParaRPr sz="1800">
              <a:solidFill>
                <a:srgbClr val="445D73"/>
              </a:solidFill>
            </a:endParaRPr>
          </a:p>
        </p:txBody>
      </p:sp>
      <p:sp>
        <p:nvSpPr>
          <p:cNvPr id="237" name="Google Shape;237;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8"/>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Exemple și provocări</a:t>
            </a:r>
            <a:endParaRPr/>
          </a:p>
        </p:txBody>
      </p:sp>
      <p:sp>
        <p:nvSpPr>
          <p:cNvPr id="243" name="Google Shape;243;p18"/>
          <p:cNvSpPr txBox="1"/>
          <p:nvPr>
            <p:ph idx="1" type="body"/>
          </p:nvPr>
        </p:nvSpPr>
        <p:spPr>
          <a:xfrm>
            <a:off x="720000" y="1284275"/>
            <a:ext cx="7704000" cy="3284700"/>
          </a:xfrm>
          <a:prstGeom prst="rect">
            <a:avLst/>
          </a:prstGeom>
          <a:noFill/>
          <a:ln>
            <a:noFill/>
          </a:ln>
        </p:spPr>
        <p:txBody>
          <a:bodyPr anchorCtr="0" anchor="t" bIns="94750" lIns="94750" spcFirstLastPara="1" rIns="94750" wrap="square" tIns="94750">
            <a:noAutofit/>
          </a:bodyPr>
          <a:lstStyle/>
          <a:p>
            <a:pPr indent="0" lvl="0" marL="0" rtl="0" algn="just">
              <a:lnSpc>
                <a:spcPct val="115000"/>
              </a:lnSpc>
              <a:spcBef>
                <a:spcPts val="1200"/>
              </a:spcBef>
              <a:spcAft>
                <a:spcPts val="0"/>
              </a:spcAft>
              <a:buSzPts val="1200"/>
              <a:buNone/>
            </a:pPr>
            <a:r>
              <a:rPr lang="en">
                <a:solidFill>
                  <a:srgbClr val="445D73"/>
                </a:solidFill>
              </a:rPr>
              <a:t>În viața de zi cu zi, utilizarea unui limbaj incluziv înseamnă să fim atenți la cuvintele pe care le alegem și la modul în care le folosim. De exemplu, în loc să spunem "retardat mintal", ar trebui să spunem "persoană cu o dizabilitate intelectuală".</a:t>
            </a:r>
            <a:endParaRPr>
              <a:solidFill>
                <a:srgbClr val="445D73"/>
              </a:solidFill>
            </a:endParaRPr>
          </a:p>
          <a:p>
            <a:pPr indent="0" lvl="0" marL="0" rtl="0" algn="just">
              <a:lnSpc>
                <a:spcPct val="115000"/>
              </a:lnSpc>
              <a:spcBef>
                <a:spcPts val="1200"/>
              </a:spcBef>
              <a:spcAft>
                <a:spcPts val="1200"/>
              </a:spcAft>
              <a:buSzPts val="1200"/>
              <a:buNone/>
            </a:pPr>
            <a:r>
              <a:rPr lang="en">
                <a:solidFill>
                  <a:srgbClr val="445D73"/>
                </a:solidFill>
              </a:rPr>
              <a:t>Mass-media joacă un rol semnificativ în modelarea percepțiilor publice. Utilizarea unui limbaj incluziv în mass-media și în publicitate poate contribui la normalizarea diversității și la promovarea unei viziuni mai incluzive asupra societății. De exemplu, reprezentarea persoanelor </a:t>
            </a:r>
            <a:r>
              <a:rPr lang="en"/>
              <a:t>cu dizabilități</a:t>
            </a:r>
            <a:r>
              <a:rPr lang="en">
                <a:solidFill>
                  <a:srgbClr val="445D73"/>
                </a:solidFill>
              </a:rPr>
              <a:t> în roluri pozitive și variate, mai degrabă decât în roluri stereotipe.</a:t>
            </a:r>
            <a:endParaRPr>
              <a:solidFill>
                <a:srgbClr val="445D73"/>
              </a:solidFill>
            </a:endParaRPr>
          </a:p>
        </p:txBody>
      </p:sp>
      <p:sp>
        <p:nvSpPr>
          <p:cNvPr id="244" name="Google Shape;244;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9"/>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Exemple și provocări</a:t>
            </a:r>
            <a:endParaRPr/>
          </a:p>
        </p:txBody>
      </p:sp>
      <p:sp>
        <p:nvSpPr>
          <p:cNvPr id="250" name="Google Shape;250;p19"/>
          <p:cNvSpPr txBox="1"/>
          <p:nvPr>
            <p:ph idx="1" type="body"/>
          </p:nvPr>
        </p:nvSpPr>
        <p:spPr>
          <a:xfrm>
            <a:off x="720000" y="1284275"/>
            <a:ext cx="7921800" cy="3284700"/>
          </a:xfrm>
          <a:prstGeom prst="rect">
            <a:avLst/>
          </a:prstGeom>
          <a:noFill/>
          <a:ln>
            <a:noFill/>
          </a:ln>
        </p:spPr>
        <p:txBody>
          <a:bodyPr anchorCtr="0" anchor="t" bIns="94750" lIns="94750" spcFirstLastPara="1" rIns="94750" wrap="square" tIns="94750">
            <a:noAutofit/>
          </a:bodyPr>
          <a:lstStyle/>
          <a:p>
            <a:pPr indent="0" lvl="0" marL="0" rtl="0" algn="just">
              <a:lnSpc>
                <a:spcPct val="150000"/>
              </a:lnSpc>
              <a:spcBef>
                <a:spcPts val="1200"/>
              </a:spcBef>
              <a:spcAft>
                <a:spcPts val="0"/>
              </a:spcAft>
              <a:buSzPts val="1200"/>
              <a:buNone/>
            </a:pPr>
            <a:r>
              <a:rPr lang="en">
                <a:solidFill>
                  <a:srgbClr val="445D73"/>
                </a:solidFill>
              </a:rPr>
              <a:t>Școlile și universitățile ar trebui să predea și să promoveze utilizarea unui limbaj incluziv pentru a contribui la formarea unei generații de persoane mai conștiente și mai respectuoase. Acest lucru poate fi realizat prin programe de sensibilizare și incluziune.</a:t>
            </a:r>
            <a:endParaRPr>
              <a:solidFill>
                <a:srgbClr val="445D73"/>
              </a:solidFill>
            </a:endParaRPr>
          </a:p>
          <a:p>
            <a:pPr indent="0" lvl="0" marL="0" rtl="0" algn="just">
              <a:lnSpc>
                <a:spcPct val="150000"/>
              </a:lnSpc>
              <a:spcBef>
                <a:spcPts val="1200"/>
              </a:spcBef>
              <a:spcAft>
                <a:spcPts val="0"/>
              </a:spcAft>
              <a:buSzPts val="1200"/>
              <a:buNone/>
            </a:pPr>
            <a:r>
              <a:rPr lang="en">
                <a:solidFill>
                  <a:srgbClr val="445D73"/>
                </a:solidFill>
              </a:rPr>
              <a:t>În ciuda beneficiilor clare ale limbajului incluziv, există încă provocări și rezistență. Unele persoane pot fi reticente în a-și schimba limbajul din diverse motive, inclusiv lipsa de conștientizare, obișnuința sau dezacordul cu conceptul de limbaj incluziv. Este esențial să abordați aceste rezistențe cu răbdare și educație, explicând importanța unui limbaj respectuos și incluziv.</a:t>
            </a:r>
            <a:endParaRPr>
              <a:solidFill>
                <a:srgbClr val="445D73"/>
              </a:solidFill>
            </a:endParaRPr>
          </a:p>
        </p:txBody>
      </p:sp>
      <p:sp>
        <p:nvSpPr>
          <p:cNvPr id="251" name="Google Shape;251;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7" name="Shape 107"/>
        <p:cNvGrpSpPr/>
        <p:nvPr/>
      </p:nvGrpSpPr>
      <p:grpSpPr>
        <a:xfrm>
          <a:off x="0" y="0"/>
          <a:ext cx="0" cy="0"/>
          <a:chOff x="0" y="0"/>
          <a:chExt cx="0" cy="0"/>
        </a:xfrm>
      </p:grpSpPr>
      <p:sp>
        <p:nvSpPr>
          <p:cNvPr id="108" name="Google Shape;108;p2"/>
          <p:cNvSpPr/>
          <p:nvPr/>
        </p:nvSpPr>
        <p:spPr>
          <a:xfrm>
            <a:off x="720000" y="957148"/>
            <a:ext cx="1655700" cy="931200"/>
          </a:xfrm>
          <a:prstGeom prst="ellipse">
            <a:avLst/>
          </a:prstGeom>
          <a:noFill/>
          <a:ln cap="flat" cmpd="sng" w="9525">
            <a:solidFill>
              <a:schemeClr val="lt1"/>
            </a:solidFill>
            <a:prstDash val="solid"/>
            <a:round/>
            <a:headEnd len="sm" w="sm" type="none"/>
            <a:tailEnd len="sm" w="sm" type="none"/>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
        <p:nvSpPr>
          <p:cNvPr id="109" name="Google Shape;109;p2"/>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3700"/>
              <a:buNone/>
            </a:pPr>
            <a:r>
              <a:rPr lang="en" sz="2800">
                <a:solidFill>
                  <a:schemeClr val="accent1"/>
                </a:solidFill>
              </a:rPr>
              <a:t>Introducere în comunicare</a:t>
            </a:r>
            <a:endParaRPr sz="2800"/>
          </a:p>
        </p:txBody>
      </p:sp>
      <p:sp>
        <p:nvSpPr>
          <p:cNvPr id="110" name="Google Shape;110;p2"/>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6200"/>
              <a:buNone/>
            </a:pPr>
            <a:r>
              <a:rPr lang="en"/>
              <a:t>01</a:t>
            </a:r>
            <a:endParaRPr/>
          </a:p>
        </p:txBody>
      </p:sp>
      <p:sp>
        <p:nvSpPr>
          <p:cNvPr id="111" name="Google Shape;111;p2"/>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1500"/>
              <a:buNone/>
            </a:pPr>
            <a:r>
              <a:rPr lang="en">
                <a:solidFill>
                  <a:schemeClr val="accent1"/>
                </a:solidFill>
              </a:rPr>
              <a:t>Definiție, importanță și procesul comunicării</a:t>
            </a:r>
            <a:endParaRPr>
              <a:solidFill>
                <a:schemeClr val="accent1"/>
              </a:solidFill>
            </a:endParaRPr>
          </a:p>
          <a:p>
            <a:pPr indent="0" lvl="0" marL="0" rtl="0" algn="l">
              <a:lnSpc>
                <a:spcPct val="100000"/>
              </a:lnSpc>
              <a:spcBef>
                <a:spcPts val="0"/>
              </a:spcBef>
              <a:spcAft>
                <a:spcPts val="0"/>
              </a:spcAft>
              <a:buSzPts val="1500"/>
              <a:buNone/>
            </a:pPr>
            <a:r>
              <a:t/>
            </a:r>
            <a:endParaRPr/>
          </a:p>
        </p:txBody>
      </p:sp>
      <p:pic>
        <p:nvPicPr>
          <p:cNvPr id="112" name="Google Shape;112;p2"/>
          <p:cNvPicPr preferRelativeResize="0"/>
          <p:nvPr/>
        </p:nvPicPr>
        <p:blipFill rotWithShape="1">
          <a:blip r:embed="rId3">
            <a:alphaModFix/>
          </a:blip>
          <a:srcRect b="0" l="0" r="0" t="0"/>
          <a:stretch/>
        </p:blipFill>
        <p:spPr>
          <a:xfrm>
            <a:off x="4161700" y="1312050"/>
            <a:ext cx="4982298" cy="2427899"/>
          </a:xfrm>
          <a:prstGeom prst="rect">
            <a:avLst/>
          </a:prstGeom>
          <a:noFill/>
          <a:ln cap="flat" cmpd="sng" w="9525">
            <a:solidFill>
              <a:schemeClr val="dk1"/>
            </a:solidFill>
            <a:prstDash val="solid"/>
            <a:round/>
            <a:headEnd len="sm" w="sm" type="none"/>
            <a:tailEnd len="sm" w="sm" type="none"/>
          </a:ln>
          <a:effectLst>
            <a:outerShdw rotWithShape="0" algn="bl" dir="3240000" dist="209550">
              <a:schemeClr val="dk1"/>
            </a:outerShdw>
          </a:effectLst>
        </p:spPr>
      </p:pic>
      <p:sp>
        <p:nvSpPr>
          <p:cNvPr id="113" name="Google Shape;113;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0"/>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Evitarea stereotipurilor</a:t>
            </a:r>
            <a:endParaRPr/>
          </a:p>
        </p:txBody>
      </p:sp>
      <p:sp>
        <p:nvSpPr>
          <p:cNvPr id="257" name="Google Shape;257;p20"/>
          <p:cNvSpPr txBox="1"/>
          <p:nvPr>
            <p:ph idx="1" type="body"/>
          </p:nvPr>
        </p:nvSpPr>
        <p:spPr>
          <a:xfrm>
            <a:off x="720000" y="1436675"/>
            <a:ext cx="4315800" cy="3284700"/>
          </a:xfrm>
          <a:prstGeom prst="rect">
            <a:avLst/>
          </a:prstGeom>
          <a:noFill/>
          <a:ln>
            <a:noFill/>
          </a:ln>
        </p:spPr>
        <p:txBody>
          <a:bodyPr anchorCtr="0" anchor="t" bIns="94750" lIns="94750" spcFirstLastPara="1" rIns="94750" wrap="square" tIns="94750">
            <a:noAutofit/>
          </a:bodyPr>
          <a:lstStyle/>
          <a:p>
            <a:pPr indent="0" lvl="0" marL="0" rtl="0" algn="just">
              <a:lnSpc>
                <a:spcPct val="115000"/>
              </a:lnSpc>
              <a:spcBef>
                <a:spcPts val="0"/>
              </a:spcBef>
              <a:spcAft>
                <a:spcPts val="0"/>
              </a:spcAft>
              <a:buSzPts val="1200"/>
              <a:buNone/>
            </a:pPr>
            <a:r>
              <a:rPr lang="en"/>
              <a:t>Stereotipurile despre dizabilități pot fi dăunătoare și pot perpetua concepții greșite. O abordare eficientă pentru evitarea stereotipurilor este utilizarea limbajului de tip "persoana în primul rând", care pune individul înaintea handicapului său, subliniind umanitatea acestuia. </a:t>
            </a:r>
            <a:endParaRPr/>
          </a:p>
          <a:p>
            <a:pPr indent="0" lvl="0" marL="0" rtl="0" algn="just">
              <a:lnSpc>
                <a:spcPct val="115000"/>
              </a:lnSpc>
              <a:spcBef>
                <a:spcPts val="0"/>
              </a:spcBef>
              <a:spcAft>
                <a:spcPts val="0"/>
              </a:spcAft>
              <a:buSzPts val="1200"/>
              <a:buNone/>
            </a:pPr>
            <a:r>
              <a:rPr lang="en"/>
              <a:t>De exemplu, exprimarea "persoană cu o dizabilitate" mai degrabă decât "persoană handicapată" recunoaște faptul că dizabilitatea este doar un aspect al identității unei persoane.</a:t>
            </a:r>
            <a:endParaRPr/>
          </a:p>
        </p:txBody>
      </p:sp>
      <p:pic>
        <p:nvPicPr>
          <p:cNvPr id="258" name="Google Shape;258;p20"/>
          <p:cNvPicPr preferRelativeResize="0"/>
          <p:nvPr/>
        </p:nvPicPr>
        <p:blipFill rotWithShape="1">
          <a:blip r:embed="rId3">
            <a:alphaModFix/>
          </a:blip>
          <a:srcRect b="0" l="0" r="54048" t="0"/>
          <a:stretch/>
        </p:blipFill>
        <p:spPr>
          <a:xfrm>
            <a:off x="5419200" y="1574597"/>
            <a:ext cx="3724800" cy="2704053"/>
          </a:xfrm>
          <a:prstGeom prst="rect">
            <a:avLst/>
          </a:prstGeom>
          <a:noFill/>
          <a:ln>
            <a:noFill/>
          </a:ln>
        </p:spPr>
      </p:pic>
      <p:sp>
        <p:nvSpPr>
          <p:cNvPr id="259" name="Google Shape;259;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258"/>
                                        </p:tgtEl>
                                        <p:attrNameLst>
                                          <p:attrName>style.visibility</p:attrName>
                                        </p:attrNameLst>
                                      </p:cBhvr>
                                      <p:to>
                                        <p:strVal val="visible"/>
                                      </p:to>
                                    </p:set>
                                    <p:anim calcmode="lin" valueType="num">
                                      <p:cBhvr additive="base">
                                        <p:cTn dur="1000"/>
                                        <p:tgtEl>
                                          <p:spTgt spid="25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1"/>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Evitarea stereotipurilor</a:t>
            </a:r>
            <a:endParaRPr/>
          </a:p>
        </p:txBody>
      </p:sp>
      <p:sp>
        <p:nvSpPr>
          <p:cNvPr id="265" name="Google Shape;265;p21"/>
          <p:cNvSpPr txBox="1"/>
          <p:nvPr>
            <p:ph idx="1" type="body"/>
          </p:nvPr>
        </p:nvSpPr>
        <p:spPr>
          <a:xfrm>
            <a:off x="720000" y="1284275"/>
            <a:ext cx="4502400" cy="3284700"/>
          </a:xfrm>
          <a:prstGeom prst="rect">
            <a:avLst/>
          </a:prstGeom>
          <a:noFill/>
          <a:ln>
            <a:noFill/>
          </a:ln>
        </p:spPr>
        <p:txBody>
          <a:bodyPr anchorCtr="0" anchor="t" bIns="94750" lIns="94750" spcFirstLastPara="1" rIns="94750" wrap="square" tIns="94750">
            <a:noAutofit/>
          </a:bodyPr>
          <a:lstStyle/>
          <a:p>
            <a:pPr indent="0" lvl="0" marL="0" rtl="0" algn="just">
              <a:lnSpc>
                <a:spcPct val="115000"/>
              </a:lnSpc>
              <a:spcBef>
                <a:spcPts val="0"/>
              </a:spcBef>
              <a:spcAft>
                <a:spcPts val="0"/>
              </a:spcAft>
              <a:buSzPts val="1200"/>
              <a:buNone/>
            </a:pPr>
            <a:r>
              <a:rPr lang="en"/>
              <a:t>Întrebați persoanele despre preferințele și nevoile lor, în loc să faceți presupuneri, favorizează o comunicare respectuoasă. Este esențial să se evite limbajul care evocă mila sau portretizează persoanele </a:t>
            </a:r>
            <a:r>
              <a:rPr lang="en"/>
              <a:t>cu dizabilități</a:t>
            </a:r>
            <a:r>
              <a:rPr lang="en"/>
              <a:t> ca fiind neajutorate. În schimb, utilizarea unui limbaj care le dă putere, care le respectă abilitățile și contribuțiile, promovează o imagine pozitivă. De exemplu, mai degrabă decât să spuneți "suferă de", este mai respectuos să spuneți "trăiește cu" sau "are".</a:t>
            </a:r>
            <a:endParaRPr/>
          </a:p>
          <a:p>
            <a:pPr indent="0" lvl="0" marL="0" rtl="0" algn="l">
              <a:lnSpc>
                <a:spcPct val="115000"/>
              </a:lnSpc>
              <a:spcBef>
                <a:spcPts val="0"/>
              </a:spcBef>
              <a:spcAft>
                <a:spcPts val="0"/>
              </a:spcAft>
              <a:buSzPts val="1200"/>
              <a:buNone/>
            </a:pPr>
            <a:r>
              <a:t/>
            </a:r>
            <a:endParaRPr/>
          </a:p>
        </p:txBody>
      </p:sp>
      <p:pic>
        <p:nvPicPr>
          <p:cNvPr id="266" name="Google Shape;266;p21"/>
          <p:cNvPicPr preferRelativeResize="0"/>
          <p:nvPr/>
        </p:nvPicPr>
        <p:blipFill rotWithShape="1">
          <a:blip r:embed="rId3">
            <a:alphaModFix/>
          </a:blip>
          <a:srcRect b="0" l="0" r="0" t="0"/>
          <a:stretch/>
        </p:blipFill>
        <p:spPr>
          <a:xfrm>
            <a:off x="5595250" y="1423627"/>
            <a:ext cx="3548750" cy="3006000"/>
          </a:xfrm>
          <a:prstGeom prst="rect">
            <a:avLst/>
          </a:prstGeom>
          <a:noFill/>
          <a:ln>
            <a:noFill/>
          </a:ln>
        </p:spPr>
      </p:pic>
      <p:sp>
        <p:nvSpPr>
          <p:cNvPr id="267" name="Google Shape;267;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1500"/>
                                        <p:tgtEl>
                                          <p:spTgt spid="266"/>
                                        </p:tgtEl>
                                        <p:attrNameLst>
                                          <p:attrName>ppt_w</p:attrName>
                                        </p:attrNameLst>
                                      </p:cBhvr>
                                      <p:tavLst>
                                        <p:tav fmla="" tm="0">
                                          <p:val>
                                            <p:strVal val="0"/>
                                          </p:val>
                                        </p:tav>
                                        <p:tav fmla="" tm="100000">
                                          <p:val>
                                            <p:strVal val="#ppt_w"/>
                                          </p:val>
                                        </p:tav>
                                      </p:tavLst>
                                    </p:anim>
                                    <p:anim calcmode="lin" valueType="num">
                                      <p:cBhvr additive="base">
                                        <p:cTn dur="1500"/>
                                        <p:tgtEl>
                                          <p:spTgt spid="26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2"/>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Implicarea persoanelor </a:t>
            </a:r>
            <a:r>
              <a:rPr lang="en"/>
              <a:t>cu dizabilități</a:t>
            </a:r>
            <a:r>
              <a:rPr lang="en"/>
              <a:t> în comunicare</a:t>
            </a:r>
            <a:endParaRPr/>
          </a:p>
        </p:txBody>
      </p:sp>
      <p:sp>
        <p:nvSpPr>
          <p:cNvPr id="273" name="Google Shape;273;p22"/>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just">
              <a:lnSpc>
                <a:spcPct val="115000"/>
              </a:lnSpc>
              <a:spcBef>
                <a:spcPts val="0"/>
              </a:spcBef>
              <a:spcAft>
                <a:spcPts val="0"/>
              </a:spcAft>
              <a:buSzPts val="1200"/>
              <a:buNone/>
            </a:pPr>
            <a:r>
              <a:rPr lang="en"/>
              <a:t>Implicarea eficientă presupune includerea activă a persoanelor </a:t>
            </a:r>
            <a:r>
              <a:rPr lang="en"/>
              <a:t>cu dizabilități</a:t>
            </a:r>
            <a:r>
              <a:rPr lang="en"/>
              <a:t> în discuții și în procesele decizionale. O modalitate de a spori implicarea este crearea de conținut accesibil. Aceasta include furnizarea de subtitrări pentru videoclipuri, utilizarea textului alternativ pentru imagini și asigurarea compatibilității documentelor cu cititoarele de ecran, permițând persoanelor </a:t>
            </a:r>
            <a:r>
              <a:rPr lang="en"/>
              <a:t>cu dizabilități</a:t>
            </a:r>
            <a:r>
              <a:rPr lang="en"/>
              <a:t> să participe pe deplin.</a:t>
            </a:r>
            <a:endParaRPr/>
          </a:p>
        </p:txBody>
      </p:sp>
      <p:sp>
        <p:nvSpPr>
          <p:cNvPr id="274" name="Google Shape;274;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5" name="Google Shape;275;p22"/>
          <p:cNvPicPr preferRelativeResize="0"/>
          <p:nvPr/>
        </p:nvPicPr>
        <p:blipFill>
          <a:blip r:embed="rId3">
            <a:alphaModFix/>
          </a:blip>
          <a:stretch>
            <a:fillRect/>
          </a:stretch>
        </p:blipFill>
        <p:spPr>
          <a:xfrm>
            <a:off x="4749600" y="1773095"/>
            <a:ext cx="4394400" cy="23070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1600"/>
                                        <p:tgtEl>
                                          <p:spTgt spid="2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3"/>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Implicarea persoanelor </a:t>
            </a:r>
            <a:r>
              <a:rPr lang="en"/>
              <a:t>cu dizabilități</a:t>
            </a:r>
            <a:r>
              <a:rPr lang="en"/>
              <a:t> în comunicare</a:t>
            </a:r>
            <a:endParaRPr/>
          </a:p>
        </p:txBody>
      </p:sp>
      <p:sp>
        <p:nvSpPr>
          <p:cNvPr id="281" name="Google Shape;281;p23"/>
          <p:cNvSpPr txBox="1"/>
          <p:nvPr>
            <p:ph idx="1" type="body"/>
          </p:nvPr>
        </p:nvSpPr>
        <p:spPr>
          <a:xfrm>
            <a:off x="720000" y="1284275"/>
            <a:ext cx="4136100" cy="3284700"/>
          </a:xfrm>
          <a:prstGeom prst="rect">
            <a:avLst/>
          </a:prstGeom>
          <a:noFill/>
          <a:ln>
            <a:noFill/>
          </a:ln>
        </p:spPr>
        <p:txBody>
          <a:bodyPr anchorCtr="0" anchor="t" bIns="94750" lIns="94750" spcFirstLastPara="1" rIns="94750" wrap="square" tIns="94750">
            <a:noAutofit/>
          </a:bodyPr>
          <a:lstStyle/>
          <a:p>
            <a:pPr indent="0" lvl="0" marL="0" rtl="0" algn="just">
              <a:lnSpc>
                <a:spcPct val="115000"/>
              </a:lnSpc>
              <a:spcBef>
                <a:spcPts val="0"/>
              </a:spcBef>
              <a:spcAft>
                <a:spcPts val="0"/>
              </a:spcAft>
              <a:buSzPts val="1200"/>
              <a:buNone/>
            </a:pPr>
            <a:r>
              <a:rPr lang="en"/>
              <a:t>Furnizarea de informații în diverse formate răspunde diferitelor nevoi. Acestea pot include materiale tipărite, înregistrări audio, Braille și formate digitale accesibile pe diferite dispozitive. Promovarea participării incluzive implică încurajarea persoanelor </a:t>
            </a:r>
            <a:r>
              <a:rPr lang="en"/>
              <a:t>cu dizabilități</a:t>
            </a:r>
            <a:r>
              <a:rPr lang="en"/>
              <a:t> să ia parte la discuții, reuniuni și evenimente, asigurându-se că locurile sunt accesibile din punct de vedere fizic și că sunt disponibile facilități precum interpreți de limbaj al semnelor sau dispozitive de ascultare asistată. </a:t>
            </a:r>
            <a:endParaRPr/>
          </a:p>
        </p:txBody>
      </p:sp>
      <p:sp>
        <p:nvSpPr>
          <p:cNvPr id="282" name="Google Shape;282;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83" name="Google Shape;283;p23"/>
          <p:cNvPicPr preferRelativeResize="0"/>
          <p:nvPr/>
        </p:nvPicPr>
        <p:blipFill>
          <a:blip r:embed="rId3">
            <a:alphaModFix/>
          </a:blip>
          <a:stretch>
            <a:fillRect/>
          </a:stretch>
        </p:blipFill>
        <p:spPr>
          <a:xfrm>
            <a:off x="5268700" y="1600024"/>
            <a:ext cx="3875300" cy="265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1500"/>
                                        <p:tgtEl>
                                          <p:spTgt spid="28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4"/>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Implicarea persoanelor </a:t>
            </a:r>
            <a:r>
              <a:rPr lang="en"/>
              <a:t>cu dizabilități</a:t>
            </a:r>
            <a:r>
              <a:rPr lang="en"/>
              <a:t> în comunicare</a:t>
            </a:r>
            <a:endParaRPr/>
          </a:p>
        </p:txBody>
      </p:sp>
      <p:sp>
        <p:nvSpPr>
          <p:cNvPr id="289" name="Google Shape;289;p24"/>
          <p:cNvSpPr txBox="1"/>
          <p:nvPr>
            <p:ph idx="1" type="body"/>
          </p:nvPr>
        </p:nvSpPr>
        <p:spPr>
          <a:xfrm>
            <a:off x="720000" y="1284275"/>
            <a:ext cx="5084400" cy="3284700"/>
          </a:xfrm>
          <a:prstGeom prst="rect">
            <a:avLst/>
          </a:prstGeom>
          <a:noFill/>
          <a:ln>
            <a:noFill/>
          </a:ln>
        </p:spPr>
        <p:txBody>
          <a:bodyPr anchorCtr="0" anchor="t" bIns="94750" lIns="94750" spcFirstLastPara="1" rIns="94750" wrap="square" tIns="94750">
            <a:noAutofit/>
          </a:bodyPr>
          <a:lstStyle/>
          <a:p>
            <a:pPr indent="0" lvl="0" marL="0" rtl="0" algn="just">
              <a:lnSpc>
                <a:spcPct val="115000"/>
              </a:lnSpc>
              <a:spcBef>
                <a:spcPts val="0"/>
              </a:spcBef>
              <a:spcAft>
                <a:spcPts val="0"/>
              </a:spcAft>
              <a:buSzPts val="1200"/>
              <a:buNone/>
            </a:pPr>
            <a:r>
              <a:rPr lang="en"/>
              <a:t>Promovarea unei culturi a respectului care prețuiește diversitatea și incluziunea încurajează dialogul deschis despre dizabilități și pune la dispoziția persoanelor cu dizabilități platforme pentru a-și împărtăși experiențele și perspectivele. Utilizarea de imagini incluzive în materialele de marketing, pe site-uri web și în rețelele de socializare asigură reflectarea diversității, inclusiv a persoanelor </a:t>
            </a:r>
            <a:r>
              <a:rPr lang="en"/>
              <a:t>cu dizabilități</a:t>
            </a:r>
            <a:r>
              <a:rPr lang="en"/>
              <a:t>. Reprezentarea contează, iar vizualizarea unor imagini diverse contribuie la normalizarea prezenței persoanelor </a:t>
            </a:r>
            <a:r>
              <a:rPr lang="en"/>
              <a:t>cu dizabilități</a:t>
            </a:r>
            <a:r>
              <a:rPr lang="en"/>
              <a:t> în toate aspectele vieții. </a:t>
            </a:r>
            <a:endParaRPr/>
          </a:p>
        </p:txBody>
      </p:sp>
      <p:sp>
        <p:nvSpPr>
          <p:cNvPr id="290" name="Google Shape;290;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1" name="Google Shape;291;p24"/>
          <p:cNvPicPr preferRelativeResize="0"/>
          <p:nvPr/>
        </p:nvPicPr>
        <p:blipFill>
          <a:blip r:embed="rId3">
            <a:alphaModFix/>
          </a:blip>
          <a:stretch>
            <a:fillRect/>
          </a:stretch>
        </p:blipFill>
        <p:spPr>
          <a:xfrm>
            <a:off x="6007677" y="1358463"/>
            <a:ext cx="3136325" cy="3136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1400"/>
                                        <p:tgtEl>
                                          <p:spTgt spid="291"/>
                                        </p:tgtEl>
                                        <p:attrNameLst>
                                          <p:attrName>ppt_w</p:attrName>
                                        </p:attrNameLst>
                                      </p:cBhvr>
                                      <p:tavLst>
                                        <p:tav fmla="" tm="0">
                                          <p:val>
                                            <p:strVal val="0"/>
                                          </p:val>
                                        </p:tav>
                                        <p:tav fmla="" tm="100000">
                                          <p:val>
                                            <p:strVal val="#ppt_w"/>
                                          </p:val>
                                        </p:tav>
                                      </p:tavLst>
                                    </p:anim>
                                    <p:anim calcmode="lin" valueType="num">
                                      <p:cBhvr additive="base">
                                        <p:cTn dur="1400"/>
                                        <p:tgtEl>
                                          <p:spTgt spid="29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95" name="Shape 295"/>
        <p:cNvGrpSpPr/>
        <p:nvPr/>
      </p:nvGrpSpPr>
      <p:grpSpPr>
        <a:xfrm>
          <a:off x="0" y="0"/>
          <a:ext cx="0" cy="0"/>
          <a:chOff x="0" y="0"/>
          <a:chExt cx="0" cy="0"/>
        </a:xfrm>
      </p:grpSpPr>
      <p:sp>
        <p:nvSpPr>
          <p:cNvPr id="296" name="Google Shape;296;p25"/>
          <p:cNvSpPr/>
          <p:nvPr/>
        </p:nvSpPr>
        <p:spPr>
          <a:xfrm>
            <a:off x="720000" y="957148"/>
            <a:ext cx="1655700" cy="931200"/>
          </a:xfrm>
          <a:prstGeom prst="ellipse">
            <a:avLst/>
          </a:prstGeom>
          <a:noFill/>
          <a:ln cap="flat" cmpd="sng" w="9525">
            <a:solidFill>
              <a:schemeClr val="lt1"/>
            </a:solidFill>
            <a:prstDash val="solid"/>
            <a:round/>
            <a:headEnd len="sm" w="sm" type="none"/>
            <a:tailEnd len="sm" w="sm" type="none"/>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
        <p:nvSpPr>
          <p:cNvPr id="297" name="Google Shape;297;p25"/>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3700"/>
              <a:buNone/>
            </a:pPr>
            <a:r>
              <a:rPr lang="en" sz="2800">
                <a:solidFill>
                  <a:schemeClr val="accent1"/>
                </a:solidFill>
              </a:rPr>
              <a:t>Modele și teorii ale comunicării</a:t>
            </a:r>
            <a:endParaRPr sz="2800"/>
          </a:p>
        </p:txBody>
      </p:sp>
      <p:sp>
        <p:nvSpPr>
          <p:cNvPr id="298" name="Google Shape;298;p25"/>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6200"/>
              <a:buNone/>
            </a:pPr>
            <a:r>
              <a:rPr lang="en"/>
              <a:t>04</a:t>
            </a:r>
            <a:endParaRPr/>
          </a:p>
        </p:txBody>
      </p:sp>
      <p:sp>
        <p:nvSpPr>
          <p:cNvPr id="299" name="Google Shape;299;p25"/>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1500"/>
              <a:buNone/>
            </a:pPr>
            <a:r>
              <a:rPr lang="en">
                <a:solidFill>
                  <a:schemeClr val="accent1"/>
                </a:solidFill>
              </a:rPr>
              <a:t>Chomsky, Piaget</a:t>
            </a:r>
            <a:endParaRPr/>
          </a:p>
        </p:txBody>
      </p:sp>
      <p:pic>
        <p:nvPicPr>
          <p:cNvPr id="300" name="Google Shape;300;p25"/>
          <p:cNvPicPr preferRelativeResize="0"/>
          <p:nvPr/>
        </p:nvPicPr>
        <p:blipFill rotWithShape="1">
          <a:blip r:embed="rId3">
            <a:alphaModFix/>
          </a:blip>
          <a:srcRect b="0" l="0" r="0" t="0"/>
          <a:stretch/>
        </p:blipFill>
        <p:spPr>
          <a:xfrm>
            <a:off x="4161700" y="1312050"/>
            <a:ext cx="4982298" cy="2427899"/>
          </a:xfrm>
          <a:prstGeom prst="rect">
            <a:avLst/>
          </a:prstGeom>
          <a:noFill/>
          <a:ln cap="flat" cmpd="sng" w="9525">
            <a:solidFill>
              <a:schemeClr val="dk1"/>
            </a:solidFill>
            <a:prstDash val="solid"/>
            <a:round/>
            <a:headEnd len="sm" w="sm" type="none"/>
            <a:tailEnd len="sm" w="sm" type="none"/>
          </a:ln>
          <a:effectLst>
            <a:outerShdw rotWithShape="0" algn="bl" dir="3240000" dist="209550">
              <a:schemeClr val="dk1"/>
            </a:outerShdw>
          </a:effectLst>
        </p:spPr>
      </p:pic>
      <p:sp>
        <p:nvSpPr>
          <p:cNvPr id="301" name="Google Shape;301;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6"/>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Clr>
                <a:srgbClr val="000000"/>
              </a:buClr>
              <a:buSzPts val="3300"/>
              <a:buFont typeface="Arial"/>
              <a:buNone/>
            </a:pPr>
            <a:r>
              <a:rPr lang="en"/>
              <a:t>LAD-ul lui Chomsky</a:t>
            </a:r>
            <a:endParaRPr/>
          </a:p>
        </p:txBody>
      </p:sp>
      <p:sp>
        <p:nvSpPr>
          <p:cNvPr id="307" name="Google Shape;307;p26"/>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Construcție teoretică propusă de Chomsky în anii 1960 pentru a explica capacitatea biologică înnăscută a oamenilor de a dobândi limbajul</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i="1" lang="en">
                <a:solidFill>
                  <a:srgbClr val="445D73"/>
                </a:solidFill>
              </a:rPr>
              <a:t>Dispozitivul de achiziție a limbajului </a:t>
            </a:r>
            <a:r>
              <a:rPr lang="en"/>
              <a:t>este un sistem neurologic pre-conectat în creier care permite copiilor să învețe și să înțeleagă rapid limbajul în timpul perioadelor critice de dezvoltare</a:t>
            </a:r>
            <a:endParaRPr/>
          </a:p>
        </p:txBody>
      </p:sp>
      <p:sp>
        <p:nvSpPr>
          <p:cNvPr id="308" name="Google Shape;308;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9" name="Google Shape;309;p26"/>
          <p:cNvPicPr preferRelativeResize="0"/>
          <p:nvPr/>
        </p:nvPicPr>
        <p:blipFill rotWithShape="1">
          <a:blip r:embed="rId3">
            <a:alphaModFix/>
          </a:blip>
          <a:srcRect b="0" l="0" r="4342" t="0"/>
          <a:stretch/>
        </p:blipFill>
        <p:spPr>
          <a:xfrm>
            <a:off x="4940350" y="1828025"/>
            <a:ext cx="4203650" cy="219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7"/>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LAD-ul lui Chomsky</a:t>
            </a:r>
            <a:endParaRPr/>
          </a:p>
        </p:txBody>
      </p:sp>
      <p:sp>
        <p:nvSpPr>
          <p:cNvPr id="315" name="Google Shape;315;p27"/>
          <p:cNvSpPr txBox="1"/>
          <p:nvPr>
            <p:ph idx="1" type="body"/>
          </p:nvPr>
        </p:nvSpPr>
        <p:spPr>
          <a:xfrm>
            <a:off x="720000" y="1284275"/>
            <a:ext cx="70059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solidFill>
                  <a:srgbClr val="445D73"/>
                </a:solidFill>
              </a:rPr>
              <a:t>Punctele cheie ale teoriei includ:</a:t>
            </a:r>
            <a:endParaRPr>
              <a:solidFill>
                <a:srgbClr val="445D73"/>
              </a:solidFill>
            </a:endParaRPr>
          </a:p>
          <a:p>
            <a:pPr indent="-317500" lvl="0" marL="457200" rtl="0" algn="just">
              <a:lnSpc>
                <a:spcPct val="150000"/>
              </a:lnSpc>
              <a:spcBef>
                <a:spcPts val="2100"/>
              </a:spcBef>
              <a:spcAft>
                <a:spcPts val="0"/>
              </a:spcAft>
              <a:buClr>
                <a:srgbClr val="445D73"/>
              </a:buClr>
              <a:buSzPts val="1400"/>
              <a:buChar char="-"/>
            </a:pPr>
            <a:r>
              <a:rPr lang="en" sz="1400">
                <a:solidFill>
                  <a:srgbClr val="445D73"/>
                </a:solidFill>
              </a:rPr>
              <a:t>Capacitate înnăscută: copiii se nasc cu o capacitate inerentă de achiziție a limbajului, care este declanșată de expunerea la limbajul vorbit.</a:t>
            </a:r>
            <a:endParaRPr sz="1400">
              <a:solidFill>
                <a:srgbClr val="445D73"/>
              </a:solidFill>
            </a:endParaRPr>
          </a:p>
          <a:p>
            <a:pPr indent="-317500" lvl="0" marL="457200" rtl="0" algn="just">
              <a:lnSpc>
                <a:spcPct val="150000"/>
              </a:lnSpc>
              <a:spcBef>
                <a:spcPts val="0"/>
              </a:spcBef>
              <a:spcAft>
                <a:spcPts val="0"/>
              </a:spcAft>
              <a:buClr>
                <a:srgbClr val="445D73"/>
              </a:buClr>
              <a:buSzPts val="1400"/>
              <a:buChar char="-"/>
            </a:pPr>
            <a:r>
              <a:rPr lang="en" sz="1400">
                <a:solidFill>
                  <a:srgbClr val="445D73"/>
                </a:solidFill>
              </a:rPr>
              <a:t>Gramatica universală: Chomsky a propus ideea unei gramatici universale, un set de reguli structurale comune tuturor limbilor, pe care LAD îi ajută pe copii să le recunoască și să le aplice.</a:t>
            </a:r>
            <a:endParaRPr sz="1400">
              <a:solidFill>
                <a:srgbClr val="445D73"/>
              </a:solidFill>
            </a:endParaRPr>
          </a:p>
          <a:p>
            <a:pPr indent="-317500" lvl="0" marL="457200" rtl="0" algn="just">
              <a:lnSpc>
                <a:spcPct val="150000"/>
              </a:lnSpc>
              <a:spcBef>
                <a:spcPts val="0"/>
              </a:spcBef>
              <a:spcAft>
                <a:spcPts val="0"/>
              </a:spcAft>
              <a:buClr>
                <a:srgbClr val="445D73"/>
              </a:buClr>
              <a:buSzPts val="1400"/>
              <a:buChar char="-"/>
            </a:pPr>
            <a:r>
              <a:rPr lang="en" sz="1400">
                <a:solidFill>
                  <a:srgbClr val="445D73"/>
                </a:solidFill>
              </a:rPr>
              <a:t>Perioada critică: există o perioadă critică în timpul copilăriei timpurii când LAD este cel mai eficient, după care dobândirea limbajului devine semnificativ mai dificilă.</a:t>
            </a:r>
            <a:endParaRPr sz="1800">
              <a:solidFill>
                <a:srgbClr val="445D73"/>
              </a:solidFill>
            </a:endParaRPr>
          </a:p>
        </p:txBody>
      </p:sp>
      <p:sp>
        <p:nvSpPr>
          <p:cNvPr id="316" name="Google Shape;316;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8"/>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Teoria dezvoltării cognitive a lui Piaget</a:t>
            </a:r>
            <a:endParaRPr/>
          </a:p>
        </p:txBody>
      </p:sp>
      <p:sp>
        <p:nvSpPr>
          <p:cNvPr id="322" name="Google Shape;322;p28"/>
          <p:cNvSpPr txBox="1"/>
          <p:nvPr>
            <p:ph idx="1" type="body"/>
          </p:nvPr>
        </p:nvSpPr>
        <p:spPr>
          <a:xfrm>
            <a:off x="343950" y="1284275"/>
            <a:ext cx="4462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Teorie despre natura și dezvoltarea inteligenței umane </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Teoria pune accentul pe rolul activ al copiilor în construirea înțelegerii lor despre lume prin interacțiunea cu mediul lor</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Dezvoltarea cognitivă are loc prin procese de asimilare și acomodare.  </a:t>
            </a:r>
            <a:r>
              <a:rPr lang="en">
                <a:solidFill>
                  <a:srgbClr val="445D73"/>
                </a:solidFill>
              </a:rPr>
              <a:t>Pe măsură ce copiii trec prin aceste etape, capacitatea lor de a înțelege și de a utiliza limbajul devine mai sofisticată.</a:t>
            </a:r>
            <a:endParaRPr sz="2000">
              <a:solidFill>
                <a:srgbClr val="445D73"/>
              </a:solidFill>
            </a:endParaRPr>
          </a:p>
        </p:txBody>
      </p:sp>
      <p:sp>
        <p:nvSpPr>
          <p:cNvPr id="323" name="Google Shape;323;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4" name="Google Shape;324;p28"/>
          <p:cNvPicPr preferRelativeResize="0"/>
          <p:nvPr/>
        </p:nvPicPr>
        <p:blipFill rotWithShape="1">
          <a:blip r:embed="rId3">
            <a:alphaModFix/>
          </a:blip>
          <a:srcRect b="0" l="3306" r="0" t="0"/>
          <a:stretch/>
        </p:blipFill>
        <p:spPr>
          <a:xfrm>
            <a:off x="4894975" y="1309850"/>
            <a:ext cx="4249026" cy="3233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9"/>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Teoria dezvoltării cognitive a lui Piaget</a:t>
            </a:r>
            <a:endParaRPr/>
          </a:p>
        </p:txBody>
      </p:sp>
      <p:sp>
        <p:nvSpPr>
          <p:cNvPr id="330" name="Google Shape;330;p29"/>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Teoria pune accentul pe dezvoltarea abilităților cognitive ca bază pentru o comunicare eficientă </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Teoria sa este construită în jurul a patru etape ale dezvoltării cognitive:</a:t>
            </a:r>
            <a:endParaRPr/>
          </a:p>
          <a:p>
            <a:pPr indent="-304800" lvl="0" marL="457200" rtl="0" algn="l">
              <a:lnSpc>
                <a:spcPct val="115000"/>
              </a:lnSpc>
              <a:spcBef>
                <a:spcPts val="0"/>
              </a:spcBef>
              <a:spcAft>
                <a:spcPts val="0"/>
              </a:spcAft>
              <a:buSzPts val="1200"/>
              <a:buChar char="-"/>
            </a:pPr>
            <a:r>
              <a:rPr lang="en"/>
              <a:t>Stadiul senzorimotor</a:t>
            </a:r>
            <a:endParaRPr/>
          </a:p>
          <a:p>
            <a:pPr indent="-304800" lvl="0" marL="457200" rtl="0" algn="l">
              <a:lnSpc>
                <a:spcPct val="115000"/>
              </a:lnSpc>
              <a:spcBef>
                <a:spcPts val="0"/>
              </a:spcBef>
              <a:spcAft>
                <a:spcPts val="0"/>
              </a:spcAft>
              <a:buSzPts val="1200"/>
              <a:buChar char="-"/>
            </a:pPr>
            <a:r>
              <a:rPr lang="en"/>
              <a:t>Stadiul preoperațional </a:t>
            </a:r>
            <a:endParaRPr/>
          </a:p>
          <a:p>
            <a:pPr indent="-304800" lvl="0" marL="457200" rtl="0" algn="l">
              <a:lnSpc>
                <a:spcPct val="115000"/>
              </a:lnSpc>
              <a:spcBef>
                <a:spcPts val="0"/>
              </a:spcBef>
              <a:spcAft>
                <a:spcPts val="0"/>
              </a:spcAft>
              <a:buSzPts val="1200"/>
              <a:buChar char="-"/>
            </a:pPr>
            <a:r>
              <a:rPr lang="en"/>
              <a:t>Stadiul operațional concret</a:t>
            </a:r>
            <a:endParaRPr/>
          </a:p>
          <a:p>
            <a:pPr indent="-304800" lvl="0" marL="457200" rtl="0" algn="l">
              <a:lnSpc>
                <a:spcPct val="115000"/>
              </a:lnSpc>
              <a:spcBef>
                <a:spcPts val="0"/>
              </a:spcBef>
              <a:spcAft>
                <a:spcPts val="0"/>
              </a:spcAft>
              <a:buSzPts val="1200"/>
              <a:buChar char="-"/>
            </a:pPr>
            <a:r>
              <a:rPr lang="en"/>
              <a:t>Etapa operațională oficială </a:t>
            </a:r>
            <a:endParaRPr/>
          </a:p>
        </p:txBody>
      </p:sp>
      <p:pic>
        <p:nvPicPr>
          <p:cNvPr id="331" name="Google Shape;331;p29"/>
          <p:cNvPicPr preferRelativeResize="0"/>
          <p:nvPr/>
        </p:nvPicPr>
        <p:blipFill rotWithShape="1">
          <a:blip r:embed="rId3">
            <a:alphaModFix/>
          </a:blip>
          <a:srcRect b="0" l="0" r="0" t="0"/>
          <a:stretch/>
        </p:blipFill>
        <p:spPr>
          <a:xfrm>
            <a:off x="4749600" y="1461825"/>
            <a:ext cx="4394400" cy="2929600"/>
          </a:xfrm>
          <a:prstGeom prst="rect">
            <a:avLst/>
          </a:prstGeom>
          <a:noFill/>
          <a:ln>
            <a:noFill/>
          </a:ln>
        </p:spPr>
      </p:pic>
      <p:sp>
        <p:nvSpPr>
          <p:cNvPr id="332" name="Google Shape;332;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31"/>
                                        </p:tgtEl>
                                        <p:attrNameLst>
                                          <p:attrName>style.visibility</p:attrName>
                                        </p:attrNameLst>
                                      </p:cBhvr>
                                      <p:to>
                                        <p:strVal val="visible"/>
                                      </p:to>
                                    </p:set>
                                    <p:anim calcmode="lin" valueType="num">
                                      <p:cBhvr additive="base">
                                        <p:cTn dur="1000"/>
                                        <p:tgtEl>
                                          <p:spTgt spid="331"/>
                                        </p:tgtEl>
                                        <p:attrNameLst>
                                          <p:attrName>ppt_w</p:attrName>
                                        </p:attrNameLst>
                                      </p:cBhvr>
                                      <p:tavLst>
                                        <p:tav fmla="" tm="0">
                                          <p:val>
                                            <p:strVal val="0"/>
                                          </p:val>
                                        </p:tav>
                                        <p:tav fmla="" tm="100000">
                                          <p:val>
                                            <p:strVal val="#ppt_w"/>
                                          </p:val>
                                        </p:tav>
                                      </p:tavLst>
                                    </p:anim>
                                    <p:anim calcmode="lin" valueType="num">
                                      <p:cBhvr additive="base">
                                        <p:cTn dur="1000"/>
                                        <p:tgtEl>
                                          <p:spTgt spid="33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Definiția comunicării</a:t>
            </a:r>
            <a:endParaRPr/>
          </a:p>
        </p:txBody>
      </p:sp>
      <p:sp>
        <p:nvSpPr>
          <p:cNvPr id="119" name="Google Shape;119;p3"/>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just">
              <a:lnSpc>
                <a:spcPct val="150000"/>
              </a:lnSpc>
              <a:spcBef>
                <a:spcPts val="0"/>
              </a:spcBef>
              <a:spcAft>
                <a:spcPts val="0"/>
              </a:spcAft>
              <a:buSzPts val="1200"/>
              <a:buNone/>
            </a:pPr>
            <a:r>
              <a:rPr lang="en">
                <a:solidFill>
                  <a:srgbClr val="445D73"/>
                </a:solidFill>
              </a:rPr>
              <a:t>Comunicarea este procesul de împărtășire a informațiilor, ideilor, emoțiilor și abilităților prin utilizarea de simboluri, cuvinte, sunete sau comportamente. Ea implică un emițător, care codifică și transmite mesajul, și un receptor, care decodifică și interpretează mesajul. Acest proces poate avea loc în diferite forme, cum ar fi verbal, nonverbal, scris și vizual.</a:t>
            </a:r>
            <a:endParaRPr sz="2000">
              <a:solidFill>
                <a:srgbClr val="445D73"/>
              </a:solidFill>
            </a:endParaRPr>
          </a:p>
        </p:txBody>
      </p:sp>
      <p:pic>
        <p:nvPicPr>
          <p:cNvPr id="120" name="Google Shape;120;p3"/>
          <p:cNvPicPr preferRelativeResize="0"/>
          <p:nvPr/>
        </p:nvPicPr>
        <p:blipFill rotWithShape="1">
          <a:blip r:embed="rId3">
            <a:alphaModFix/>
          </a:blip>
          <a:srcRect b="0" l="0" r="0" t="0"/>
          <a:stretch/>
        </p:blipFill>
        <p:spPr>
          <a:xfrm>
            <a:off x="4749600" y="1856195"/>
            <a:ext cx="4394399" cy="2140861"/>
          </a:xfrm>
          <a:prstGeom prst="rect">
            <a:avLst/>
          </a:prstGeom>
          <a:noFill/>
          <a:ln>
            <a:noFill/>
          </a:ln>
        </p:spPr>
      </p:pic>
      <p:sp>
        <p:nvSpPr>
          <p:cNvPr id="121" name="Google Shape;121;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1000"/>
                                        <p:tgtEl>
                                          <p:spTgt spid="120"/>
                                        </p:tgtEl>
                                        <p:attrNameLst>
                                          <p:attrName>ppt_w</p:attrName>
                                        </p:attrNameLst>
                                      </p:cBhvr>
                                      <p:tavLst>
                                        <p:tav fmla="" tm="0">
                                          <p:val>
                                            <p:strVal val="0"/>
                                          </p:val>
                                        </p:tav>
                                        <p:tav fmla="" tm="100000">
                                          <p:val>
                                            <p:strVal val="#ppt_w"/>
                                          </p:val>
                                        </p:tav>
                                      </p:tavLst>
                                    </p:anim>
                                    <p:anim calcmode="lin" valueType="num">
                                      <p:cBhvr additive="base">
                                        <p:cTn dur="1000"/>
                                        <p:tgtEl>
                                          <p:spTgt spid="12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0"/>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Teoria dezvoltării cognitive a lui Piaget</a:t>
            </a:r>
            <a:endParaRPr/>
          </a:p>
        </p:txBody>
      </p:sp>
      <p:sp>
        <p:nvSpPr>
          <p:cNvPr id="338" name="Google Shape;338;p30"/>
          <p:cNvSpPr txBox="1"/>
          <p:nvPr>
            <p:ph idx="1" type="body"/>
          </p:nvPr>
        </p:nvSpPr>
        <p:spPr>
          <a:xfrm>
            <a:off x="720000" y="1147750"/>
            <a:ext cx="39930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Etapa senzorimotorie (de la naștere până la 2 ani)</a:t>
            </a:r>
            <a:endParaRPr b="1"/>
          </a:p>
          <a:p>
            <a:pPr indent="-298450" lvl="0" marL="457200" rtl="0" algn="l">
              <a:lnSpc>
                <a:spcPct val="115000"/>
              </a:lnSpc>
              <a:spcBef>
                <a:spcPts val="0"/>
              </a:spcBef>
              <a:spcAft>
                <a:spcPts val="0"/>
              </a:spcAft>
              <a:buSzPts val="1100"/>
              <a:buChar char="-"/>
            </a:pPr>
            <a:r>
              <a:rPr lang="en" sz="1500"/>
              <a:t>Prin simțuri și acțiuni </a:t>
            </a:r>
            <a:endParaRPr sz="1500"/>
          </a:p>
          <a:p>
            <a:pPr indent="-298450" lvl="0" marL="457200" rtl="0" algn="l">
              <a:lnSpc>
                <a:spcPct val="115000"/>
              </a:lnSpc>
              <a:spcBef>
                <a:spcPts val="0"/>
              </a:spcBef>
              <a:spcAft>
                <a:spcPts val="0"/>
              </a:spcAft>
              <a:buSzPts val="1100"/>
              <a:buChar char="-"/>
            </a:pPr>
            <a:r>
              <a:rPr lang="en" sz="1500"/>
              <a:t>Dezvoltarea permanenței obiectelor </a:t>
            </a:r>
            <a:endParaRPr sz="1500"/>
          </a:p>
          <a:p>
            <a:pPr indent="-298450" lvl="0" marL="457200" rtl="0" algn="l">
              <a:lnSpc>
                <a:spcPct val="115000"/>
              </a:lnSpc>
              <a:spcBef>
                <a:spcPts val="0"/>
              </a:spcBef>
              <a:spcAft>
                <a:spcPts val="0"/>
              </a:spcAft>
              <a:buSzPts val="1100"/>
              <a:buChar char="-"/>
            </a:pPr>
            <a:r>
              <a:rPr lang="en" sz="1500"/>
              <a:t>Începeți să înțelegeți relațiile de cauză și efect</a:t>
            </a:r>
            <a:endParaRPr sz="1500"/>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Stadiul preoperațional (între 2 și 7 ani)</a:t>
            </a:r>
            <a:endParaRPr b="1"/>
          </a:p>
          <a:p>
            <a:pPr indent="-298450" lvl="0" marL="457200" rtl="0" algn="l">
              <a:lnSpc>
                <a:spcPct val="115000"/>
              </a:lnSpc>
              <a:spcBef>
                <a:spcPts val="0"/>
              </a:spcBef>
              <a:spcAft>
                <a:spcPts val="0"/>
              </a:spcAft>
              <a:buSzPts val="1100"/>
              <a:buChar char="-"/>
            </a:pPr>
            <a:r>
              <a:rPr lang="en" sz="1500"/>
              <a:t>O mai bună stăpânire a limbajului și a gândirii simbolice</a:t>
            </a:r>
            <a:endParaRPr sz="1500"/>
          </a:p>
          <a:p>
            <a:pPr indent="-298450" lvl="0" marL="457200" rtl="0" algn="l">
              <a:lnSpc>
                <a:spcPct val="115000"/>
              </a:lnSpc>
              <a:spcBef>
                <a:spcPts val="0"/>
              </a:spcBef>
              <a:spcAft>
                <a:spcPts val="0"/>
              </a:spcAft>
              <a:buSzPts val="1100"/>
              <a:buChar char="-"/>
            </a:pPr>
            <a:r>
              <a:rPr lang="en" sz="1500"/>
              <a:t>Luptă cu logica și înțelegerea raționamentelor concrete</a:t>
            </a:r>
            <a:endParaRPr sz="1500"/>
          </a:p>
          <a:p>
            <a:pPr indent="-298450" lvl="0" marL="457200" rtl="0" algn="l">
              <a:lnSpc>
                <a:spcPct val="115000"/>
              </a:lnSpc>
              <a:spcBef>
                <a:spcPts val="0"/>
              </a:spcBef>
              <a:spcAft>
                <a:spcPts val="0"/>
              </a:spcAft>
              <a:buSzPts val="1100"/>
              <a:buChar char="-"/>
            </a:pPr>
            <a:r>
              <a:rPr lang="en" sz="1500"/>
              <a:t>Prezintă adesea egocentrism</a:t>
            </a:r>
            <a:endParaRPr sz="1500"/>
          </a:p>
        </p:txBody>
      </p:sp>
      <p:pic>
        <p:nvPicPr>
          <p:cNvPr id="339" name="Google Shape;339;p30"/>
          <p:cNvPicPr preferRelativeResize="0"/>
          <p:nvPr/>
        </p:nvPicPr>
        <p:blipFill rotWithShape="1">
          <a:blip r:embed="rId3">
            <a:alphaModFix/>
          </a:blip>
          <a:srcRect b="0" l="0" r="0" t="0"/>
          <a:stretch/>
        </p:blipFill>
        <p:spPr>
          <a:xfrm>
            <a:off x="5604775" y="1147749"/>
            <a:ext cx="3539224" cy="2359475"/>
          </a:xfrm>
          <a:prstGeom prst="rect">
            <a:avLst/>
          </a:prstGeom>
          <a:noFill/>
          <a:ln>
            <a:noFill/>
          </a:ln>
        </p:spPr>
      </p:pic>
      <p:pic>
        <p:nvPicPr>
          <p:cNvPr id="340" name="Google Shape;340;p30"/>
          <p:cNvPicPr preferRelativeResize="0"/>
          <p:nvPr/>
        </p:nvPicPr>
        <p:blipFill rotWithShape="1">
          <a:blip r:embed="rId4">
            <a:alphaModFix/>
          </a:blip>
          <a:srcRect b="0" l="0" r="0" t="0"/>
          <a:stretch/>
        </p:blipFill>
        <p:spPr>
          <a:xfrm>
            <a:off x="4713100" y="3344300"/>
            <a:ext cx="2698826" cy="1799200"/>
          </a:xfrm>
          <a:prstGeom prst="rect">
            <a:avLst/>
          </a:prstGeom>
          <a:noFill/>
          <a:ln>
            <a:noFill/>
          </a:ln>
        </p:spPr>
      </p:pic>
      <p:sp>
        <p:nvSpPr>
          <p:cNvPr id="341" name="Google Shape;341;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1000"/>
                                        <p:tgtEl>
                                          <p:spTgt spid="33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340"/>
                                        </p:tgtEl>
                                        <p:attrNameLst>
                                          <p:attrName>style.visibility</p:attrName>
                                        </p:attrNameLst>
                                      </p:cBhvr>
                                      <p:to>
                                        <p:strVal val="visible"/>
                                      </p:to>
                                    </p:set>
                                    <p:anim calcmode="lin" valueType="num">
                                      <p:cBhvr additive="base">
                                        <p:cTn dur="1000"/>
                                        <p:tgtEl>
                                          <p:spTgt spid="34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1"/>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Teoria dezvoltării cognitive a lui Piaget</a:t>
            </a:r>
            <a:endParaRPr/>
          </a:p>
        </p:txBody>
      </p:sp>
      <p:sp>
        <p:nvSpPr>
          <p:cNvPr id="347" name="Google Shape;347;p31"/>
          <p:cNvSpPr txBox="1"/>
          <p:nvPr>
            <p:ph idx="1" type="body"/>
          </p:nvPr>
        </p:nvSpPr>
        <p:spPr>
          <a:xfrm>
            <a:off x="720000" y="1284275"/>
            <a:ext cx="41751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Stadiul operațional concret (între 7 și 11 ani)</a:t>
            </a:r>
            <a:endParaRPr b="1"/>
          </a:p>
          <a:p>
            <a:pPr indent="-304800" lvl="0" marL="457200" rtl="0" algn="l">
              <a:lnSpc>
                <a:spcPct val="115000"/>
              </a:lnSpc>
              <a:spcBef>
                <a:spcPts val="0"/>
              </a:spcBef>
              <a:spcAft>
                <a:spcPts val="0"/>
              </a:spcAft>
              <a:buSzPts val="1200"/>
              <a:buChar char="-"/>
            </a:pPr>
            <a:r>
              <a:rPr lang="en"/>
              <a:t>Gândirea logică despre evenimente concrete </a:t>
            </a:r>
            <a:endParaRPr/>
          </a:p>
          <a:p>
            <a:pPr indent="-304800" lvl="0" marL="457200" rtl="0" algn="l">
              <a:lnSpc>
                <a:spcPct val="115000"/>
              </a:lnSpc>
              <a:spcBef>
                <a:spcPts val="0"/>
              </a:spcBef>
              <a:spcAft>
                <a:spcPts val="0"/>
              </a:spcAft>
              <a:buSzPts val="1200"/>
              <a:buChar char="-"/>
            </a:pPr>
            <a:r>
              <a:rPr lang="en"/>
              <a:t>Înțelegerea conversațiilor </a:t>
            </a:r>
            <a:endParaRPr/>
          </a:p>
          <a:p>
            <a:pPr indent="-304800" lvl="0" marL="457200" rtl="0" algn="l">
              <a:lnSpc>
                <a:spcPct val="115000"/>
              </a:lnSpc>
              <a:spcBef>
                <a:spcPts val="0"/>
              </a:spcBef>
              <a:spcAft>
                <a:spcPts val="0"/>
              </a:spcAft>
              <a:buSzPts val="1200"/>
              <a:buChar char="-"/>
            </a:pPr>
            <a:r>
              <a:rPr lang="en"/>
              <a:t>Poate efectua operații logice simple</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Etapa operațională formală (de la adolescență la vârsta adultă)</a:t>
            </a:r>
            <a:endParaRPr b="1"/>
          </a:p>
          <a:p>
            <a:pPr indent="-304800" lvl="0" marL="457200" rtl="0" algn="l">
              <a:lnSpc>
                <a:spcPct val="115000"/>
              </a:lnSpc>
              <a:spcBef>
                <a:spcPts val="0"/>
              </a:spcBef>
              <a:spcAft>
                <a:spcPts val="0"/>
              </a:spcAft>
              <a:buSzPts val="1200"/>
              <a:buChar char="-"/>
            </a:pPr>
            <a:r>
              <a:rPr lang="en"/>
              <a:t>Abilități de gândire abstractă </a:t>
            </a:r>
            <a:endParaRPr/>
          </a:p>
          <a:p>
            <a:pPr indent="-304800" lvl="0" marL="457200" rtl="0" algn="l">
              <a:lnSpc>
                <a:spcPct val="115000"/>
              </a:lnSpc>
              <a:spcBef>
                <a:spcPts val="0"/>
              </a:spcBef>
              <a:spcAft>
                <a:spcPts val="0"/>
              </a:spcAft>
              <a:buSzPts val="1200"/>
              <a:buChar char="-"/>
            </a:pPr>
            <a:r>
              <a:rPr lang="en"/>
              <a:t>Gândirea logică la concepte abstracte, formularea de ipoteze, implicarea în raționamente deductive</a:t>
            </a:r>
            <a:endParaRPr/>
          </a:p>
          <a:p>
            <a:pPr indent="0" lvl="0" marL="0" rtl="0" algn="l">
              <a:lnSpc>
                <a:spcPct val="115000"/>
              </a:lnSpc>
              <a:spcBef>
                <a:spcPts val="0"/>
              </a:spcBef>
              <a:spcAft>
                <a:spcPts val="0"/>
              </a:spcAft>
              <a:buSzPts val="1200"/>
              <a:buNone/>
            </a:pPr>
            <a:r>
              <a:t/>
            </a:r>
            <a:endParaRPr/>
          </a:p>
        </p:txBody>
      </p:sp>
      <p:pic>
        <p:nvPicPr>
          <p:cNvPr id="348" name="Google Shape;348;p31"/>
          <p:cNvPicPr preferRelativeResize="0"/>
          <p:nvPr/>
        </p:nvPicPr>
        <p:blipFill rotWithShape="1">
          <a:blip r:embed="rId3">
            <a:alphaModFix/>
          </a:blip>
          <a:srcRect b="0" l="0" r="0" t="0"/>
          <a:stretch/>
        </p:blipFill>
        <p:spPr>
          <a:xfrm>
            <a:off x="6034688" y="1187800"/>
            <a:ext cx="3109313" cy="2072875"/>
          </a:xfrm>
          <a:prstGeom prst="rect">
            <a:avLst/>
          </a:prstGeom>
          <a:noFill/>
          <a:ln>
            <a:noFill/>
          </a:ln>
        </p:spPr>
      </p:pic>
      <p:pic>
        <p:nvPicPr>
          <p:cNvPr id="349" name="Google Shape;349;p31"/>
          <p:cNvPicPr preferRelativeResize="0"/>
          <p:nvPr/>
        </p:nvPicPr>
        <p:blipFill rotWithShape="1">
          <a:blip r:embed="rId4">
            <a:alphaModFix/>
          </a:blip>
          <a:srcRect b="0" l="0" r="0" t="0"/>
          <a:stretch/>
        </p:blipFill>
        <p:spPr>
          <a:xfrm>
            <a:off x="4842075" y="3070625"/>
            <a:ext cx="2921475" cy="1947650"/>
          </a:xfrm>
          <a:prstGeom prst="rect">
            <a:avLst/>
          </a:prstGeom>
          <a:noFill/>
          <a:ln>
            <a:noFill/>
          </a:ln>
        </p:spPr>
      </p:pic>
      <p:sp>
        <p:nvSpPr>
          <p:cNvPr id="350" name="Google Shape;350;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1000"/>
                                        <p:tgtEl>
                                          <p:spTgt spid="3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54" name="Shape 354"/>
        <p:cNvGrpSpPr/>
        <p:nvPr/>
      </p:nvGrpSpPr>
      <p:grpSpPr>
        <a:xfrm>
          <a:off x="0" y="0"/>
          <a:ext cx="0" cy="0"/>
          <a:chOff x="0" y="0"/>
          <a:chExt cx="0" cy="0"/>
        </a:xfrm>
      </p:grpSpPr>
      <p:sp>
        <p:nvSpPr>
          <p:cNvPr id="355" name="Google Shape;355;p32"/>
          <p:cNvSpPr/>
          <p:nvPr/>
        </p:nvSpPr>
        <p:spPr>
          <a:xfrm>
            <a:off x="720000" y="957148"/>
            <a:ext cx="1655700" cy="931200"/>
          </a:xfrm>
          <a:prstGeom prst="ellipse">
            <a:avLst/>
          </a:prstGeom>
          <a:noFill/>
          <a:ln cap="flat" cmpd="sng" w="9525">
            <a:solidFill>
              <a:schemeClr val="lt1"/>
            </a:solidFill>
            <a:prstDash val="solid"/>
            <a:round/>
            <a:headEnd len="sm" w="sm" type="none"/>
            <a:tailEnd len="sm" w="sm" type="none"/>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
        <p:nvSpPr>
          <p:cNvPr id="356" name="Google Shape;356;p32"/>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3700"/>
              <a:buNone/>
            </a:pPr>
            <a:r>
              <a:rPr lang="en" sz="2300"/>
              <a:t>Tulburări neurologice, de dezvoltare și psihologice</a:t>
            </a:r>
            <a:endParaRPr sz="2300"/>
          </a:p>
        </p:txBody>
      </p:sp>
      <p:sp>
        <p:nvSpPr>
          <p:cNvPr id="357" name="Google Shape;357;p32"/>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6200"/>
              <a:buNone/>
            </a:pPr>
            <a:r>
              <a:rPr lang="en"/>
              <a:t>05</a:t>
            </a:r>
            <a:endParaRPr/>
          </a:p>
        </p:txBody>
      </p:sp>
      <p:sp>
        <p:nvSpPr>
          <p:cNvPr id="358" name="Google Shape;358;p32"/>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1500"/>
              <a:buNone/>
            </a:pPr>
            <a:r>
              <a:rPr lang="en" sz="1500"/>
              <a:t>Tulburări neurologice, tulburări de dezvoltare și factori psihologici care afectează comunicarea, deficiențele de auz și vorbire</a:t>
            </a:r>
            <a:endParaRPr sz="1500"/>
          </a:p>
        </p:txBody>
      </p:sp>
      <p:pic>
        <p:nvPicPr>
          <p:cNvPr id="359" name="Google Shape;359;p32"/>
          <p:cNvPicPr preferRelativeResize="0"/>
          <p:nvPr/>
        </p:nvPicPr>
        <p:blipFill rotWithShape="1">
          <a:blip r:embed="rId3">
            <a:alphaModFix/>
          </a:blip>
          <a:srcRect b="0" l="0" r="0" t="0"/>
          <a:stretch/>
        </p:blipFill>
        <p:spPr>
          <a:xfrm>
            <a:off x="4161700" y="1312050"/>
            <a:ext cx="4982298" cy="2427899"/>
          </a:xfrm>
          <a:prstGeom prst="rect">
            <a:avLst/>
          </a:prstGeom>
          <a:noFill/>
          <a:ln cap="flat" cmpd="sng" w="9525">
            <a:solidFill>
              <a:schemeClr val="dk1"/>
            </a:solidFill>
            <a:prstDash val="solid"/>
            <a:round/>
            <a:headEnd len="sm" w="sm" type="none"/>
            <a:tailEnd len="sm" w="sm" type="none"/>
          </a:ln>
          <a:effectLst>
            <a:outerShdw rotWithShape="0" algn="bl" dir="3240000" dist="209550">
              <a:schemeClr val="dk1"/>
            </a:outerShdw>
          </a:effectLst>
        </p:spPr>
      </p:pic>
      <p:sp>
        <p:nvSpPr>
          <p:cNvPr id="360" name="Google Shape;360;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3"/>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Tulburări neurologice care afectează comunicarea</a:t>
            </a:r>
            <a:endParaRPr/>
          </a:p>
        </p:txBody>
      </p:sp>
      <p:sp>
        <p:nvSpPr>
          <p:cNvPr id="366" name="Google Shape;366;p33"/>
          <p:cNvSpPr txBox="1"/>
          <p:nvPr>
            <p:ph idx="1" type="body"/>
          </p:nvPr>
        </p:nvSpPr>
        <p:spPr>
          <a:xfrm>
            <a:off x="720000" y="1240175"/>
            <a:ext cx="56877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Tulburările neurologice pot avea un impact semnificativ asupra abilităților de comunicare prin afectarea diferitelor aspecte ale:</a:t>
            </a:r>
            <a:endParaRPr/>
          </a:p>
          <a:p>
            <a:pPr indent="-304800" lvl="0" marL="457200" rtl="0" algn="l">
              <a:lnSpc>
                <a:spcPct val="115000"/>
              </a:lnSpc>
              <a:spcBef>
                <a:spcPts val="0"/>
              </a:spcBef>
              <a:spcAft>
                <a:spcPts val="0"/>
              </a:spcAft>
              <a:buSzPts val="1200"/>
              <a:buChar char="-"/>
            </a:pPr>
            <a:r>
              <a:rPr lang="en"/>
              <a:t>Limba </a:t>
            </a:r>
            <a:endParaRPr/>
          </a:p>
          <a:p>
            <a:pPr indent="-304800" lvl="0" marL="457200" rtl="0" algn="l">
              <a:lnSpc>
                <a:spcPct val="115000"/>
              </a:lnSpc>
              <a:spcBef>
                <a:spcPts val="0"/>
              </a:spcBef>
              <a:spcAft>
                <a:spcPts val="0"/>
              </a:spcAft>
              <a:buSzPts val="1200"/>
              <a:buChar char="-"/>
            </a:pPr>
            <a:r>
              <a:rPr lang="en"/>
              <a:t>Discurs</a:t>
            </a:r>
            <a:endParaRPr/>
          </a:p>
          <a:p>
            <a:pPr indent="-304800" lvl="0" marL="457200" rtl="0" algn="l">
              <a:lnSpc>
                <a:spcPct val="115000"/>
              </a:lnSpc>
              <a:spcBef>
                <a:spcPts val="0"/>
              </a:spcBef>
              <a:spcAft>
                <a:spcPts val="0"/>
              </a:spcAft>
              <a:buSzPts val="1200"/>
              <a:buChar char="-"/>
            </a:pPr>
            <a:r>
              <a:rPr lang="en"/>
              <a:t>Funcția cognitivă </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Tulburări neurologice: </a:t>
            </a:r>
            <a:endParaRPr b="1"/>
          </a:p>
          <a:p>
            <a:pPr indent="-304800" lvl="0" marL="457200" rtl="0" algn="l">
              <a:lnSpc>
                <a:spcPct val="115000"/>
              </a:lnSpc>
              <a:spcBef>
                <a:spcPts val="0"/>
              </a:spcBef>
              <a:spcAft>
                <a:spcPts val="0"/>
              </a:spcAft>
              <a:buSzPts val="1200"/>
              <a:buChar char="-"/>
            </a:pPr>
            <a:r>
              <a:rPr lang="en"/>
              <a:t>Afazia </a:t>
            </a:r>
            <a:endParaRPr/>
          </a:p>
          <a:p>
            <a:pPr indent="-304800" lvl="0" marL="457200" rtl="0" algn="l">
              <a:lnSpc>
                <a:spcPct val="115000"/>
              </a:lnSpc>
              <a:spcBef>
                <a:spcPts val="0"/>
              </a:spcBef>
              <a:spcAft>
                <a:spcPts val="0"/>
              </a:spcAft>
              <a:buSzPts val="1200"/>
              <a:buChar char="-"/>
            </a:pPr>
            <a:r>
              <a:rPr lang="en"/>
              <a:t>Disartrie </a:t>
            </a:r>
            <a:endParaRPr/>
          </a:p>
          <a:p>
            <a:pPr indent="-304800" lvl="0" marL="457200" rtl="0" algn="l">
              <a:lnSpc>
                <a:spcPct val="115000"/>
              </a:lnSpc>
              <a:spcBef>
                <a:spcPts val="0"/>
              </a:spcBef>
              <a:spcAft>
                <a:spcPts val="0"/>
              </a:spcAft>
              <a:buSzPts val="1200"/>
              <a:buChar char="-"/>
            </a:pPr>
            <a:r>
              <a:rPr lang="en"/>
              <a:t>Apraxie (a vorbirii)</a:t>
            </a:r>
            <a:endParaRPr/>
          </a:p>
          <a:p>
            <a:pPr indent="-304800" lvl="0" marL="457200" rtl="0" algn="l">
              <a:lnSpc>
                <a:spcPct val="115000"/>
              </a:lnSpc>
              <a:spcBef>
                <a:spcPts val="0"/>
              </a:spcBef>
              <a:spcAft>
                <a:spcPts val="0"/>
              </a:spcAft>
              <a:buSzPts val="1200"/>
              <a:buChar char="-"/>
            </a:pPr>
            <a:r>
              <a:rPr lang="en"/>
              <a:t>Leziuni cerebrale traumatice</a:t>
            </a:r>
            <a:endParaRPr/>
          </a:p>
          <a:p>
            <a:pPr indent="-304800" lvl="0" marL="457200" rtl="0" algn="l">
              <a:lnSpc>
                <a:spcPct val="115000"/>
              </a:lnSpc>
              <a:spcBef>
                <a:spcPts val="0"/>
              </a:spcBef>
              <a:spcAft>
                <a:spcPts val="0"/>
              </a:spcAft>
              <a:buSzPts val="1200"/>
              <a:buChar char="-"/>
            </a:pPr>
            <a:r>
              <a:rPr lang="en"/>
              <a:t>Deficiențe cognitive (cum ar fi boala Alzheimer și demența)</a:t>
            </a:r>
            <a:endParaRPr/>
          </a:p>
        </p:txBody>
      </p:sp>
      <p:sp>
        <p:nvSpPr>
          <p:cNvPr id="367" name="Google Shape;367;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8" name="Google Shape;368;p33"/>
          <p:cNvPicPr preferRelativeResize="0"/>
          <p:nvPr/>
        </p:nvPicPr>
        <p:blipFill>
          <a:blip r:embed="rId3">
            <a:alphaModFix/>
          </a:blip>
          <a:stretch>
            <a:fillRect/>
          </a:stretch>
        </p:blipFill>
        <p:spPr>
          <a:xfrm>
            <a:off x="5353950" y="2153750"/>
            <a:ext cx="3790050" cy="2131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4"/>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Tulburări neurologice care afectează comunicarea</a:t>
            </a:r>
            <a:endParaRPr/>
          </a:p>
        </p:txBody>
      </p:sp>
      <p:sp>
        <p:nvSpPr>
          <p:cNvPr id="374" name="Google Shape;374;p34"/>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Afazia </a:t>
            </a:r>
            <a:endParaRPr b="1"/>
          </a:p>
          <a:p>
            <a:pPr indent="-304800" lvl="0" marL="457200" rtl="0" algn="l">
              <a:lnSpc>
                <a:spcPct val="115000"/>
              </a:lnSpc>
              <a:spcBef>
                <a:spcPts val="0"/>
              </a:spcBef>
              <a:spcAft>
                <a:spcPts val="0"/>
              </a:spcAft>
              <a:buSzPts val="1200"/>
              <a:buChar char="-"/>
            </a:pPr>
            <a:r>
              <a:rPr lang="en"/>
              <a:t>Tulburări de limbaj</a:t>
            </a:r>
            <a:endParaRPr/>
          </a:p>
          <a:p>
            <a:pPr indent="-304800" lvl="0" marL="457200" rtl="0" algn="l">
              <a:lnSpc>
                <a:spcPct val="115000"/>
              </a:lnSpc>
              <a:spcBef>
                <a:spcPts val="0"/>
              </a:spcBef>
              <a:spcAft>
                <a:spcPts val="0"/>
              </a:spcAft>
              <a:buSzPts val="1200"/>
              <a:buChar char="-"/>
            </a:pPr>
            <a:r>
              <a:rPr lang="en"/>
              <a:t>Afectează capacitatea de a înțelege și de a produce limbaj, afectând vorbirea, scrierea, citirea, înțelegerea </a:t>
            </a:r>
            <a:endParaRPr/>
          </a:p>
          <a:p>
            <a:pPr indent="-304800" lvl="0" marL="457200" rtl="0" algn="l">
              <a:lnSpc>
                <a:spcPct val="115000"/>
              </a:lnSpc>
              <a:spcBef>
                <a:spcPts val="0"/>
              </a:spcBef>
              <a:spcAft>
                <a:spcPts val="0"/>
              </a:spcAft>
              <a:buSzPts val="1200"/>
              <a:buChar char="-"/>
            </a:pPr>
            <a:r>
              <a:rPr lang="en"/>
              <a:t>Expresiv (afazie Broca): dificultăți în producerea vorbirii, înțelegere păstrată </a:t>
            </a:r>
            <a:endParaRPr/>
          </a:p>
          <a:p>
            <a:pPr indent="-304800" lvl="0" marL="457200" rtl="0" algn="l">
              <a:lnSpc>
                <a:spcPct val="115000"/>
              </a:lnSpc>
              <a:spcBef>
                <a:spcPts val="0"/>
              </a:spcBef>
              <a:spcAft>
                <a:spcPts val="0"/>
              </a:spcAft>
              <a:buSzPts val="1200"/>
              <a:buChar char="-"/>
            </a:pPr>
            <a:r>
              <a:rPr lang="en"/>
              <a:t>Receptivă (afazie Wernicke): vorbire fluentă, dar fără sens și înțelegere slabă </a:t>
            </a:r>
            <a:endParaRPr/>
          </a:p>
        </p:txBody>
      </p:sp>
      <p:pic>
        <p:nvPicPr>
          <p:cNvPr id="375" name="Google Shape;375;p34"/>
          <p:cNvPicPr preferRelativeResize="0"/>
          <p:nvPr/>
        </p:nvPicPr>
        <p:blipFill rotWithShape="1">
          <a:blip r:embed="rId3">
            <a:alphaModFix/>
          </a:blip>
          <a:srcRect b="0" l="0" r="0" t="0"/>
          <a:stretch/>
        </p:blipFill>
        <p:spPr>
          <a:xfrm>
            <a:off x="4749600" y="1336795"/>
            <a:ext cx="4394400" cy="3179663"/>
          </a:xfrm>
          <a:prstGeom prst="rect">
            <a:avLst/>
          </a:prstGeom>
          <a:noFill/>
          <a:ln>
            <a:noFill/>
          </a:ln>
        </p:spPr>
      </p:pic>
      <p:sp>
        <p:nvSpPr>
          <p:cNvPr id="376" name="Google Shape;376;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1000"/>
                                        <p:tgtEl>
                                          <p:spTgt spid="375"/>
                                        </p:tgtEl>
                                        <p:attrNameLst>
                                          <p:attrName>ppt_w</p:attrName>
                                        </p:attrNameLst>
                                      </p:cBhvr>
                                      <p:tavLst>
                                        <p:tav fmla="" tm="0">
                                          <p:val>
                                            <p:strVal val="0"/>
                                          </p:val>
                                        </p:tav>
                                        <p:tav fmla="" tm="100000">
                                          <p:val>
                                            <p:strVal val="#ppt_w"/>
                                          </p:val>
                                        </p:tav>
                                      </p:tavLst>
                                    </p:anim>
                                    <p:anim calcmode="lin" valueType="num">
                                      <p:cBhvr additive="base">
                                        <p:cTn dur="1000"/>
                                        <p:tgtEl>
                                          <p:spTgt spid="37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5"/>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Tulburări neurologice care afectează comunicarea</a:t>
            </a:r>
            <a:endParaRPr/>
          </a:p>
        </p:txBody>
      </p:sp>
      <p:sp>
        <p:nvSpPr>
          <p:cNvPr id="382" name="Google Shape;382;p35"/>
          <p:cNvSpPr txBox="1"/>
          <p:nvPr>
            <p:ph idx="1" type="body"/>
          </p:nvPr>
        </p:nvSpPr>
        <p:spPr>
          <a:xfrm>
            <a:off x="720000" y="1284275"/>
            <a:ext cx="58857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Disartrie </a:t>
            </a:r>
            <a:endParaRPr b="1"/>
          </a:p>
          <a:p>
            <a:pPr indent="-304800" lvl="0" marL="457200" rtl="0" algn="l">
              <a:lnSpc>
                <a:spcPct val="115000"/>
              </a:lnSpc>
              <a:spcBef>
                <a:spcPts val="0"/>
              </a:spcBef>
              <a:spcAft>
                <a:spcPts val="0"/>
              </a:spcAft>
              <a:buSzPts val="1200"/>
              <a:buChar char="-"/>
            </a:pPr>
            <a:r>
              <a:rPr lang="en"/>
              <a:t>Tulburarea motorie a vorbirii </a:t>
            </a:r>
            <a:r>
              <a:rPr lang="en">
                <a:solidFill>
                  <a:srgbClr val="445D73"/>
                </a:solidFill>
              </a:rPr>
              <a:t>cauzată de afectarea nervilor sau a mușchilor implicați în producerea vorbirii</a:t>
            </a:r>
            <a:endParaRPr>
              <a:solidFill>
                <a:srgbClr val="445D73"/>
              </a:solidFill>
            </a:endParaRPr>
          </a:p>
          <a:p>
            <a:pPr indent="-330200" lvl="0" marL="457200" rtl="0" algn="just">
              <a:lnSpc>
                <a:spcPct val="150000"/>
              </a:lnSpc>
              <a:spcBef>
                <a:spcPts val="0"/>
              </a:spcBef>
              <a:spcAft>
                <a:spcPts val="0"/>
              </a:spcAft>
              <a:buClr>
                <a:srgbClr val="445D73"/>
              </a:buClr>
              <a:buSzPts val="1600"/>
              <a:buChar char="-"/>
            </a:pPr>
            <a:r>
              <a:rPr lang="en">
                <a:solidFill>
                  <a:srgbClr val="445D73"/>
                </a:solidFill>
              </a:rPr>
              <a:t>Poate rezulta din afecțiuni precum accident vascular cerebral, leziuni cerebrale, boala Parkinson sau scleroză multiplă</a:t>
            </a:r>
            <a:endParaRPr sz="2000">
              <a:solidFill>
                <a:srgbClr val="445D73"/>
              </a:solidFill>
            </a:endParaRPr>
          </a:p>
          <a:p>
            <a:pPr indent="-304800" lvl="0" marL="457200" rtl="0" algn="l">
              <a:lnSpc>
                <a:spcPct val="115000"/>
              </a:lnSpc>
              <a:spcBef>
                <a:spcPts val="0"/>
              </a:spcBef>
              <a:spcAft>
                <a:spcPts val="0"/>
              </a:spcAft>
              <a:buSzPts val="1200"/>
              <a:buChar char="-"/>
            </a:pPr>
            <a:r>
              <a:rPr lang="en"/>
              <a:t>Afectează claritatea, puterea și coordonarea mișcărilor de vorbire </a:t>
            </a:r>
            <a:endParaRPr/>
          </a:p>
          <a:p>
            <a:pPr indent="-304800" lvl="0" marL="457200" rtl="0" algn="l">
              <a:lnSpc>
                <a:spcPct val="115000"/>
              </a:lnSpc>
              <a:spcBef>
                <a:spcPts val="0"/>
              </a:spcBef>
              <a:spcAft>
                <a:spcPts val="0"/>
              </a:spcAft>
              <a:buSzPts val="1200"/>
              <a:buChar char="-"/>
            </a:pPr>
            <a:r>
              <a:rPr lang="en"/>
              <a:t>duce la dificultăți de vorbire sau la vorbire neinteligibilă</a:t>
            </a:r>
            <a:endParaRPr/>
          </a:p>
        </p:txBody>
      </p:sp>
      <p:sp>
        <p:nvSpPr>
          <p:cNvPr id="383" name="Google Shape;383;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6"/>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Tulburări neurologice care afectează comunicarea</a:t>
            </a:r>
            <a:endParaRPr/>
          </a:p>
        </p:txBody>
      </p:sp>
      <p:sp>
        <p:nvSpPr>
          <p:cNvPr id="389" name="Google Shape;389;p36"/>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Apraxia vorbirii</a:t>
            </a:r>
            <a:endParaRPr b="1"/>
          </a:p>
          <a:p>
            <a:pPr indent="-304800" lvl="0" marL="457200" rtl="0" algn="l">
              <a:lnSpc>
                <a:spcPct val="115000"/>
              </a:lnSpc>
              <a:spcBef>
                <a:spcPts val="0"/>
              </a:spcBef>
              <a:spcAft>
                <a:spcPts val="0"/>
              </a:spcAft>
              <a:buSzPts val="1200"/>
              <a:buChar char="-"/>
            </a:pPr>
            <a:r>
              <a:rPr lang="en"/>
              <a:t>Afectează capacitatea de a planifica și executa mișcările necesare vorbirii</a:t>
            </a:r>
            <a:endParaRPr/>
          </a:p>
          <a:p>
            <a:pPr indent="-304800" lvl="0" marL="457200" rtl="0" algn="l">
              <a:lnSpc>
                <a:spcPct val="115000"/>
              </a:lnSpc>
              <a:spcBef>
                <a:spcPts val="0"/>
              </a:spcBef>
              <a:spcAft>
                <a:spcPts val="0"/>
              </a:spcAft>
              <a:buSzPts val="1200"/>
              <a:buChar char="-"/>
            </a:pPr>
            <a:r>
              <a:rPr lang="en"/>
              <a:t>Dificultate în inițierea sunetului vorbirii sau în secvențierea corectă a sunetelor</a:t>
            </a:r>
            <a:endParaRPr/>
          </a:p>
          <a:p>
            <a:pPr indent="-304800" lvl="0" marL="457200" rtl="0" algn="l">
              <a:lnSpc>
                <a:spcPct val="115000"/>
              </a:lnSpc>
              <a:spcBef>
                <a:spcPts val="0"/>
              </a:spcBef>
              <a:spcAft>
                <a:spcPts val="0"/>
              </a:spcAft>
              <a:buSzPts val="1200"/>
              <a:buChar char="-"/>
            </a:pPr>
            <a:r>
              <a:rPr lang="en"/>
              <a:t>Erori de vorbire inconsistente, dificultăți în producerea sunetului și articulație distorsionată </a:t>
            </a:r>
            <a:endParaRPr/>
          </a:p>
        </p:txBody>
      </p:sp>
      <p:sp>
        <p:nvSpPr>
          <p:cNvPr id="390" name="Google Shape;390;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91" name="Google Shape;391;p36"/>
          <p:cNvPicPr preferRelativeResize="0"/>
          <p:nvPr/>
        </p:nvPicPr>
        <p:blipFill>
          <a:blip r:embed="rId3">
            <a:alphaModFix/>
          </a:blip>
          <a:stretch>
            <a:fillRect/>
          </a:stretch>
        </p:blipFill>
        <p:spPr>
          <a:xfrm>
            <a:off x="4444800" y="2008812"/>
            <a:ext cx="4699200" cy="18356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7"/>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Tulburări neurologice care afectează comunicarea</a:t>
            </a:r>
            <a:endParaRPr/>
          </a:p>
        </p:txBody>
      </p:sp>
      <p:sp>
        <p:nvSpPr>
          <p:cNvPr id="397" name="Google Shape;397;p37"/>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Leziuni cerebrale traumatice</a:t>
            </a:r>
            <a:endParaRPr b="1"/>
          </a:p>
          <a:p>
            <a:pPr indent="0" lvl="0" marL="0" rtl="0" algn="l">
              <a:lnSpc>
                <a:spcPct val="115000"/>
              </a:lnSpc>
              <a:spcBef>
                <a:spcPts val="0"/>
              </a:spcBef>
              <a:spcAft>
                <a:spcPts val="0"/>
              </a:spcAft>
              <a:buSzPts val="1200"/>
              <a:buNone/>
            </a:pPr>
            <a:r>
              <a:rPr lang="en">
                <a:solidFill>
                  <a:srgbClr val="445D73"/>
                </a:solidFill>
              </a:rPr>
              <a:t>În funcție de gravitatea și localizarea leziunii, poate </a:t>
            </a:r>
            <a:r>
              <a:rPr b="1" lang="en" sz="2000">
                <a:solidFill>
                  <a:srgbClr val="445D73"/>
                </a:solidFill>
              </a:rPr>
              <a:t>provoca </a:t>
            </a:r>
            <a:endParaRPr b="1" sz="2000">
              <a:solidFill>
                <a:srgbClr val="445D73"/>
              </a:solidFill>
            </a:endParaRPr>
          </a:p>
          <a:p>
            <a:pPr indent="-304800" lvl="0" marL="457200" rtl="0" algn="l">
              <a:lnSpc>
                <a:spcPct val="115000"/>
              </a:lnSpc>
              <a:spcBef>
                <a:spcPts val="0"/>
              </a:spcBef>
              <a:spcAft>
                <a:spcPts val="0"/>
              </a:spcAft>
              <a:buSzPts val="1200"/>
              <a:buChar char="-"/>
            </a:pPr>
            <a:r>
              <a:rPr lang="en"/>
              <a:t>Afazia</a:t>
            </a:r>
            <a:endParaRPr/>
          </a:p>
          <a:p>
            <a:pPr indent="-304800" lvl="0" marL="457200" rtl="0" algn="l">
              <a:lnSpc>
                <a:spcPct val="115000"/>
              </a:lnSpc>
              <a:spcBef>
                <a:spcPts val="0"/>
              </a:spcBef>
              <a:spcAft>
                <a:spcPts val="0"/>
              </a:spcAft>
              <a:buSzPts val="1200"/>
              <a:buChar char="-"/>
            </a:pPr>
            <a:r>
              <a:rPr lang="en"/>
              <a:t>Disartrie</a:t>
            </a:r>
            <a:endParaRPr/>
          </a:p>
          <a:p>
            <a:pPr indent="-304800" lvl="0" marL="457200" rtl="0" algn="l">
              <a:lnSpc>
                <a:spcPct val="115000"/>
              </a:lnSpc>
              <a:spcBef>
                <a:spcPts val="0"/>
              </a:spcBef>
              <a:spcAft>
                <a:spcPts val="0"/>
              </a:spcAft>
              <a:buSzPts val="1200"/>
              <a:buChar char="-"/>
            </a:pPr>
            <a:r>
              <a:rPr lang="en"/>
              <a:t>Deficiențe cognitive</a:t>
            </a:r>
            <a:endParaRPr/>
          </a:p>
          <a:p>
            <a:pPr indent="-304800" lvl="0" marL="457200" rtl="0" algn="l">
              <a:lnSpc>
                <a:spcPct val="115000"/>
              </a:lnSpc>
              <a:spcBef>
                <a:spcPts val="0"/>
              </a:spcBef>
              <a:spcAft>
                <a:spcPts val="0"/>
              </a:spcAft>
              <a:buSzPts val="1200"/>
              <a:buChar char="-"/>
            </a:pPr>
            <a:r>
              <a:rPr lang="en"/>
              <a:t>Dificultăți de vorbire</a:t>
            </a:r>
            <a:endParaRPr/>
          </a:p>
          <a:p>
            <a:pPr indent="-304800" lvl="0" marL="457200" rtl="0" algn="l">
              <a:lnSpc>
                <a:spcPct val="115000"/>
              </a:lnSpc>
              <a:spcBef>
                <a:spcPts val="0"/>
              </a:spcBef>
              <a:spcAft>
                <a:spcPts val="0"/>
              </a:spcAft>
              <a:buSzPts val="1200"/>
              <a:buChar char="-"/>
            </a:pPr>
            <a:r>
              <a:rPr lang="en"/>
              <a:t>Modificări ale abilităților de comunicare socială </a:t>
            </a:r>
            <a:endParaRPr/>
          </a:p>
        </p:txBody>
      </p:sp>
      <p:sp>
        <p:nvSpPr>
          <p:cNvPr id="398" name="Google Shape;398;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99" name="Google Shape;399;p37"/>
          <p:cNvPicPr preferRelativeResize="0"/>
          <p:nvPr/>
        </p:nvPicPr>
        <p:blipFill>
          <a:blip r:embed="rId3">
            <a:alphaModFix/>
          </a:blip>
          <a:stretch>
            <a:fillRect/>
          </a:stretch>
        </p:blipFill>
        <p:spPr>
          <a:xfrm>
            <a:off x="4148250" y="1963675"/>
            <a:ext cx="4995749" cy="1925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399"/>
                                        </p:tgtEl>
                                        <p:attrNameLst>
                                          <p:attrName>style.visibility</p:attrName>
                                        </p:attrNameLst>
                                      </p:cBhvr>
                                      <p:to>
                                        <p:strVal val="visible"/>
                                      </p:to>
                                    </p:set>
                                    <p:anim calcmode="lin" valueType="num">
                                      <p:cBhvr additive="base">
                                        <p:cTn dur="1500"/>
                                        <p:tgtEl>
                                          <p:spTgt spid="39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38"/>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Tulburări neurologice care afectează comunicarea</a:t>
            </a:r>
            <a:endParaRPr/>
          </a:p>
        </p:txBody>
      </p:sp>
      <p:sp>
        <p:nvSpPr>
          <p:cNvPr id="405" name="Google Shape;405;p38"/>
          <p:cNvSpPr txBox="1"/>
          <p:nvPr>
            <p:ph idx="1" type="body"/>
          </p:nvPr>
        </p:nvSpPr>
        <p:spPr>
          <a:xfrm>
            <a:off x="720000" y="1284275"/>
            <a:ext cx="40296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Demența</a:t>
            </a:r>
            <a:endParaRPr b="1"/>
          </a:p>
          <a:p>
            <a:pPr indent="-330200" lvl="0" marL="457200" rtl="0" algn="just">
              <a:lnSpc>
                <a:spcPct val="150000"/>
              </a:lnSpc>
              <a:spcBef>
                <a:spcPts val="1500"/>
              </a:spcBef>
              <a:spcAft>
                <a:spcPts val="0"/>
              </a:spcAft>
              <a:buClr>
                <a:srgbClr val="445D73"/>
              </a:buClr>
              <a:buSzPts val="1600"/>
              <a:buChar char="-"/>
            </a:pPr>
            <a:r>
              <a:rPr lang="en">
                <a:solidFill>
                  <a:srgbClr val="445D73"/>
                </a:solidFill>
              </a:rPr>
              <a:t>declinul progresiv al funcției cognitive cauzat de diverse afecțiuni, cum ar fi boala Alzheimer, demența vasculară sau demența cu corpi Lewy</a:t>
            </a:r>
            <a:endParaRPr sz="2000">
              <a:solidFill>
                <a:srgbClr val="445D73"/>
              </a:solidFill>
            </a:endParaRPr>
          </a:p>
          <a:p>
            <a:pPr indent="-330200" lvl="0" marL="457200" rtl="0" algn="just">
              <a:lnSpc>
                <a:spcPct val="150000"/>
              </a:lnSpc>
              <a:spcBef>
                <a:spcPts val="1500"/>
              </a:spcBef>
              <a:spcAft>
                <a:spcPts val="0"/>
              </a:spcAft>
              <a:buClr>
                <a:srgbClr val="445D73"/>
              </a:buClr>
              <a:buSzPts val="1600"/>
              <a:buChar char="-"/>
            </a:pPr>
            <a:r>
              <a:rPr lang="en"/>
              <a:t>Probleme de găsire a cuvintelor</a:t>
            </a:r>
            <a:endParaRPr/>
          </a:p>
          <a:p>
            <a:pPr indent="-304800" lvl="0" marL="457200" rtl="0" algn="l">
              <a:lnSpc>
                <a:spcPct val="115000"/>
              </a:lnSpc>
              <a:spcBef>
                <a:spcPts val="1500"/>
              </a:spcBef>
              <a:spcAft>
                <a:spcPts val="0"/>
              </a:spcAft>
              <a:buSzPts val="1200"/>
              <a:buChar char="-"/>
            </a:pPr>
            <a:r>
              <a:rPr lang="en"/>
              <a:t>Poate duce la confuzie și dificultăți de înțelegere a limbajului complex </a:t>
            </a:r>
            <a:endParaRPr/>
          </a:p>
        </p:txBody>
      </p:sp>
      <p:sp>
        <p:nvSpPr>
          <p:cNvPr id="406" name="Google Shape;406;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7" name="Google Shape;407;p38"/>
          <p:cNvPicPr preferRelativeResize="0"/>
          <p:nvPr/>
        </p:nvPicPr>
        <p:blipFill>
          <a:blip r:embed="rId3">
            <a:alphaModFix/>
          </a:blip>
          <a:stretch>
            <a:fillRect/>
          </a:stretch>
        </p:blipFill>
        <p:spPr>
          <a:xfrm>
            <a:off x="4749600" y="1462907"/>
            <a:ext cx="4394401" cy="29274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1400"/>
                                        <p:tgtEl>
                                          <p:spTgt spid="40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9"/>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Tulburări de dezvoltare care afectează comunicarea</a:t>
            </a:r>
            <a:endParaRPr/>
          </a:p>
        </p:txBody>
      </p:sp>
      <p:sp>
        <p:nvSpPr>
          <p:cNvPr id="413" name="Google Shape;413;p39"/>
          <p:cNvSpPr txBox="1"/>
          <p:nvPr>
            <p:ph idx="1" type="body"/>
          </p:nvPr>
        </p:nvSpPr>
        <p:spPr>
          <a:xfrm>
            <a:off x="405700" y="1169600"/>
            <a:ext cx="43833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Tulburările de dezvoltare pot avea un impact semnificativ asupra abilităților de comunicare, afectând diverse aspecte ale:</a:t>
            </a:r>
            <a:endParaRPr/>
          </a:p>
          <a:p>
            <a:pPr indent="-304800" lvl="0" marL="457200" rtl="0" algn="l">
              <a:lnSpc>
                <a:spcPct val="115000"/>
              </a:lnSpc>
              <a:spcBef>
                <a:spcPts val="0"/>
              </a:spcBef>
              <a:spcAft>
                <a:spcPts val="0"/>
              </a:spcAft>
              <a:buSzPts val="1200"/>
              <a:buChar char="-"/>
            </a:pPr>
            <a:r>
              <a:rPr lang="en"/>
              <a:t>Limba</a:t>
            </a:r>
            <a:endParaRPr/>
          </a:p>
          <a:p>
            <a:pPr indent="-304800" lvl="0" marL="457200" rtl="0" algn="l">
              <a:lnSpc>
                <a:spcPct val="115000"/>
              </a:lnSpc>
              <a:spcBef>
                <a:spcPts val="0"/>
              </a:spcBef>
              <a:spcAft>
                <a:spcPts val="0"/>
              </a:spcAft>
              <a:buSzPts val="1200"/>
              <a:buChar char="-"/>
            </a:pPr>
            <a:r>
              <a:rPr lang="en"/>
              <a:t>Discurs</a:t>
            </a:r>
            <a:endParaRPr/>
          </a:p>
          <a:p>
            <a:pPr indent="-304800" lvl="0" marL="457200" rtl="0" algn="l">
              <a:lnSpc>
                <a:spcPct val="115000"/>
              </a:lnSpc>
              <a:spcBef>
                <a:spcPts val="0"/>
              </a:spcBef>
              <a:spcAft>
                <a:spcPts val="0"/>
              </a:spcAft>
              <a:buSzPts val="1200"/>
              <a:buChar char="-"/>
            </a:pPr>
            <a:r>
              <a:rPr lang="en"/>
              <a:t>Interacțiunea socială </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Tulburări de dezvoltare:</a:t>
            </a:r>
            <a:endParaRPr b="1"/>
          </a:p>
          <a:p>
            <a:pPr indent="-304800" lvl="0" marL="457200" rtl="0" algn="l">
              <a:lnSpc>
                <a:spcPct val="115000"/>
              </a:lnSpc>
              <a:spcBef>
                <a:spcPts val="0"/>
              </a:spcBef>
              <a:spcAft>
                <a:spcPts val="0"/>
              </a:spcAft>
              <a:buSzPts val="1200"/>
              <a:buChar char="-"/>
            </a:pPr>
            <a:r>
              <a:rPr lang="en"/>
              <a:t>Tulburarea de spectru autist </a:t>
            </a:r>
            <a:endParaRPr/>
          </a:p>
          <a:p>
            <a:pPr indent="-304800" lvl="0" marL="457200" rtl="0" algn="l">
              <a:lnSpc>
                <a:spcPct val="115000"/>
              </a:lnSpc>
              <a:spcBef>
                <a:spcPts val="0"/>
              </a:spcBef>
              <a:spcAft>
                <a:spcPts val="0"/>
              </a:spcAft>
              <a:buSzPts val="1200"/>
              <a:buChar char="-"/>
            </a:pPr>
            <a:r>
              <a:rPr lang="en"/>
              <a:t>Deficiențe specifice de limbaj</a:t>
            </a:r>
            <a:endParaRPr/>
          </a:p>
          <a:p>
            <a:pPr indent="-304800" lvl="0" marL="457200" rtl="0" algn="l">
              <a:lnSpc>
                <a:spcPct val="115000"/>
              </a:lnSpc>
              <a:spcBef>
                <a:spcPts val="0"/>
              </a:spcBef>
              <a:spcAft>
                <a:spcPts val="0"/>
              </a:spcAft>
              <a:buSzPts val="1200"/>
              <a:buChar char="-"/>
            </a:pPr>
            <a:r>
              <a:rPr lang="en"/>
              <a:t>ADHD</a:t>
            </a:r>
            <a:endParaRPr/>
          </a:p>
          <a:p>
            <a:pPr indent="-304800" lvl="0" marL="457200" rtl="0" algn="l">
              <a:lnSpc>
                <a:spcPct val="115000"/>
              </a:lnSpc>
              <a:spcBef>
                <a:spcPts val="0"/>
              </a:spcBef>
              <a:spcAft>
                <a:spcPts val="0"/>
              </a:spcAft>
              <a:buSzPts val="1200"/>
              <a:buChar char="-"/>
            </a:pPr>
            <a:r>
              <a:rPr lang="en"/>
              <a:t>Tulburări specifice de învățare</a:t>
            </a:r>
            <a:endParaRPr/>
          </a:p>
          <a:p>
            <a:pPr indent="-304800" lvl="0" marL="457200" rtl="0" algn="l">
              <a:lnSpc>
                <a:spcPct val="115000"/>
              </a:lnSpc>
              <a:spcBef>
                <a:spcPts val="0"/>
              </a:spcBef>
              <a:spcAft>
                <a:spcPts val="0"/>
              </a:spcAft>
              <a:buSzPts val="1200"/>
              <a:buChar char="-"/>
            </a:pPr>
            <a:r>
              <a:rPr lang="en"/>
              <a:t>Dizabilități intelectuale </a:t>
            </a:r>
            <a:endParaRPr/>
          </a:p>
          <a:p>
            <a:pPr indent="0" lvl="0" marL="0" rtl="0" algn="l">
              <a:lnSpc>
                <a:spcPct val="115000"/>
              </a:lnSpc>
              <a:spcBef>
                <a:spcPts val="0"/>
              </a:spcBef>
              <a:spcAft>
                <a:spcPts val="0"/>
              </a:spcAft>
              <a:buSzPts val="1200"/>
              <a:buNone/>
            </a:pPr>
            <a:r>
              <a:t/>
            </a:r>
            <a:endParaRPr/>
          </a:p>
        </p:txBody>
      </p:sp>
      <p:sp>
        <p:nvSpPr>
          <p:cNvPr id="414" name="Google Shape;414;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15" name="Google Shape;415;p39"/>
          <p:cNvPicPr preferRelativeResize="0"/>
          <p:nvPr/>
        </p:nvPicPr>
        <p:blipFill>
          <a:blip r:embed="rId3">
            <a:alphaModFix/>
          </a:blip>
          <a:stretch>
            <a:fillRect/>
          </a:stretch>
        </p:blipFill>
        <p:spPr>
          <a:xfrm>
            <a:off x="4890475" y="1508775"/>
            <a:ext cx="4253524" cy="2835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4"/>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Procesul de comunicare</a:t>
            </a:r>
            <a:endParaRPr/>
          </a:p>
        </p:txBody>
      </p:sp>
      <p:sp>
        <p:nvSpPr>
          <p:cNvPr id="127" name="Google Shape;127;p4"/>
          <p:cNvSpPr txBox="1"/>
          <p:nvPr>
            <p:ph idx="1" type="body"/>
          </p:nvPr>
        </p:nvSpPr>
        <p:spPr>
          <a:xfrm>
            <a:off x="720000" y="1284275"/>
            <a:ext cx="40386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Este o interacțiune dinamică care implică mai multe componente-cheie:</a:t>
            </a:r>
            <a:endParaRPr/>
          </a:p>
          <a:p>
            <a:pPr indent="-304800" lvl="0" marL="457200" rtl="0" algn="l">
              <a:lnSpc>
                <a:spcPct val="115000"/>
              </a:lnSpc>
              <a:spcBef>
                <a:spcPts val="0"/>
              </a:spcBef>
              <a:spcAft>
                <a:spcPts val="0"/>
              </a:spcAft>
              <a:buSzPts val="1200"/>
              <a:buChar char="-"/>
            </a:pPr>
            <a:r>
              <a:rPr lang="en"/>
              <a:t>Expeditor - creează mesajul</a:t>
            </a:r>
            <a:endParaRPr/>
          </a:p>
          <a:p>
            <a:pPr indent="-304800" lvl="0" marL="457200" rtl="0" algn="l">
              <a:lnSpc>
                <a:spcPct val="115000"/>
              </a:lnSpc>
              <a:spcBef>
                <a:spcPts val="0"/>
              </a:spcBef>
              <a:spcAft>
                <a:spcPts val="0"/>
              </a:spcAft>
              <a:buSzPts val="1200"/>
              <a:buChar char="-"/>
            </a:pPr>
            <a:r>
              <a:rPr lang="en"/>
              <a:t>Mesaj - informații, idei, gânduri împărtășite de expeditor</a:t>
            </a:r>
            <a:endParaRPr/>
          </a:p>
          <a:p>
            <a:pPr indent="-304800" lvl="0" marL="457200" rtl="0" algn="l">
              <a:lnSpc>
                <a:spcPct val="115000"/>
              </a:lnSpc>
              <a:spcBef>
                <a:spcPts val="0"/>
              </a:spcBef>
              <a:spcAft>
                <a:spcPts val="0"/>
              </a:spcAft>
              <a:buSzPts val="1200"/>
              <a:buChar char="-"/>
            </a:pPr>
            <a:r>
              <a:rPr lang="en"/>
              <a:t>Mediu sau canal - mijlocul prin care este transmis mesajul</a:t>
            </a:r>
            <a:endParaRPr/>
          </a:p>
          <a:p>
            <a:pPr indent="-304800" lvl="0" marL="457200" rtl="0" algn="l">
              <a:lnSpc>
                <a:spcPct val="115000"/>
              </a:lnSpc>
              <a:spcBef>
                <a:spcPts val="0"/>
              </a:spcBef>
              <a:spcAft>
                <a:spcPts val="0"/>
              </a:spcAft>
              <a:buSzPts val="1200"/>
              <a:buChar char="-"/>
            </a:pPr>
            <a:r>
              <a:rPr lang="en"/>
              <a:t>Destinatar - persoana căreia îi este adresat mesajul</a:t>
            </a:r>
            <a:endParaRPr/>
          </a:p>
          <a:p>
            <a:pPr indent="-304800" lvl="0" marL="457200" rtl="0" algn="l">
              <a:lnSpc>
                <a:spcPct val="115000"/>
              </a:lnSpc>
              <a:spcBef>
                <a:spcPts val="0"/>
              </a:spcBef>
              <a:spcAft>
                <a:spcPts val="0"/>
              </a:spcAft>
              <a:buSzPts val="1200"/>
              <a:buChar char="-"/>
            </a:pPr>
            <a:r>
              <a:rPr lang="en"/>
              <a:t>Feedback - răspuns din partea receptorului către expeditor</a:t>
            </a:r>
            <a:endParaRPr/>
          </a:p>
        </p:txBody>
      </p:sp>
      <p:pic>
        <p:nvPicPr>
          <p:cNvPr id="128" name="Google Shape;128;p4"/>
          <p:cNvPicPr preferRelativeResize="0"/>
          <p:nvPr/>
        </p:nvPicPr>
        <p:blipFill rotWithShape="1">
          <a:blip r:embed="rId3">
            <a:alphaModFix/>
          </a:blip>
          <a:srcRect b="0" l="0" r="0" t="0"/>
          <a:stretch/>
        </p:blipFill>
        <p:spPr>
          <a:xfrm>
            <a:off x="5063400" y="1420270"/>
            <a:ext cx="4080599" cy="2744403"/>
          </a:xfrm>
          <a:prstGeom prst="rect">
            <a:avLst/>
          </a:prstGeom>
          <a:noFill/>
          <a:ln>
            <a:noFill/>
          </a:ln>
        </p:spPr>
      </p:pic>
      <p:sp>
        <p:nvSpPr>
          <p:cNvPr id="129" name="Google Shape;129;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28"/>
                                        </p:tgtEl>
                                        <p:attrNameLst>
                                          <p:attrName>style.visibility</p:attrName>
                                        </p:attrNameLst>
                                      </p:cBhvr>
                                      <p:to>
                                        <p:strVal val="visible"/>
                                      </p:to>
                                    </p:set>
                                    <p:anim calcmode="lin" valueType="num">
                                      <p:cBhvr additive="base">
                                        <p:cTn dur="1000"/>
                                        <p:tgtEl>
                                          <p:spTgt spid="128"/>
                                        </p:tgtEl>
                                        <p:attrNameLst>
                                          <p:attrName>ppt_w</p:attrName>
                                        </p:attrNameLst>
                                      </p:cBhvr>
                                      <p:tavLst>
                                        <p:tav fmla="" tm="0">
                                          <p:val>
                                            <p:strVal val="0"/>
                                          </p:val>
                                        </p:tav>
                                        <p:tav fmla="" tm="100000">
                                          <p:val>
                                            <p:strVal val="#ppt_w"/>
                                          </p:val>
                                        </p:tav>
                                      </p:tavLst>
                                    </p:anim>
                                    <p:anim calcmode="lin" valueType="num">
                                      <p:cBhvr additive="base">
                                        <p:cTn dur="1000"/>
                                        <p:tgtEl>
                                          <p:spTgt spid="12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0"/>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Tulburări de dezvoltare care afectează comunicarea</a:t>
            </a:r>
            <a:endParaRPr/>
          </a:p>
        </p:txBody>
      </p:sp>
      <p:sp>
        <p:nvSpPr>
          <p:cNvPr id="421" name="Google Shape;421;p40"/>
          <p:cNvSpPr txBox="1"/>
          <p:nvPr>
            <p:ph idx="1" type="body"/>
          </p:nvPr>
        </p:nvSpPr>
        <p:spPr>
          <a:xfrm>
            <a:off x="720000" y="1284275"/>
            <a:ext cx="51360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Tulburarea de spectru autist</a:t>
            </a:r>
            <a:endParaRPr b="1"/>
          </a:p>
          <a:p>
            <a:pPr indent="-330200" lvl="0" marL="457200" rtl="0" algn="just">
              <a:lnSpc>
                <a:spcPct val="150000"/>
              </a:lnSpc>
              <a:spcBef>
                <a:spcPts val="2100"/>
              </a:spcBef>
              <a:spcAft>
                <a:spcPts val="0"/>
              </a:spcAft>
              <a:buClr>
                <a:srgbClr val="445D73"/>
              </a:buClr>
              <a:buSzPts val="1600"/>
              <a:buChar char="-"/>
            </a:pPr>
            <a:r>
              <a:rPr lang="en">
                <a:solidFill>
                  <a:srgbClr val="445D73"/>
                </a:solidFill>
              </a:rPr>
              <a:t>caracterizat prin deficite în comunicarea și interacțiunea socială, precum și prin interese limitate și comportamente repetitive.</a:t>
            </a:r>
            <a:endParaRPr sz="2000">
              <a:solidFill>
                <a:srgbClr val="445D73"/>
              </a:solidFill>
            </a:endParaRPr>
          </a:p>
          <a:p>
            <a:pPr indent="-304800" lvl="0" marL="457200" rtl="0" algn="l">
              <a:lnSpc>
                <a:spcPct val="115000"/>
              </a:lnSpc>
              <a:spcBef>
                <a:spcPts val="2100"/>
              </a:spcBef>
              <a:spcAft>
                <a:spcPts val="0"/>
              </a:spcAft>
              <a:buSzPts val="1200"/>
              <a:buChar char="-"/>
            </a:pPr>
            <a:r>
              <a:rPr lang="en"/>
              <a:t>Provocări legate de comunicarea nonverbală (contact vizual, gesturi) și dificultăți în înțelegerea semnelor sociale și utilizarea limbajului în contexte sociale</a:t>
            </a:r>
            <a:endParaRPr/>
          </a:p>
          <a:p>
            <a:pPr indent="-304800" lvl="0" marL="457200" rtl="0" algn="l">
              <a:lnSpc>
                <a:spcPct val="115000"/>
              </a:lnSpc>
              <a:spcBef>
                <a:spcPts val="0"/>
              </a:spcBef>
              <a:spcAft>
                <a:spcPts val="0"/>
              </a:spcAft>
              <a:buSzPts val="1200"/>
              <a:buChar char="-"/>
            </a:pPr>
            <a:r>
              <a:rPr lang="en"/>
              <a:t>Întârzierea dezvoltării limbajului</a:t>
            </a:r>
            <a:endParaRPr/>
          </a:p>
          <a:p>
            <a:pPr indent="-304800" lvl="0" marL="457200" rtl="0" algn="l">
              <a:lnSpc>
                <a:spcPct val="115000"/>
              </a:lnSpc>
              <a:spcBef>
                <a:spcPts val="0"/>
              </a:spcBef>
              <a:spcAft>
                <a:spcPts val="0"/>
              </a:spcAft>
              <a:buSzPts val="1200"/>
              <a:buChar char="-"/>
            </a:pPr>
            <a:r>
              <a:rPr lang="en"/>
              <a:t>Echolalia</a:t>
            </a:r>
            <a:endParaRPr/>
          </a:p>
        </p:txBody>
      </p:sp>
      <p:sp>
        <p:nvSpPr>
          <p:cNvPr id="422" name="Google Shape;422;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3" name="Google Shape;423;p40"/>
          <p:cNvPicPr preferRelativeResize="0"/>
          <p:nvPr/>
        </p:nvPicPr>
        <p:blipFill>
          <a:blip r:embed="rId3">
            <a:alphaModFix/>
          </a:blip>
          <a:stretch>
            <a:fillRect/>
          </a:stretch>
        </p:blipFill>
        <p:spPr>
          <a:xfrm>
            <a:off x="5999075" y="1354163"/>
            <a:ext cx="3144926" cy="31449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1"/>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Tulburări de dezvoltare care afectează comunicarea</a:t>
            </a:r>
            <a:endParaRPr/>
          </a:p>
        </p:txBody>
      </p:sp>
      <p:sp>
        <p:nvSpPr>
          <p:cNvPr id="429" name="Google Shape;429;p41"/>
          <p:cNvSpPr txBox="1"/>
          <p:nvPr>
            <p:ph idx="1" type="body"/>
          </p:nvPr>
        </p:nvSpPr>
        <p:spPr>
          <a:xfrm>
            <a:off x="264575" y="1284275"/>
            <a:ext cx="474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Deficiențe specifice de limbaj</a:t>
            </a:r>
            <a:endParaRPr b="1"/>
          </a:p>
          <a:p>
            <a:pPr indent="-330200" lvl="0" marL="457200" rtl="0" algn="just">
              <a:lnSpc>
                <a:spcPct val="150000"/>
              </a:lnSpc>
              <a:spcBef>
                <a:spcPts val="2100"/>
              </a:spcBef>
              <a:spcAft>
                <a:spcPts val="0"/>
              </a:spcAft>
              <a:buClr>
                <a:srgbClr val="445D73"/>
              </a:buClr>
              <a:buSzPts val="1600"/>
              <a:buChar char="-"/>
            </a:pPr>
            <a:r>
              <a:rPr lang="en">
                <a:solidFill>
                  <a:srgbClr val="445D73"/>
                </a:solidFill>
              </a:rPr>
              <a:t>Se caracterizează prin dificultăți în dobândirea limbajului, în ciuda dezvoltării cognitive tipice și a absenței deficiențelor auditive sau neurologice</a:t>
            </a:r>
            <a:endParaRPr sz="2000">
              <a:solidFill>
                <a:srgbClr val="445D73"/>
              </a:solidFill>
            </a:endParaRPr>
          </a:p>
          <a:p>
            <a:pPr indent="-304800" lvl="0" marL="457200" rtl="0" algn="l">
              <a:lnSpc>
                <a:spcPct val="115000"/>
              </a:lnSpc>
              <a:spcBef>
                <a:spcPts val="2100"/>
              </a:spcBef>
              <a:spcAft>
                <a:spcPts val="0"/>
              </a:spcAft>
              <a:buSzPts val="1200"/>
              <a:buChar char="-"/>
            </a:pPr>
            <a:r>
              <a:rPr lang="en"/>
              <a:t>Întârzieri ale stadiului vorbirii și limbajului</a:t>
            </a:r>
            <a:endParaRPr/>
          </a:p>
          <a:p>
            <a:pPr indent="-304800" lvl="0" marL="457200" rtl="0" algn="l">
              <a:lnSpc>
                <a:spcPct val="115000"/>
              </a:lnSpc>
              <a:spcBef>
                <a:spcPts val="0"/>
              </a:spcBef>
              <a:spcAft>
                <a:spcPts val="0"/>
              </a:spcAft>
              <a:buSzPts val="1200"/>
              <a:buChar char="-"/>
            </a:pPr>
            <a:r>
              <a:rPr lang="en"/>
              <a:t>Vocabular limitat</a:t>
            </a:r>
            <a:endParaRPr/>
          </a:p>
          <a:p>
            <a:pPr indent="-304800" lvl="0" marL="457200" rtl="0" algn="l">
              <a:lnSpc>
                <a:spcPct val="115000"/>
              </a:lnSpc>
              <a:spcBef>
                <a:spcPts val="0"/>
              </a:spcBef>
              <a:spcAft>
                <a:spcPts val="0"/>
              </a:spcAft>
              <a:buSzPts val="1200"/>
              <a:buChar char="-"/>
            </a:pPr>
            <a:r>
              <a:rPr lang="en"/>
              <a:t>Dificultăți gramaticale,</a:t>
            </a:r>
            <a:endParaRPr/>
          </a:p>
          <a:p>
            <a:pPr indent="-304800" lvl="0" marL="457200" rtl="0" algn="l">
              <a:lnSpc>
                <a:spcPct val="115000"/>
              </a:lnSpc>
              <a:spcBef>
                <a:spcPts val="0"/>
              </a:spcBef>
              <a:spcAft>
                <a:spcPts val="0"/>
              </a:spcAft>
              <a:buSzPts val="1200"/>
              <a:buChar char="-"/>
            </a:pPr>
            <a:r>
              <a:rPr lang="en"/>
              <a:t>Dificultăți de înțelegere și exprimare</a:t>
            </a:r>
            <a:endParaRPr/>
          </a:p>
          <a:p>
            <a:pPr indent="0" lvl="0" marL="0" rtl="0" algn="l">
              <a:lnSpc>
                <a:spcPct val="115000"/>
              </a:lnSpc>
              <a:spcBef>
                <a:spcPts val="0"/>
              </a:spcBef>
              <a:spcAft>
                <a:spcPts val="0"/>
              </a:spcAft>
              <a:buSzPts val="1200"/>
              <a:buNone/>
            </a:pPr>
            <a:r>
              <a:t/>
            </a:r>
            <a:endParaRPr/>
          </a:p>
        </p:txBody>
      </p:sp>
      <p:pic>
        <p:nvPicPr>
          <p:cNvPr id="430" name="Google Shape;430;p41"/>
          <p:cNvPicPr preferRelativeResize="0"/>
          <p:nvPr/>
        </p:nvPicPr>
        <p:blipFill rotWithShape="1">
          <a:blip r:embed="rId3">
            <a:alphaModFix/>
          </a:blip>
          <a:srcRect b="0" l="0" r="0" t="0"/>
          <a:stretch/>
        </p:blipFill>
        <p:spPr>
          <a:xfrm>
            <a:off x="4956525" y="1680775"/>
            <a:ext cx="4187474" cy="2491675"/>
          </a:xfrm>
          <a:prstGeom prst="rect">
            <a:avLst/>
          </a:prstGeom>
          <a:noFill/>
          <a:ln>
            <a:noFill/>
          </a:ln>
        </p:spPr>
      </p:pic>
      <p:sp>
        <p:nvSpPr>
          <p:cNvPr id="431" name="Google Shape;431;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30"/>
                                        </p:tgtEl>
                                        <p:attrNameLst>
                                          <p:attrName>style.visibility</p:attrName>
                                        </p:attrNameLst>
                                      </p:cBhvr>
                                      <p:to>
                                        <p:strVal val="visible"/>
                                      </p:to>
                                    </p:set>
                                    <p:anim calcmode="lin" valueType="num">
                                      <p:cBhvr additive="base">
                                        <p:cTn dur="1400"/>
                                        <p:tgtEl>
                                          <p:spTgt spid="43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42"/>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Tulburări de dezvoltare care afectează comunicarea</a:t>
            </a:r>
            <a:endParaRPr/>
          </a:p>
        </p:txBody>
      </p:sp>
      <p:sp>
        <p:nvSpPr>
          <p:cNvPr id="437" name="Google Shape;437;p42"/>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Tulburarea de deficit de atenție și hiperactivitate (ADHD)</a:t>
            </a:r>
            <a:endParaRPr b="1"/>
          </a:p>
          <a:p>
            <a:pPr indent="-304800" lvl="0" marL="457200" rtl="0" algn="l">
              <a:lnSpc>
                <a:spcPct val="115000"/>
              </a:lnSpc>
              <a:spcBef>
                <a:spcPts val="0"/>
              </a:spcBef>
              <a:spcAft>
                <a:spcPts val="0"/>
              </a:spcAft>
              <a:buSzPts val="1200"/>
              <a:buChar char="-"/>
            </a:pPr>
            <a:r>
              <a:rPr lang="en"/>
              <a:t>Dificultate în a rămâne pe subiect</a:t>
            </a:r>
            <a:endParaRPr/>
          </a:p>
          <a:p>
            <a:pPr indent="-304800" lvl="0" marL="457200" rtl="0" algn="l">
              <a:lnSpc>
                <a:spcPct val="115000"/>
              </a:lnSpc>
              <a:spcBef>
                <a:spcPts val="0"/>
              </a:spcBef>
              <a:spcAft>
                <a:spcPts val="0"/>
              </a:spcAft>
              <a:buSzPts val="1200"/>
              <a:buChar char="-"/>
            </a:pPr>
            <a:r>
              <a:rPr lang="en"/>
              <a:t>Întreruperea celorlalți</a:t>
            </a:r>
            <a:endParaRPr/>
          </a:p>
          <a:p>
            <a:pPr indent="-304800" lvl="0" marL="457200" rtl="0" algn="l">
              <a:lnSpc>
                <a:spcPct val="115000"/>
              </a:lnSpc>
              <a:spcBef>
                <a:spcPts val="0"/>
              </a:spcBef>
              <a:spcAft>
                <a:spcPts val="0"/>
              </a:spcAft>
              <a:buSzPts val="1200"/>
              <a:buChar char="-"/>
            </a:pPr>
            <a:r>
              <a:rPr lang="en"/>
              <a:t>Reglementarea interacțiunilor sociale</a:t>
            </a:r>
            <a:endParaRPr/>
          </a:p>
          <a:p>
            <a:pPr indent="-304800" lvl="0" marL="457200" rtl="0" algn="l">
              <a:lnSpc>
                <a:spcPct val="115000"/>
              </a:lnSpc>
              <a:spcBef>
                <a:spcPts val="0"/>
              </a:spcBef>
              <a:spcAft>
                <a:spcPts val="0"/>
              </a:spcAft>
              <a:buSzPts val="1200"/>
              <a:buChar char="-"/>
            </a:pPr>
            <a:r>
              <a:rPr lang="en"/>
              <a:t>Menținerea atenției în timpul conversației</a:t>
            </a:r>
            <a:endParaRPr/>
          </a:p>
          <a:p>
            <a:pPr indent="-304800" lvl="0" marL="457200" rtl="0" algn="l">
              <a:lnSpc>
                <a:spcPct val="115000"/>
              </a:lnSpc>
              <a:spcBef>
                <a:spcPts val="0"/>
              </a:spcBef>
              <a:spcAft>
                <a:spcPts val="0"/>
              </a:spcAft>
              <a:buSzPts val="1200"/>
              <a:buChar char="-"/>
            </a:pPr>
            <a:r>
              <a:rPr lang="en"/>
              <a:t>Urmarea instrucțiunilor</a:t>
            </a:r>
            <a:endParaRPr/>
          </a:p>
          <a:p>
            <a:pPr indent="-304800" lvl="0" marL="457200" rtl="0" algn="l">
              <a:lnSpc>
                <a:spcPct val="115000"/>
              </a:lnSpc>
              <a:spcBef>
                <a:spcPts val="0"/>
              </a:spcBef>
              <a:spcAft>
                <a:spcPts val="0"/>
              </a:spcAft>
              <a:buSzPts val="1200"/>
              <a:buChar char="-"/>
            </a:pPr>
            <a:r>
              <a:rPr lang="en"/>
              <a:t>Organizarea gândurilor lor</a:t>
            </a:r>
            <a:endParaRPr/>
          </a:p>
          <a:p>
            <a:pPr indent="-304800" lvl="0" marL="457200" rtl="0" algn="l">
              <a:lnSpc>
                <a:spcPct val="115000"/>
              </a:lnSpc>
              <a:spcBef>
                <a:spcPts val="0"/>
              </a:spcBef>
              <a:spcAft>
                <a:spcPts val="0"/>
              </a:spcAft>
              <a:buSzPts val="1200"/>
              <a:buChar char="-"/>
            </a:pPr>
            <a:r>
              <a:rPr lang="en"/>
              <a:t>Neînțelegere atât în mediul academic, cât și în cel social</a:t>
            </a:r>
            <a:endParaRPr/>
          </a:p>
        </p:txBody>
      </p:sp>
      <p:sp>
        <p:nvSpPr>
          <p:cNvPr id="438" name="Google Shape;438;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9" name="Google Shape;439;p42"/>
          <p:cNvPicPr preferRelativeResize="0"/>
          <p:nvPr/>
        </p:nvPicPr>
        <p:blipFill>
          <a:blip r:embed="rId3">
            <a:alphaModFix/>
          </a:blip>
          <a:stretch>
            <a:fillRect/>
          </a:stretch>
        </p:blipFill>
        <p:spPr>
          <a:xfrm>
            <a:off x="4749600" y="1696195"/>
            <a:ext cx="4394400" cy="24608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1000"/>
                                        <p:tgtEl>
                                          <p:spTgt spid="43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3"/>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Tulburări de dezvoltare care afectează comunicarea</a:t>
            </a:r>
            <a:endParaRPr/>
          </a:p>
        </p:txBody>
      </p:sp>
      <p:sp>
        <p:nvSpPr>
          <p:cNvPr id="445" name="Google Shape;445;p43"/>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Tulburări specifice de învățare</a:t>
            </a:r>
            <a:endParaRPr b="1"/>
          </a:p>
          <a:p>
            <a:pPr indent="-304800" lvl="0" marL="457200" rtl="0" algn="l">
              <a:lnSpc>
                <a:spcPct val="115000"/>
              </a:lnSpc>
              <a:spcBef>
                <a:spcPts val="0"/>
              </a:spcBef>
              <a:spcAft>
                <a:spcPts val="0"/>
              </a:spcAft>
              <a:buSzPts val="1200"/>
              <a:buChar char="-"/>
            </a:pPr>
            <a:r>
              <a:rPr lang="en"/>
              <a:t>Citire (dislexie)</a:t>
            </a:r>
            <a:endParaRPr/>
          </a:p>
          <a:p>
            <a:pPr indent="-304800" lvl="0" marL="457200" rtl="0" algn="l">
              <a:lnSpc>
                <a:spcPct val="115000"/>
              </a:lnSpc>
              <a:spcBef>
                <a:spcPts val="0"/>
              </a:spcBef>
              <a:spcAft>
                <a:spcPts val="0"/>
              </a:spcAft>
              <a:buSzPts val="1200"/>
              <a:buChar char="-"/>
            </a:pPr>
            <a:r>
              <a:rPr lang="en"/>
              <a:t>Scrierea (disgrafie)</a:t>
            </a:r>
            <a:endParaRPr/>
          </a:p>
          <a:p>
            <a:pPr indent="-304800" lvl="0" marL="457200" rtl="0" algn="l">
              <a:lnSpc>
                <a:spcPct val="115000"/>
              </a:lnSpc>
              <a:spcBef>
                <a:spcPts val="0"/>
              </a:spcBef>
              <a:spcAft>
                <a:spcPts val="0"/>
              </a:spcAft>
              <a:buSzPts val="1200"/>
              <a:buChar char="-"/>
            </a:pPr>
            <a:r>
              <a:rPr lang="en"/>
              <a:t>Matematică (discalculie)</a:t>
            </a:r>
            <a:endParaRPr/>
          </a:p>
          <a:p>
            <a:pPr indent="-304800" lvl="0" marL="457200" rtl="0" algn="l">
              <a:lnSpc>
                <a:spcPct val="115000"/>
              </a:lnSpc>
              <a:spcBef>
                <a:spcPts val="0"/>
              </a:spcBef>
              <a:spcAft>
                <a:spcPts val="0"/>
              </a:spcAft>
              <a:buSzPts val="1200"/>
              <a:buChar char="-"/>
            </a:pPr>
            <a:r>
              <a:rPr lang="en"/>
              <a:t>Poate afecta procesarea limbajului, exprimarea scrisă și înțelegerea, afectând abilitățile de comunicare în contexte academice și cotidiene</a:t>
            </a:r>
            <a:endParaRPr/>
          </a:p>
        </p:txBody>
      </p:sp>
      <p:sp>
        <p:nvSpPr>
          <p:cNvPr id="446" name="Google Shape;446;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47" name="Google Shape;447;p43"/>
          <p:cNvPicPr preferRelativeResize="0"/>
          <p:nvPr/>
        </p:nvPicPr>
        <p:blipFill>
          <a:blip r:embed="rId3">
            <a:alphaModFix/>
          </a:blip>
          <a:stretch>
            <a:fillRect/>
          </a:stretch>
        </p:blipFill>
        <p:spPr>
          <a:xfrm>
            <a:off x="4749600" y="1773307"/>
            <a:ext cx="4394399" cy="230663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4"/>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Tulburări de dezvoltare care afectează comunicarea</a:t>
            </a:r>
            <a:endParaRPr/>
          </a:p>
        </p:txBody>
      </p:sp>
      <p:sp>
        <p:nvSpPr>
          <p:cNvPr id="453" name="Google Shape;453;p44"/>
          <p:cNvSpPr txBox="1"/>
          <p:nvPr>
            <p:ph idx="1" type="body"/>
          </p:nvPr>
        </p:nvSpPr>
        <p:spPr>
          <a:xfrm>
            <a:off x="222700" y="1284275"/>
            <a:ext cx="45927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sz="1500"/>
              <a:t>Dizabilități intelectuale</a:t>
            </a:r>
            <a:endParaRPr b="1" sz="1500"/>
          </a:p>
          <a:p>
            <a:pPr indent="-323850" lvl="0" marL="457200" rtl="0" algn="just">
              <a:lnSpc>
                <a:spcPct val="150000"/>
              </a:lnSpc>
              <a:spcBef>
                <a:spcPts val="2100"/>
              </a:spcBef>
              <a:spcAft>
                <a:spcPts val="0"/>
              </a:spcAft>
              <a:buClr>
                <a:srgbClr val="445D73"/>
              </a:buClr>
              <a:buSzPts val="1500"/>
              <a:buChar char="-"/>
            </a:pPr>
            <a:r>
              <a:rPr lang="en" sz="1500">
                <a:solidFill>
                  <a:srgbClr val="445D73"/>
                </a:solidFill>
              </a:rPr>
              <a:t>limitări semnificative ale funcționării intelectuale și ale comportamentului adaptiv, care afectează adesea abilitățile de comunicare</a:t>
            </a:r>
            <a:endParaRPr sz="1900">
              <a:solidFill>
                <a:srgbClr val="445D73"/>
              </a:solidFill>
            </a:endParaRPr>
          </a:p>
          <a:p>
            <a:pPr indent="-298450" lvl="0" marL="457200" rtl="0" algn="l">
              <a:lnSpc>
                <a:spcPct val="115000"/>
              </a:lnSpc>
              <a:spcBef>
                <a:spcPts val="2100"/>
              </a:spcBef>
              <a:spcAft>
                <a:spcPts val="0"/>
              </a:spcAft>
              <a:buSzPts val="1100"/>
              <a:buChar char="-"/>
            </a:pPr>
            <a:r>
              <a:rPr lang="en" sz="1500"/>
              <a:t>Întârzierea dezvoltării limbajului</a:t>
            </a:r>
            <a:endParaRPr sz="1500"/>
          </a:p>
          <a:p>
            <a:pPr indent="-298450" lvl="0" marL="457200" rtl="0" algn="l">
              <a:lnSpc>
                <a:spcPct val="115000"/>
              </a:lnSpc>
              <a:spcBef>
                <a:spcPts val="0"/>
              </a:spcBef>
              <a:spcAft>
                <a:spcPts val="0"/>
              </a:spcAft>
              <a:buSzPts val="1100"/>
              <a:buChar char="-"/>
            </a:pPr>
            <a:r>
              <a:rPr lang="en" sz="1500"/>
              <a:t>Vocabular limitat</a:t>
            </a:r>
            <a:endParaRPr sz="1500"/>
          </a:p>
          <a:p>
            <a:pPr indent="-298450" lvl="0" marL="457200" rtl="0" algn="l">
              <a:lnSpc>
                <a:spcPct val="115000"/>
              </a:lnSpc>
              <a:spcBef>
                <a:spcPts val="0"/>
              </a:spcBef>
              <a:spcAft>
                <a:spcPts val="0"/>
              </a:spcAft>
              <a:buSzPts val="1100"/>
              <a:buChar char="-"/>
            </a:pPr>
            <a:r>
              <a:rPr lang="en" sz="1500"/>
              <a:t>Dificultate în înțelegerea conceptelor lingvistice abstracte</a:t>
            </a:r>
            <a:endParaRPr sz="1500"/>
          </a:p>
          <a:p>
            <a:pPr indent="-298450" lvl="0" marL="457200" rtl="0" algn="l">
              <a:lnSpc>
                <a:spcPct val="115000"/>
              </a:lnSpc>
              <a:spcBef>
                <a:spcPts val="0"/>
              </a:spcBef>
              <a:spcAft>
                <a:spcPts val="0"/>
              </a:spcAft>
              <a:buSzPts val="1100"/>
              <a:buChar char="-"/>
            </a:pPr>
            <a:r>
              <a:rPr lang="en" sz="1500"/>
              <a:t>Provocări legate de abilitățile de comunicare socială</a:t>
            </a:r>
            <a:endParaRPr sz="1500"/>
          </a:p>
        </p:txBody>
      </p:sp>
      <p:sp>
        <p:nvSpPr>
          <p:cNvPr id="454" name="Google Shape;454;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55" name="Google Shape;455;p44"/>
          <p:cNvPicPr preferRelativeResize="0"/>
          <p:nvPr/>
        </p:nvPicPr>
        <p:blipFill>
          <a:blip r:embed="rId3">
            <a:alphaModFix/>
          </a:blip>
          <a:stretch>
            <a:fillRect/>
          </a:stretch>
        </p:blipFill>
        <p:spPr>
          <a:xfrm>
            <a:off x="4899275" y="1329275"/>
            <a:ext cx="4244724" cy="3194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455"/>
                                        </p:tgtEl>
                                        <p:attrNameLst>
                                          <p:attrName>style.visibility</p:attrName>
                                        </p:attrNameLst>
                                      </p:cBhvr>
                                      <p:to>
                                        <p:strVal val="visible"/>
                                      </p:to>
                                    </p:set>
                                    <p:anim calcmode="lin" valueType="num">
                                      <p:cBhvr additive="base">
                                        <p:cTn dur="1400"/>
                                        <p:tgtEl>
                                          <p:spTgt spid="455"/>
                                        </p:tgtEl>
                                        <p:attrNameLst>
                                          <p:attrName>ppt_w</p:attrName>
                                        </p:attrNameLst>
                                      </p:cBhvr>
                                      <p:tavLst>
                                        <p:tav fmla="" tm="0">
                                          <p:val>
                                            <p:strVal val="0"/>
                                          </p:val>
                                        </p:tav>
                                        <p:tav fmla="" tm="100000">
                                          <p:val>
                                            <p:strVal val="#ppt_w"/>
                                          </p:val>
                                        </p:tav>
                                      </p:tavLst>
                                    </p:anim>
                                    <p:anim calcmode="lin" valueType="num">
                                      <p:cBhvr additive="base">
                                        <p:cTn dur="1400"/>
                                        <p:tgtEl>
                                          <p:spTgt spid="45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5"/>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Factori psihologici care afectează comunicarea</a:t>
            </a:r>
            <a:endParaRPr/>
          </a:p>
        </p:txBody>
      </p:sp>
      <p:sp>
        <p:nvSpPr>
          <p:cNvPr id="461" name="Google Shape;461;p45"/>
          <p:cNvSpPr txBox="1"/>
          <p:nvPr>
            <p:ph idx="1" type="body"/>
          </p:nvPr>
        </p:nvSpPr>
        <p:spPr>
          <a:xfrm>
            <a:off x="720000" y="1284275"/>
            <a:ext cx="66000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Factorii psihologici pot avea un impact semnificativ asupra abilităților de comunicare, ducând la dificultăți în exprimarea gândurilor și emoțiilor, înțelegerea semnelor sociale și implicarea în interacțiuni semnificative cu ceilalți. </a:t>
            </a:r>
            <a:r>
              <a:rPr lang="en">
                <a:solidFill>
                  <a:srgbClr val="445D73"/>
                </a:solidFill>
              </a:rPr>
              <a:t>Persoanele afectate de aceste afecțiuni pot beneficia de intervenții psihologice sau de terapie logopedică.</a:t>
            </a:r>
            <a:endParaRPr sz="2000">
              <a:solidFill>
                <a:srgbClr val="445D73"/>
              </a:solidFill>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Factori psihologici:</a:t>
            </a:r>
            <a:endParaRPr b="1"/>
          </a:p>
          <a:p>
            <a:pPr indent="-304800" lvl="0" marL="457200" rtl="0" algn="l">
              <a:lnSpc>
                <a:spcPct val="115000"/>
              </a:lnSpc>
              <a:spcBef>
                <a:spcPts val="0"/>
              </a:spcBef>
              <a:spcAft>
                <a:spcPts val="0"/>
              </a:spcAft>
              <a:buSzPts val="1200"/>
              <a:buChar char="-"/>
            </a:pPr>
            <a:r>
              <a:rPr lang="en"/>
              <a:t>Anxietate</a:t>
            </a:r>
            <a:endParaRPr/>
          </a:p>
          <a:p>
            <a:pPr indent="-304800" lvl="0" marL="457200" rtl="0" algn="l">
              <a:lnSpc>
                <a:spcPct val="115000"/>
              </a:lnSpc>
              <a:spcBef>
                <a:spcPts val="0"/>
              </a:spcBef>
              <a:spcAft>
                <a:spcPts val="0"/>
              </a:spcAft>
              <a:buSzPts val="1200"/>
              <a:buChar char="-"/>
            </a:pPr>
            <a:r>
              <a:rPr lang="en"/>
              <a:t>Mutism selectiv</a:t>
            </a:r>
            <a:endParaRPr/>
          </a:p>
          <a:p>
            <a:pPr indent="-304800" lvl="0" marL="457200" rtl="0" algn="l">
              <a:lnSpc>
                <a:spcPct val="115000"/>
              </a:lnSpc>
              <a:spcBef>
                <a:spcPts val="0"/>
              </a:spcBef>
              <a:spcAft>
                <a:spcPts val="0"/>
              </a:spcAft>
              <a:buSzPts val="1200"/>
              <a:buChar char="-"/>
            </a:pPr>
            <a:r>
              <a:rPr lang="en"/>
              <a:t>Depresie</a:t>
            </a:r>
            <a:endParaRPr/>
          </a:p>
          <a:p>
            <a:pPr indent="-304800" lvl="0" marL="457200" rtl="0" algn="l">
              <a:lnSpc>
                <a:spcPct val="115000"/>
              </a:lnSpc>
              <a:spcBef>
                <a:spcPts val="0"/>
              </a:spcBef>
              <a:spcAft>
                <a:spcPts val="0"/>
              </a:spcAft>
              <a:buSzPts val="1200"/>
              <a:buChar char="-"/>
            </a:pPr>
            <a:r>
              <a:rPr lang="en"/>
              <a:t>Fobie socială</a:t>
            </a:r>
            <a:endParaRPr/>
          </a:p>
          <a:p>
            <a:pPr indent="-304800" lvl="0" marL="457200" rtl="0" algn="l">
              <a:lnSpc>
                <a:spcPct val="115000"/>
              </a:lnSpc>
              <a:spcBef>
                <a:spcPts val="0"/>
              </a:spcBef>
              <a:spcAft>
                <a:spcPts val="0"/>
              </a:spcAft>
              <a:buSzPts val="1200"/>
              <a:buChar char="-"/>
            </a:pPr>
            <a:r>
              <a:rPr lang="en"/>
              <a:t>Stres </a:t>
            </a:r>
            <a:endParaRPr/>
          </a:p>
        </p:txBody>
      </p:sp>
      <p:sp>
        <p:nvSpPr>
          <p:cNvPr id="462" name="Google Shape;462;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6"/>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Factori psihologici care afectează comunicarea</a:t>
            </a:r>
            <a:endParaRPr/>
          </a:p>
        </p:txBody>
      </p:sp>
      <p:sp>
        <p:nvSpPr>
          <p:cNvPr id="468" name="Google Shape;468;p46"/>
          <p:cNvSpPr txBox="1"/>
          <p:nvPr>
            <p:ph idx="1" type="body"/>
          </p:nvPr>
        </p:nvSpPr>
        <p:spPr>
          <a:xfrm>
            <a:off x="720000" y="1284275"/>
            <a:ext cx="39897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Tulburări de anxietate</a:t>
            </a:r>
            <a:endParaRPr b="1"/>
          </a:p>
          <a:p>
            <a:pPr indent="-304800" lvl="0" marL="457200" rtl="0" algn="l">
              <a:lnSpc>
                <a:spcPct val="115000"/>
              </a:lnSpc>
              <a:spcBef>
                <a:spcPts val="0"/>
              </a:spcBef>
              <a:spcAft>
                <a:spcPts val="0"/>
              </a:spcAft>
              <a:buSzPts val="1200"/>
              <a:buChar char="-"/>
            </a:pPr>
            <a:r>
              <a:rPr lang="en"/>
              <a:t>Tulburare de anxietate generalizată (GAD), tulburare de anxietate socială (SAD) sau tulburare de panică</a:t>
            </a:r>
            <a:endParaRPr/>
          </a:p>
          <a:p>
            <a:pPr indent="-304800" lvl="0" marL="457200" rtl="0" algn="l">
              <a:lnSpc>
                <a:spcPct val="115000"/>
              </a:lnSpc>
              <a:spcBef>
                <a:spcPts val="0"/>
              </a:spcBef>
              <a:spcAft>
                <a:spcPts val="0"/>
              </a:spcAft>
              <a:buSzPts val="1200"/>
              <a:buChar char="-"/>
            </a:pPr>
            <a:r>
              <a:rPr lang="en"/>
              <a:t>dificultăți în inițierea sau menținerea conversațiilor, în exprimarea clară sau în a vorbi în public din cauza fricii de o evaluare negativă, jenă sau nervozitate</a:t>
            </a:r>
            <a:endParaRPr/>
          </a:p>
          <a:p>
            <a:pPr indent="-304800" lvl="0" marL="457200" rtl="0" algn="l">
              <a:lnSpc>
                <a:spcPct val="115000"/>
              </a:lnSpc>
              <a:spcBef>
                <a:spcPts val="0"/>
              </a:spcBef>
              <a:spcAft>
                <a:spcPts val="0"/>
              </a:spcAft>
              <a:buSzPts val="1200"/>
              <a:buChar char="-"/>
            </a:pPr>
            <a:r>
              <a:rPr lang="en"/>
              <a:t>Vorbitorul poate avea o vorbire rapidă, se bâlbâie și transpiră în timpul conversației</a:t>
            </a:r>
            <a:endParaRPr/>
          </a:p>
        </p:txBody>
      </p:sp>
      <p:sp>
        <p:nvSpPr>
          <p:cNvPr id="469" name="Google Shape;469;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70" name="Google Shape;470;p46"/>
          <p:cNvPicPr preferRelativeResize="0"/>
          <p:nvPr/>
        </p:nvPicPr>
        <p:blipFill>
          <a:blip r:embed="rId3">
            <a:alphaModFix/>
          </a:blip>
          <a:stretch>
            <a:fillRect/>
          </a:stretch>
        </p:blipFill>
        <p:spPr>
          <a:xfrm>
            <a:off x="4749600" y="1773095"/>
            <a:ext cx="4394400" cy="23070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1400"/>
                                        <p:tgtEl>
                                          <p:spTgt spid="470"/>
                                        </p:tgtEl>
                                        <p:attrNameLst>
                                          <p:attrName>ppt_w</p:attrName>
                                        </p:attrNameLst>
                                      </p:cBhvr>
                                      <p:tavLst>
                                        <p:tav fmla="" tm="0">
                                          <p:val>
                                            <p:strVal val="0"/>
                                          </p:val>
                                        </p:tav>
                                        <p:tav fmla="" tm="100000">
                                          <p:val>
                                            <p:strVal val="#ppt_w"/>
                                          </p:val>
                                        </p:tav>
                                      </p:tavLst>
                                    </p:anim>
                                    <p:anim calcmode="lin" valueType="num">
                                      <p:cBhvr additive="base">
                                        <p:cTn dur="1400"/>
                                        <p:tgtEl>
                                          <p:spTgt spid="47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7"/>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Factori psihologici care afectează comunicarea</a:t>
            </a:r>
            <a:endParaRPr/>
          </a:p>
        </p:txBody>
      </p:sp>
      <p:sp>
        <p:nvSpPr>
          <p:cNvPr id="476" name="Google Shape;476;p47"/>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Mutism selectiv</a:t>
            </a:r>
            <a:endParaRPr b="1"/>
          </a:p>
          <a:p>
            <a:pPr indent="-304800" lvl="0" marL="457200" rtl="0" algn="l">
              <a:lnSpc>
                <a:spcPct val="115000"/>
              </a:lnSpc>
              <a:spcBef>
                <a:spcPts val="0"/>
              </a:spcBef>
              <a:spcAft>
                <a:spcPts val="0"/>
              </a:spcAft>
              <a:buSzPts val="1200"/>
              <a:buChar char="-"/>
            </a:pPr>
            <a:r>
              <a:rPr lang="en"/>
              <a:t>Incapacitatea de a vorbi în anumite situații sociale (școală, locuri publice), deși poate vorbi în alte contexte</a:t>
            </a:r>
            <a:endParaRPr/>
          </a:p>
          <a:p>
            <a:pPr indent="-304800" lvl="0" marL="457200" rtl="0" algn="l">
              <a:lnSpc>
                <a:spcPct val="115000"/>
              </a:lnSpc>
              <a:spcBef>
                <a:spcPts val="0"/>
              </a:spcBef>
              <a:spcAft>
                <a:spcPts val="0"/>
              </a:spcAft>
              <a:buSzPts val="1200"/>
              <a:buChar char="-"/>
            </a:pPr>
            <a:r>
              <a:rPr lang="en"/>
              <a:t>Copiii cu mutism selectiv aleg să nu vorbească din cauza timidității extreme, a anxietății sau a fricii de consecințe negative</a:t>
            </a:r>
            <a:endParaRPr/>
          </a:p>
        </p:txBody>
      </p:sp>
      <p:sp>
        <p:nvSpPr>
          <p:cNvPr id="477" name="Google Shape;477;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78" name="Google Shape;478;p47"/>
          <p:cNvPicPr preferRelativeResize="0"/>
          <p:nvPr/>
        </p:nvPicPr>
        <p:blipFill>
          <a:blip r:embed="rId3">
            <a:alphaModFix/>
          </a:blip>
          <a:stretch>
            <a:fillRect/>
          </a:stretch>
        </p:blipFill>
        <p:spPr>
          <a:xfrm>
            <a:off x="5859300" y="1284275"/>
            <a:ext cx="3284700" cy="3284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478"/>
                                        </p:tgtEl>
                                        <p:attrNameLst>
                                          <p:attrName>style.visibility</p:attrName>
                                        </p:attrNameLst>
                                      </p:cBhvr>
                                      <p:to>
                                        <p:strVal val="visible"/>
                                      </p:to>
                                    </p:set>
                                    <p:anim calcmode="lin" valueType="num">
                                      <p:cBhvr additive="base">
                                        <p:cTn dur="1000"/>
                                        <p:tgtEl>
                                          <p:spTgt spid="478"/>
                                        </p:tgtEl>
                                        <p:attrNameLst>
                                          <p:attrName>ppt_w</p:attrName>
                                        </p:attrNameLst>
                                      </p:cBhvr>
                                      <p:tavLst>
                                        <p:tav fmla="" tm="0">
                                          <p:val>
                                            <p:strVal val="0"/>
                                          </p:val>
                                        </p:tav>
                                        <p:tav fmla="" tm="100000">
                                          <p:val>
                                            <p:strVal val="#ppt_w"/>
                                          </p:val>
                                        </p:tav>
                                      </p:tavLst>
                                    </p:anim>
                                    <p:anim calcmode="lin" valueType="num">
                                      <p:cBhvr additive="base">
                                        <p:cTn dur="1000"/>
                                        <p:tgtEl>
                                          <p:spTgt spid="47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8"/>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Factori psihologici care afectează comunicarea</a:t>
            </a:r>
            <a:endParaRPr/>
          </a:p>
        </p:txBody>
      </p:sp>
      <p:sp>
        <p:nvSpPr>
          <p:cNvPr id="484" name="Google Shape;484;p48"/>
          <p:cNvSpPr txBox="1"/>
          <p:nvPr>
            <p:ph idx="1" type="body"/>
          </p:nvPr>
        </p:nvSpPr>
        <p:spPr>
          <a:xfrm>
            <a:off x="720000" y="1284275"/>
            <a:ext cx="47610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solidFill>
                  <a:srgbClr val="445D73"/>
                </a:solidFill>
              </a:rPr>
              <a:t>Depresie</a:t>
            </a:r>
            <a:endParaRPr b="1">
              <a:solidFill>
                <a:srgbClr val="445D73"/>
              </a:solidFill>
            </a:endParaRPr>
          </a:p>
          <a:p>
            <a:pPr indent="-330200" lvl="0" marL="457200" rtl="0" algn="just">
              <a:lnSpc>
                <a:spcPct val="150000"/>
              </a:lnSpc>
              <a:spcBef>
                <a:spcPts val="1500"/>
              </a:spcBef>
              <a:spcAft>
                <a:spcPts val="0"/>
              </a:spcAft>
              <a:buClr>
                <a:srgbClr val="445D73"/>
              </a:buClr>
              <a:buSzPts val="1600"/>
              <a:buChar char="-"/>
            </a:pPr>
            <a:r>
              <a:rPr lang="en">
                <a:solidFill>
                  <a:srgbClr val="445D73"/>
                </a:solidFill>
              </a:rPr>
              <a:t>Afectează comunicarea prin provocarea sentimentelor de tristețe, disperare și stimă de sine scăzută</a:t>
            </a:r>
            <a:endParaRPr b="1" sz="2000">
              <a:solidFill>
                <a:srgbClr val="445D73"/>
              </a:solidFill>
            </a:endParaRPr>
          </a:p>
          <a:p>
            <a:pPr indent="-304800" lvl="0" marL="457200" rtl="0" algn="l">
              <a:lnSpc>
                <a:spcPct val="115000"/>
              </a:lnSpc>
              <a:spcBef>
                <a:spcPts val="1500"/>
              </a:spcBef>
              <a:spcAft>
                <a:spcPts val="0"/>
              </a:spcAft>
              <a:buClr>
                <a:srgbClr val="445D73"/>
              </a:buClr>
              <a:buSzPts val="1200"/>
              <a:buChar char="-"/>
            </a:pPr>
            <a:r>
              <a:rPr lang="en">
                <a:solidFill>
                  <a:srgbClr val="445D73"/>
                </a:solidFill>
              </a:rPr>
              <a:t>Dificultatea de a se exprima</a:t>
            </a:r>
            <a:endParaRPr>
              <a:solidFill>
                <a:srgbClr val="445D73"/>
              </a:solidFill>
            </a:endParaRPr>
          </a:p>
          <a:p>
            <a:pPr indent="-304800" lvl="0" marL="457200" rtl="0" algn="l">
              <a:lnSpc>
                <a:spcPct val="115000"/>
              </a:lnSpc>
              <a:spcBef>
                <a:spcPts val="0"/>
              </a:spcBef>
              <a:spcAft>
                <a:spcPts val="0"/>
              </a:spcAft>
              <a:buClr>
                <a:srgbClr val="445D73"/>
              </a:buClr>
              <a:buSzPts val="1200"/>
              <a:buChar char="-"/>
            </a:pPr>
            <a:r>
              <a:rPr lang="en">
                <a:solidFill>
                  <a:srgbClr val="445D73"/>
                </a:solidFill>
              </a:rPr>
              <a:t>Transmiterea emoțiilor</a:t>
            </a:r>
            <a:endParaRPr>
              <a:solidFill>
                <a:srgbClr val="445D73"/>
              </a:solidFill>
            </a:endParaRPr>
          </a:p>
          <a:p>
            <a:pPr indent="-304800" lvl="0" marL="457200" rtl="0" algn="l">
              <a:lnSpc>
                <a:spcPct val="115000"/>
              </a:lnSpc>
              <a:spcBef>
                <a:spcPts val="0"/>
              </a:spcBef>
              <a:spcAft>
                <a:spcPts val="0"/>
              </a:spcAft>
              <a:buClr>
                <a:srgbClr val="445D73"/>
              </a:buClr>
              <a:buSzPts val="1200"/>
              <a:buChar char="-"/>
            </a:pPr>
            <a:r>
              <a:rPr lang="en">
                <a:solidFill>
                  <a:srgbClr val="445D73"/>
                </a:solidFill>
              </a:rPr>
              <a:t>O voce monotonă</a:t>
            </a:r>
            <a:endParaRPr>
              <a:solidFill>
                <a:srgbClr val="445D73"/>
              </a:solidFill>
            </a:endParaRPr>
          </a:p>
          <a:p>
            <a:pPr indent="-304800" lvl="0" marL="457200" rtl="0" algn="l">
              <a:lnSpc>
                <a:spcPct val="115000"/>
              </a:lnSpc>
              <a:spcBef>
                <a:spcPts val="0"/>
              </a:spcBef>
              <a:spcAft>
                <a:spcPts val="0"/>
              </a:spcAft>
              <a:buClr>
                <a:srgbClr val="445D73"/>
              </a:buClr>
              <a:buSzPts val="1200"/>
              <a:buChar char="-"/>
            </a:pPr>
            <a:r>
              <a:rPr lang="en">
                <a:solidFill>
                  <a:srgbClr val="445D73"/>
                </a:solidFill>
              </a:rPr>
              <a:t>Discurs limitat</a:t>
            </a:r>
            <a:endParaRPr>
              <a:solidFill>
                <a:srgbClr val="445D73"/>
              </a:solidFill>
            </a:endParaRPr>
          </a:p>
          <a:p>
            <a:pPr indent="-304800" lvl="0" marL="457200" rtl="0" algn="l">
              <a:lnSpc>
                <a:spcPct val="115000"/>
              </a:lnSpc>
              <a:spcBef>
                <a:spcPts val="0"/>
              </a:spcBef>
              <a:spcAft>
                <a:spcPts val="0"/>
              </a:spcAft>
              <a:buClr>
                <a:srgbClr val="445D73"/>
              </a:buClr>
              <a:buSzPts val="1200"/>
              <a:buChar char="-"/>
            </a:pPr>
            <a:r>
              <a:rPr lang="en">
                <a:solidFill>
                  <a:srgbClr val="445D73"/>
                </a:solidFill>
              </a:rPr>
              <a:t>Inițierea și susținerea conversațiilor</a:t>
            </a:r>
            <a:endParaRPr>
              <a:solidFill>
                <a:srgbClr val="445D73"/>
              </a:solidFill>
            </a:endParaRPr>
          </a:p>
        </p:txBody>
      </p:sp>
      <p:sp>
        <p:nvSpPr>
          <p:cNvPr id="485" name="Google Shape;485;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86" name="Google Shape;486;p48"/>
          <p:cNvPicPr preferRelativeResize="0"/>
          <p:nvPr/>
        </p:nvPicPr>
        <p:blipFill rotWithShape="1">
          <a:blip r:embed="rId3">
            <a:alphaModFix/>
          </a:blip>
          <a:srcRect b="10690" l="0" r="0" t="0"/>
          <a:stretch/>
        </p:blipFill>
        <p:spPr>
          <a:xfrm>
            <a:off x="5419200" y="1263289"/>
            <a:ext cx="3724800" cy="33266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49"/>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Factori psihologici care afectează comunicarea</a:t>
            </a:r>
            <a:endParaRPr/>
          </a:p>
        </p:txBody>
      </p:sp>
      <p:sp>
        <p:nvSpPr>
          <p:cNvPr id="492" name="Google Shape;492;p49"/>
          <p:cNvSpPr txBox="1"/>
          <p:nvPr>
            <p:ph idx="1" type="body"/>
          </p:nvPr>
        </p:nvSpPr>
        <p:spPr>
          <a:xfrm>
            <a:off x="720000" y="1284275"/>
            <a:ext cx="43599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Fobie socială</a:t>
            </a:r>
            <a:endParaRPr b="1"/>
          </a:p>
          <a:p>
            <a:pPr indent="-330200" lvl="0" marL="457200" rtl="0" algn="just">
              <a:lnSpc>
                <a:spcPct val="150000"/>
              </a:lnSpc>
              <a:spcBef>
                <a:spcPts val="1500"/>
              </a:spcBef>
              <a:spcAft>
                <a:spcPts val="0"/>
              </a:spcAft>
              <a:buClr>
                <a:srgbClr val="445D73"/>
              </a:buClr>
              <a:buSzPts val="1600"/>
              <a:buChar char="-"/>
            </a:pPr>
            <a:r>
              <a:rPr lang="en">
                <a:solidFill>
                  <a:srgbClr val="445D73"/>
                </a:solidFill>
              </a:rPr>
              <a:t>tulburare anxioasă caracterizată prin teamă intensă sau evitarea situațiilor sociale din cauza fricii de evaluare negativă sau jenă.</a:t>
            </a:r>
            <a:endParaRPr sz="2000">
              <a:solidFill>
                <a:srgbClr val="445D73"/>
              </a:solidFill>
            </a:endParaRPr>
          </a:p>
          <a:p>
            <a:pPr indent="-304800" lvl="0" marL="457200" rtl="0" algn="l">
              <a:lnSpc>
                <a:spcPct val="115000"/>
              </a:lnSpc>
              <a:spcBef>
                <a:spcPts val="1500"/>
              </a:spcBef>
              <a:spcAft>
                <a:spcPts val="0"/>
              </a:spcAft>
              <a:buSzPts val="1200"/>
              <a:buChar char="-"/>
            </a:pPr>
            <a:r>
              <a:rPr lang="en"/>
              <a:t>Anxietate extremă în mediile sociale, care duce la evitarea vorbirii sau a interacțiunii cu ceilalți, roșeață, tremurături sau dificultăți în menținerea contactului vizual</a:t>
            </a:r>
            <a:endParaRPr/>
          </a:p>
        </p:txBody>
      </p:sp>
      <p:sp>
        <p:nvSpPr>
          <p:cNvPr id="493" name="Google Shape;493;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94" name="Google Shape;494;p49"/>
          <p:cNvPicPr preferRelativeResize="0"/>
          <p:nvPr/>
        </p:nvPicPr>
        <p:blipFill rotWithShape="1">
          <a:blip r:embed="rId3">
            <a:alphaModFix/>
          </a:blip>
          <a:srcRect b="0" l="15201" r="17980" t="0"/>
          <a:stretch/>
        </p:blipFill>
        <p:spPr>
          <a:xfrm>
            <a:off x="5159375" y="1361500"/>
            <a:ext cx="3139725" cy="3130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3" name="Shape 133"/>
        <p:cNvGrpSpPr/>
        <p:nvPr/>
      </p:nvGrpSpPr>
      <p:grpSpPr>
        <a:xfrm>
          <a:off x="0" y="0"/>
          <a:ext cx="0" cy="0"/>
          <a:chOff x="0" y="0"/>
          <a:chExt cx="0" cy="0"/>
        </a:xfrm>
      </p:grpSpPr>
      <p:sp>
        <p:nvSpPr>
          <p:cNvPr id="134" name="Google Shape;134;p5"/>
          <p:cNvSpPr/>
          <p:nvPr/>
        </p:nvSpPr>
        <p:spPr>
          <a:xfrm>
            <a:off x="720000" y="957148"/>
            <a:ext cx="1655700" cy="931200"/>
          </a:xfrm>
          <a:prstGeom prst="ellipse">
            <a:avLst/>
          </a:prstGeom>
          <a:noFill/>
          <a:ln cap="flat" cmpd="sng" w="9525">
            <a:solidFill>
              <a:schemeClr val="lt1"/>
            </a:solidFill>
            <a:prstDash val="solid"/>
            <a:round/>
            <a:headEnd len="sm" w="sm" type="none"/>
            <a:tailEnd len="sm" w="sm" type="none"/>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
        <p:nvSpPr>
          <p:cNvPr id="135" name="Google Shape;135;p5"/>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3700"/>
              <a:buNone/>
            </a:pPr>
            <a:r>
              <a:rPr lang="en" sz="2800"/>
              <a:t>Tipuri și forme de comunicare</a:t>
            </a:r>
            <a:endParaRPr sz="2800"/>
          </a:p>
        </p:txBody>
      </p:sp>
      <p:sp>
        <p:nvSpPr>
          <p:cNvPr id="136" name="Google Shape;136;p5"/>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6200"/>
              <a:buNone/>
            </a:pPr>
            <a:r>
              <a:rPr lang="en"/>
              <a:t>02</a:t>
            </a:r>
            <a:endParaRPr/>
          </a:p>
        </p:txBody>
      </p:sp>
      <p:sp>
        <p:nvSpPr>
          <p:cNvPr id="137" name="Google Shape;137;p5"/>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1500"/>
              <a:buNone/>
            </a:pPr>
            <a:r>
              <a:rPr lang="en"/>
              <a:t>Tipuri, forme și bariere</a:t>
            </a:r>
            <a:endParaRPr/>
          </a:p>
        </p:txBody>
      </p:sp>
      <p:pic>
        <p:nvPicPr>
          <p:cNvPr id="138" name="Google Shape;138;p5"/>
          <p:cNvPicPr preferRelativeResize="0"/>
          <p:nvPr/>
        </p:nvPicPr>
        <p:blipFill rotWithShape="1">
          <a:blip r:embed="rId3">
            <a:alphaModFix/>
          </a:blip>
          <a:srcRect b="0" l="0" r="0" t="0"/>
          <a:stretch/>
        </p:blipFill>
        <p:spPr>
          <a:xfrm>
            <a:off x="4161700" y="1312050"/>
            <a:ext cx="4982298" cy="2427899"/>
          </a:xfrm>
          <a:prstGeom prst="rect">
            <a:avLst/>
          </a:prstGeom>
          <a:noFill/>
          <a:ln cap="flat" cmpd="sng" w="9525">
            <a:solidFill>
              <a:schemeClr val="dk1"/>
            </a:solidFill>
            <a:prstDash val="solid"/>
            <a:round/>
            <a:headEnd len="sm" w="sm" type="none"/>
            <a:tailEnd len="sm" w="sm" type="none"/>
          </a:ln>
          <a:effectLst>
            <a:outerShdw rotWithShape="0" algn="bl" dir="3240000" dist="209550">
              <a:schemeClr val="dk1"/>
            </a:outerShdw>
          </a:effectLst>
        </p:spPr>
      </p:pic>
      <p:sp>
        <p:nvSpPr>
          <p:cNvPr id="139" name="Google Shape;139;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50"/>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Factori psihologici care afectează comunicarea</a:t>
            </a:r>
            <a:endParaRPr/>
          </a:p>
        </p:txBody>
      </p:sp>
      <p:sp>
        <p:nvSpPr>
          <p:cNvPr id="500" name="Google Shape;500;p50"/>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Stres</a:t>
            </a:r>
            <a:endParaRPr b="1"/>
          </a:p>
          <a:p>
            <a:pPr indent="-304800" lvl="0" marL="457200" rtl="0" algn="l">
              <a:lnSpc>
                <a:spcPct val="115000"/>
              </a:lnSpc>
              <a:spcBef>
                <a:spcPts val="0"/>
              </a:spcBef>
              <a:spcAft>
                <a:spcPts val="0"/>
              </a:spcAft>
              <a:buSzPts val="1200"/>
              <a:buChar char="-"/>
            </a:pPr>
            <a:r>
              <a:rPr lang="en"/>
              <a:t>Poate provoca vorbire grăbită, iritabilitate și dificultăți în procesarea și răspunsul la informații</a:t>
            </a:r>
            <a:endParaRPr/>
          </a:p>
        </p:txBody>
      </p:sp>
      <p:sp>
        <p:nvSpPr>
          <p:cNvPr id="501" name="Google Shape;501;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02" name="Google Shape;502;p50"/>
          <p:cNvPicPr preferRelativeResize="0"/>
          <p:nvPr/>
        </p:nvPicPr>
        <p:blipFill>
          <a:blip r:embed="rId3">
            <a:alphaModFix/>
          </a:blip>
          <a:stretch>
            <a:fillRect/>
          </a:stretch>
        </p:blipFill>
        <p:spPr>
          <a:xfrm>
            <a:off x="4749600" y="1690695"/>
            <a:ext cx="4394400" cy="2471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502"/>
                                        </p:tgtEl>
                                        <p:attrNameLst>
                                          <p:attrName>style.visibility</p:attrName>
                                        </p:attrNameLst>
                                      </p:cBhvr>
                                      <p:to>
                                        <p:strVal val="visible"/>
                                      </p:to>
                                    </p:set>
                                    <p:anim calcmode="lin" valueType="num">
                                      <p:cBhvr additive="base">
                                        <p:cTn dur="1400"/>
                                        <p:tgtEl>
                                          <p:spTgt spid="50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1"/>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Deficiențe de auz și vorbire</a:t>
            </a:r>
            <a:endParaRPr/>
          </a:p>
        </p:txBody>
      </p:sp>
      <p:sp>
        <p:nvSpPr>
          <p:cNvPr id="508" name="Google Shape;508;p51"/>
          <p:cNvSpPr txBox="1"/>
          <p:nvPr>
            <p:ph idx="1" type="body"/>
          </p:nvPr>
        </p:nvSpPr>
        <p:spPr>
          <a:xfrm>
            <a:off x="720000" y="1284275"/>
            <a:ext cx="48561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Deficiențe de auz</a:t>
            </a:r>
            <a:endParaRPr b="1"/>
          </a:p>
          <a:p>
            <a:pPr indent="-304800" lvl="0" marL="457200" rtl="0" algn="l">
              <a:lnSpc>
                <a:spcPct val="115000"/>
              </a:lnSpc>
              <a:spcBef>
                <a:spcPts val="0"/>
              </a:spcBef>
              <a:spcAft>
                <a:spcPts val="0"/>
              </a:spcAft>
              <a:buSzPts val="1200"/>
              <a:buChar char="-"/>
            </a:pPr>
            <a:r>
              <a:rPr lang="en"/>
              <a:t>Afectarea capacității de a percepe și procesa eficient informațiile auditive</a:t>
            </a:r>
            <a:endParaRPr/>
          </a:p>
          <a:p>
            <a:pPr indent="-304800" lvl="0" marL="457200" rtl="0" algn="l">
              <a:lnSpc>
                <a:spcPct val="115000"/>
              </a:lnSpc>
              <a:spcBef>
                <a:spcPts val="0"/>
              </a:spcBef>
              <a:spcAft>
                <a:spcPts val="0"/>
              </a:spcAft>
              <a:buSzPts val="1200"/>
              <a:buChar char="-"/>
            </a:pPr>
            <a:r>
              <a:rPr lang="en"/>
              <a:t>Pierderea auzului conductiv, pierderea auzului senzorială și pierderea auzului mixtă</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Pierderea auzului conductiv</a:t>
            </a:r>
            <a:endParaRPr/>
          </a:p>
          <a:p>
            <a:pPr indent="-304800" lvl="0" marL="457200" rtl="0" algn="l">
              <a:lnSpc>
                <a:spcPct val="115000"/>
              </a:lnSpc>
              <a:spcBef>
                <a:spcPts val="0"/>
              </a:spcBef>
              <a:spcAft>
                <a:spcPts val="0"/>
              </a:spcAft>
              <a:buSzPts val="1200"/>
              <a:buChar char="-"/>
            </a:pPr>
            <a:r>
              <a:rPr lang="en"/>
              <a:t>Dificultate în a auzi clar sunetele vorbirii, în special în medii zgomotoase</a:t>
            </a:r>
            <a:endParaRPr/>
          </a:p>
          <a:p>
            <a:pPr indent="-304800" lvl="0" marL="457200" rtl="0" algn="l">
              <a:lnSpc>
                <a:spcPct val="115000"/>
              </a:lnSpc>
              <a:spcBef>
                <a:spcPts val="0"/>
              </a:spcBef>
              <a:spcAft>
                <a:spcPts val="0"/>
              </a:spcAft>
              <a:buSzPts val="1200"/>
              <a:buChar char="-"/>
            </a:pPr>
            <a:r>
              <a:rPr lang="en"/>
              <a:t>Se luptă să înțeleagă conversațiile sau să urmeze instrucțiunile verbale din cauza clarității și volumului redus al sunetelor primite</a:t>
            </a:r>
            <a:endParaRPr/>
          </a:p>
        </p:txBody>
      </p:sp>
      <p:sp>
        <p:nvSpPr>
          <p:cNvPr id="509" name="Google Shape;509;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10" name="Google Shape;510;p51"/>
          <p:cNvPicPr preferRelativeResize="0"/>
          <p:nvPr/>
        </p:nvPicPr>
        <p:blipFill>
          <a:blip r:embed="rId3">
            <a:alphaModFix/>
          </a:blip>
          <a:stretch>
            <a:fillRect/>
          </a:stretch>
        </p:blipFill>
        <p:spPr>
          <a:xfrm>
            <a:off x="5880900" y="1596282"/>
            <a:ext cx="3263101" cy="26606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52"/>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Deficiențe de auz și vorbire</a:t>
            </a:r>
            <a:endParaRPr/>
          </a:p>
        </p:txBody>
      </p:sp>
      <p:sp>
        <p:nvSpPr>
          <p:cNvPr id="516" name="Google Shape;516;p52"/>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Pierderea auzului senzorială</a:t>
            </a:r>
            <a:endParaRPr/>
          </a:p>
          <a:p>
            <a:pPr indent="-304800" lvl="0" marL="457200" rtl="0" algn="l">
              <a:lnSpc>
                <a:spcPct val="115000"/>
              </a:lnSpc>
              <a:spcBef>
                <a:spcPts val="0"/>
              </a:spcBef>
              <a:spcAft>
                <a:spcPts val="0"/>
              </a:spcAft>
              <a:buSzPts val="1200"/>
              <a:buChar char="-"/>
            </a:pPr>
            <a:r>
              <a:rPr lang="en"/>
              <a:t>Dificultăți de discriminare între sunetele vorbirii sau de înțelegere a conversațiilor, în special în medii zgomotoase</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Pierderea auzului mixt</a:t>
            </a:r>
            <a:endParaRPr/>
          </a:p>
          <a:p>
            <a:pPr indent="-304800" lvl="0" marL="457200" rtl="0" algn="l">
              <a:lnSpc>
                <a:spcPct val="115000"/>
              </a:lnSpc>
              <a:spcBef>
                <a:spcPts val="0"/>
              </a:spcBef>
              <a:spcAft>
                <a:spcPts val="0"/>
              </a:spcAft>
              <a:buSzPts val="1200"/>
              <a:buChar char="-"/>
            </a:pPr>
            <a:r>
              <a:rPr lang="en"/>
              <a:t>Dificultate în a auzi sunetele vorbirii, a înțelege conversațiile și a urma instrucțiunile verbale</a:t>
            </a:r>
            <a:endParaRPr/>
          </a:p>
        </p:txBody>
      </p:sp>
      <p:pic>
        <p:nvPicPr>
          <p:cNvPr id="517" name="Google Shape;517;p52"/>
          <p:cNvPicPr preferRelativeResize="0"/>
          <p:nvPr/>
        </p:nvPicPr>
        <p:blipFill rotWithShape="1">
          <a:blip r:embed="rId3">
            <a:alphaModFix/>
          </a:blip>
          <a:srcRect b="0" l="0" r="0" t="0"/>
          <a:stretch/>
        </p:blipFill>
        <p:spPr>
          <a:xfrm>
            <a:off x="4749600" y="1896682"/>
            <a:ext cx="4394399" cy="2059874"/>
          </a:xfrm>
          <a:prstGeom prst="rect">
            <a:avLst/>
          </a:prstGeom>
          <a:noFill/>
          <a:ln>
            <a:noFill/>
          </a:ln>
        </p:spPr>
      </p:pic>
      <p:sp>
        <p:nvSpPr>
          <p:cNvPr id="518" name="Google Shape;518;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517"/>
                                        </p:tgtEl>
                                        <p:attrNameLst>
                                          <p:attrName>style.visibility</p:attrName>
                                        </p:attrNameLst>
                                      </p:cBhvr>
                                      <p:to>
                                        <p:strVal val="visible"/>
                                      </p:to>
                                    </p:set>
                                    <p:anim calcmode="lin" valueType="num">
                                      <p:cBhvr additive="base">
                                        <p:cTn dur="1000"/>
                                        <p:tgtEl>
                                          <p:spTgt spid="51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3"/>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Deficiențe de auz și vorbire</a:t>
            </a:r>
            <a:endParaRPr/>
          </a:p>
        </p:txBody>
      </p:sp>
      <p:sp>
        <p:nvSpPr>
          <p:cNvPr id="524" name="Google Shape;524;p53"/>
          <p:cNvSpPr txBox="1"/>
          <p:nvPr>
            <p:ph idx="1" type="body"/>
          </p:nvPr>
        </p:nvSpPr>
        <p:spPr>
          <a:xfrm>
            <a:off x="720000" y="1284275"/>
            <a:ext cx="46593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Tulburări de vorbire </a:t>
            </a:r>
            <a:endParaRPr b="1"/>
          </a:p>
          <a:p>
            <a:pPr indent="-304800" lvl="0" marL="457200" rtl="0" algn="l">
              <a:lnSpc>
                <a:spcPct val="115000"/>
              </a:lnSpc>
              <a:spcBef>
                <a:spcPts val="0"/>
              </a:spcBef>
              <a:spcAft>
                <a:spcPts val="0"/>
              </a:spcAft>
              <a:buSzPts val="1200"/>
              <a:buChar char="-"/>
            </a:pPr>
            <a:r>
              <a:rPr lang="en"/>
              <a:t>Afectează producerea, articularea, fluența sau calitatea vorbirii</a:t>
            </a:r>
            <a:endParaRPr/>
          </a:p>
          <a:p>
            <a:pPr indent="-304800" lvl="0" marL="457200" rtl="0" algn="l">
              <a:lnSpc>
                <a:spcPct val="115000"/>
              </a:lnSpc>
              <a:spcBef>
                <a:spcPts val="0"/>
              </a:spcBef>
              <a:spcAft>
                <a:spcPts val="0"/>
              </a:spcAft>
              <a:buSzPts val="1200"/>
              <a:buChar char="-"/>
            </a:pPr>
            <a:r>
              <a:rPr lang="en"/>
              <a:t>Bâlbâială, apraxie a vorbirii, dizartrie, tulburări fonologice, de articulație și vocale</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Bâlbâiala </a:t>
            </a:r>
            <a:endParaRPr/>
          </a:p>
          <a:p>
            <a:pPr indent="-304800" lvl="0" marL="457200" rtl="0" algn="l">
              <a:lnSpc>
                <a:spcPct val="115000"/>
              </a:lnSpc>
              <a:spcBef>
                <a:spcPts val="0"/>
              </a:spcBef>
              <a:spcAft>
                <a:spcPts val="0"/>
              </a:spcAft>
              <a:buSzPts val="1200"/>
              <a:buChar char="-"/>
            </a:pPr>
            <a:r>
              <a:rPr lang="en"/>
              <a:t>Întreruperi ale fluxului de vorbire (tulburări de fluență), cum ar fi repetiții, prelungiri sau blocuri de sunete și silabe</a:t>
            </a:r>
            <a:endParaRPr/>
          </a:p>
          <a:p>
            <a:pPr indent="-304800" lvl="0" marL="457200" rtl="0" algn="l">
              <a:lnSpc>
                <a:spcPct val="115000"/>
              </a:lnSpc>
              <a:spcBef>
                <a:spcPts val="0"/>
              </a:spcBef>
              <a:spcAft>
                <a:spcPts val="0"/>
              </a:spcAft>
              <a:buSzPts val="1200"/>
              <a:buChar char="-"/>
            </a:pPr>
            <a:r>
              <a:rPr lang="en"/>
              <a:t>Poate provoca anxietate în ceea ce privește vorbitul și evitarea comunicării</a:t>
            </a:r>
            <a:endParaRPr/>
          </a:p>
        </p:txBody>
      </p:sp>
      <p:pic>
        <p:nvPicPr>
          <p:cNvPr id="525" name="Google Shape;525;p53"/>
          <p:cNvPicPr preferRelativeResize="0"/>
          <p:nvPr/>
        </p:nvPicPr>
        <p:blipFill rotWithShape="1">
          <a:blip r:embed="rId3">
            <a:alphaModFix/>
          </a:blip>
          <a:srcRect b="0" l="0" r="0" t="0"/>
          <a:stretch/>
        </p:blipFill>
        <p:spPr>
          <a:xfrm>
            <a:off x="5684100" y="1196670"/>
            <a:ext cx="3459899" cy="3459899"/>
          </a:xfrm>
          <a:prstGeom prst="rect">
            <a:avLst/>
          </a:prstGeom>
          <a:noFill/>
          <a:ln>
            <a:noFill/>
          </a:ln>
        </p:spPr>
      </p:pic>
      <p:sp>
        <p:nvSpPr>
          <p:cNvPr id="526" name="Google Shape;526;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25"/>
                                        </p:tgtEl>
                                        <p:attrNameLst>
                                          <p:attrName>style.visibility</p:attrName>
                                        </p:attrNameLst>
                                      </p:cBhvr>
                                      <p:to>
                                        <p:strVal val="visible"/>
                                      </p:to>
                                    </p:set>
                                    <p:anim calcmode="lin" valueType="num">
                                      <p:cBhvr additive="base">
                                        <p:cTn dur="1000"/>
                                        <p:tgtEl>
                                          <p:spTgt spid="525"/>
                                        </p:tgtEl>
                                        <p:attrNameLst>
                                          <p:attrName>ppt_w</p:attrName>
                                        </p:attrNameLst>
                                      </p:cBhvr>
                                      <p:tavLst>
                                        <p:tav fmla="" tm="0">
                                          <p:val>
                                            <p:strVal val="0"/>
                                          </p:val>
                                        </p:tav>
                                        <p:tav fmla="" tm="100000">
                                          <p:val>
                                            <p:strVal val="#ppt_w"/>
                                          </p:val>
                                        </p:tav>
                                      </p:tavLst>
                                    </p:anim>
                                    <p:anim calcmode="lin" valueType="num">
                                      <p:cBhvr additive="base">
                                        <p:cTn dur="1000"/>
                                        <p:tgtEl>
                                          <p:spTgt spid="52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54"/>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Deficiențe de auz și vorbire</a:t>
            </a:r>
            <a:endParaRPr/>
          </a:p>
        </p:txBody>
      </p:sp>
      <p:sp>
        <p:nvSpPr>
          <p:cNvPr id="532" name="Google Shape;532;p54"/>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Apraxia vorbirii</a:t>
            </a:r>
            <a:endParaRPr/>
          </a:p>
          <a:p>
            <a:pPr indent="-304800" lvl="0" marL="457200" rtl="0" algn="l">
              <a:lnSpc>
                <a:spcPct val="115000"/>
              </a:lnSpc>
              <a:spcBef>
                <a:spcPts val="0"/>
              </a:spcBef>
              <a:spcAft>
                <a:spcPts val="0"/>
              </a:spcAft>
              <a:buSzPts val="1200"/>
              <a:buChar char="-"/>
            </a:pPr>
            <a:r>
              <a:rPr lang="en"/>
              <a:t>Dificultate în planificarea și coordonarea mișcărilor necesare pentru producerea vorbirii</a:t>
            </a:r>
            <a:endParaRPr/>
          </a:p>
          <a:p>
            <a:pPr indent="-304800" lvl="0" marL="457200" rtl="0" algn="l">
              <a:lnSpc>
                <a:spcPct val="115000"/>
              </a:lnSpc>
              <a:spcBef>
                <a:spcPts val="0"/>
              </a:spcBef>
              <a:spcAft>
                <a:spcPts val="0"/>
              </a:spcAft>
              <a:buSzPts val="1200"/>
              <a:buChar char="-"/>
            </a:pPr>
            <a:r>
              <a:rPr lang="en"/>
              <a:t>erori de vorbire inconsistente, dificultăți în inițierea sau secvențierea sunetelor vorbirii și dificultăți în coordonarea mișcărilor articulatorii</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Disartrie </a:t>
            </a:r>
            <a:endParaRPr/>
          </a:p>
          <a:p>
            <a:pPr indent="0" lvl="0" marL="0" rtl="0" algn="l">
              <a:lnSpc>
                <a:spcPct val="115000"/>
              </a:lnSpc>
              <a:spcBef>
                <a:spcPts val="0"/>
              </a:spcBef>
              <a:spcAft>
                <a:spcPts val="0"/>
              </a:spcAft>
              <a:buSzPts val="1200"/>
              <a:buNone/>
            </a:pPr>
            <a:r>
              <a:t/>
            </a:r>
            <a:endParaRPr/>
          </a:p>
        </p:txBody>
      </p:sp>
      <p:sp>
        <p:nvSpPr>
          <p:cNvPr id="533" name="Google Shape;533;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34" name="Google Shape;534;p54"/>
          <p:cNvPicPr preferRelativeResize="0"/>
          <p:nvPr/>
        </p:nvPicPr>
        <p:blipFill>
          <a:blip r:embed="rId3">
            <a:alphaModFix/>
          </a:blip>
          <a:stretch>
            <a:fillRect/>
          </a:stretch>
        </p:blipFill>
        <p:spPr>
          <a:xfrm>
            <a:off x="5524500" y="1674082"/>
            <a:ext cx="3619500" cy="2505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534"/>
                                        </p:tgtEl>
                                        <p:attrNameLst>
                                          <p:attrName>style.visibility</p:attrName>
                                        </p:attrNameLst>
                                      </p:cBhvr>
                                      <p:to>
                                        <p:strVal val="visible"/>
                                      </p:to>
                                    </p:set>
                                    <p:anim calcmode="lin" valueType="num">
                                      <p:cBhvr additive="base">
                                        <p:cTn dur="1000"/>
                                        <p:tgtEl>
                                          <p:spTgt spid="5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55"/>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Deficiențe de auz și vorbire</a:t>
            </a:r>
            <a:endParaRPr/>
          </a:p>
        </p:txBody>
      </p:sp>
      <p:sp>
        <p:nvSpPr>
          <p:cNvPr id="540" name="Google Shape;540;p55"/>
          <p:cNvSpPr txBox="1"/>
          <p:nvPr>
            <p:ph idx="1" type="body"/>
          </p:nvPr>
        </p:nvSpPr>
        <p:spPr>
          <a:xfrm>
            <a:off x="720000" y="1284275"/>
            <a:ext cx="60255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Tulburări fonologice </a:t>
            </a:r>
            <a:endParaRPr b="1"/>
          </a:p>
          <a:p>
            <a:pPr indent="-304800" lvl="0" marL="457200" rtl="0" algn="l">
              <a:lnSpc>
                <a:spcPct val="115000"/>
              </a:lnSpc>
              <a:spcBef>
                <a:spcPts val="0"/>
              </a:spcBef>
              <a:spcAft>
                <a:spcPts val="0"/>
              </a:spcAft>
              <a:buSzPts val="1200"/>
              <a:buChar char="-"/>
            </a:pPr>
            <a:r>
              <a:rPr lang="en"/>
              <a:t>Modele constante de substituții, ștergeri sau distorsiuni ale sunetului care afectează inteligibilitatea</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Tulburări de articulare </a:t>
            </a:r>
            <a:endParaRPr b="1"/>
          </a:p>
          <a:p>
            <a:pPr indent="-304800" lvl="0" marL="457200" rtl="0" algn="l">
              <a:lnSpc>
                <a:spcPct val="115000"/>
              </a:lnSpc>
              <a:spcBef>
                <a:spcPts val="0"/>
              </a:spcBef>
              <a:spcAft>
                <a:spcPts val="0"/>
              </a:spcAft>
              <a:buSzPts val="1200"/>
              <a:buChar char="-"/>
            </a:pPr>
            <a:r>
              <a:rPr lang="en"/>
              <a:t>Dificultate în producerea cu acuratețe a sunetelor vorbirii din cauza unor probleme de plasare, sincronizare sau coordonare a mișcărilor buzelor, limbii, palatului sau maxilarului</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Tulburări ale vocii </a:t>
            </a:r>
            <a:endParaRPr b="1"/>
          </a:p>
          <a:p>
            <a:pPr indent="-304800" lvl="0" marL="457200" rtl="0" algn="l">
              <a:lnSpc>
                <a:spcPct val="115000"/>
              </a:lnSpc>
              <a:spcBef>
                <a:spcPts val="0"/>
              </a:spcBef>
              <a:spcAft>
                <a:spcPts val="0"/>
              </a:spcAft>
              <a:buSzPts val="1200"/>
              <a:buChar char="-"/>
            </a:pPr>
            <a:r>
              <a:rPr lang="en"/>
              <a:t>Anomalii ale calității, înălțimii, intensității sau rezonanței vocii care afectează comunicarea</a:t>
            </a:r>
            <a:endParaRPr/>
          </a:p>
        </p:txBody>
      </p:sp>
      <p:sp>
        <p:nvSpPr>
          <p:cNvPr id="541" name="Google Shape;541;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45" name="Shape 545"/>
        <p:cNvGrpSpPr/>
        <p:nvPr/>
      </p:nvGrpSpPr>
      <p:grpSpPr>
        <a:xfrm>
          <a:off x="0" y="0"/>
          <a:ext cx="0" cy="0"/>
          <a:chOff x="0" y="0"/>
          <a:chExt cx="0" cy="0"/>
        </a:xfrm>
      </p:grpSpPr>
      <p:sp>
        <p:nvSpPr>
          <p:cNvPr id="546" name="Google Shape;546;p56"/>
          <p:cNvSpPr/>
          <p:nvPr/>
        </p:nvSpPr>
        <p:spPr>
          <a:xfrm>
            <a:off x="720000" y="957148"/>
            <a:ext cx="1655700" cy="931200"/>
          </a:xfrm>
          <a:prstGeom prst="ellipse">
            <a:avLst/>
          </a:prstGeom>
          <a:noFill/>
          <a:ln cap="flat" cmpd="sng" w="9525">
            <a:solidFill>
              <a:schemeClr val="lt1"/>
            </a:solidFill>
            <a:prstDash val="solid"/>
            <a:round/>
            <a:headEnd len="sm" w="sm" type="none"/>
            <a:tailEnd len="sm" w="sm" type="none"/>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
        <p:nvSpPr>
          <p:cNvPr id="547" name="Google Shape;547;p56"/>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3700"/>
              <a:buNone/>
            </a:pPr>
            <a:r>
              <a:rPr lang="en" sz="2400"/>
              <a:t>Concluzie și puncte-cheie</a:t>
            </a:r>
            <a:endParaRPr sz="2400"/>
          </a:p>
        </p:txBody>
      </p:sp>
      <p:sp>
        <p:nvSpPr>
          <p:cNvPr id="548" name="Google Shape;548;p56"/>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6200"/>
              <a:buNone/>
            </a:pPr>
            <a:r>
              <a:rPr lang="en"/>
              <a:t>06</a:t>
            </a:r>
            <a:endParaRPr/>
          </a:p>
        </p:txBody>
      </p:sp>
      <p:sp>
        <p:nvSpPr>
          <p:cNvPr id="549" name="Google Shape;549;p56"/>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1500"/>
              <a:buNone/>
            </a:pPr>
            <a:r>
              <a:t/>
            </a:r>
            <a:endParaRPr/>
          </a:p>
        </p:txBody>
      </p:sp>
      <p:pic>
        <p:nvPicPr>
          <p:cNvPr id="550" name="Google Shape;550;p56"/>
          <p:cNvPicPr preferRelativeResize="0"/>
          <p:nvPr/>
        </p:nvPicPr>
        <p:blipFill rotWithShape="1">
          <a:blip r:embed="rId3">
            <a:alphaModFix/>
          </a:blip>
          <a:srcRect b="0" l="0" r="0" t="0"/>
          <a:stretch/>
        </p:blipFill>
        <p:spPr>
          <a:xfrm>
            <a:off x="4161700" y="1312050"/>
            <a:ext cx="4982298" cy="2427899"/>
          </a:xfrm>
          <a:prstGeom prst="rect">
            <a:avLst/>
          </a:prstGeom>
          <a:noFill/>
          <a:ln cap="flat" cmpd="sng" w="9525">
            <a:solidFill>
              <a:schemeClr val="dk1"/>
            </a:solidFill>
            <a:prstDash val="solid"/>
            <a:round/>
            <a:headEnd len="sm" w="sm" type="none"/>
            <a:tailEnd len="sm" w="sm" type="none"/>
          </a:ln>
          <a:effectLst>
            <a:outerShdw rotWithShape="0" algn="bl" dir="3240000" dist="209550">
              <a:schemeClr val="dk1"/>
            </a:outerShdw>
          </a:effectLst>
        </p:spPr>
      </p:pic>
      <p:sp>
        <p:nvSpPr>
          <p:cNvPr id="551" name="Google Shape;551;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7"/>
          <p:cNvSpPr txBox="1"/>
          <p:nvPr>
            <p:ph idx="1" type="body"/>
          </p:nvPr>
        </p:nvSpPr>
        <p:spPr>
          <a:xfrm>
            <a:off x="720000" y="1284275"/>
            <a:ext cx="48411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i="1" lang="en"/>
              <a:t>Comunicarea eficientă este vitală pentru încurajarea legăturilor semnificative, promovarea colaborării și atingerea obiectivelor reciproce în contexte personale, profesionale și societale. Prin înțelegerea principiilor, proceselor și provocărilor comunicării, persoanele își pot îmbunătăți abilitățile de comunicare și pot naviga mai eficient prin interacțiunile interpersonale.</a:t>
            </a:r>
            <a:endParaRPr i="1"/>
          </a:p>
          <a:p>
            <a:pPr indent="0" lvl="0" marL="0" rtl="0" algn="l">
              <a:lnSpc>
                <a:spcPct val="115000"/>
              </a:lnSpc>
              <a:spcBef>
                <a:spcPts val="0"/>
              </a:spcBef>
              <a:spcAft>
                <a:spcPts val="0"/>
              </a:spcAft>
              <a:buSzPts val="1200"/>
              <a:buNone/>
            </a:pPr>
            <a:r>
              <a:t/>
            </a:r>
            <a:endParaRPr b="1"/>
          </a:p>
        </p:txBody>
      </p:sp>
      <p:pic>
        <p:nvPicPr>
          <p:cNvPr id="557" name="Google Shape;557;p57"/>
          <p:cNvPicPr preferRelativeResize="0"/>
          <p:nvPr/>
        </p:nvPicPr>
        <p:blipFill rotWithShape="1">
          <a:blip r:embed="rId3">
            <a:alphaModFix/>
          </a:blip>
          <a:srcRect b="0" l="0" r="0" t="0"/>
          <a:stretch/>
        </p:blipFill>
        <p:spPr>
          <a:xfrm>
            <a:off x="5865900" y="1287575"/>
            <a:ext cx="3278100" cy="3278100"/>
          </a:xfrm>
          <a:prstGeom prst="rect">
            <a:avLst/>
          </a:prstGeom>
          <a:noFill/>
          <a:ln>
            <a:noFill/>
          </a:ln>
        </p:spPr>
      </p:pic>
      <p:sp>
        <p:nvSpPr>
          <p:cNvPr id="558" name="Google Shape;558;p5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557"/>
                                        </p:tgtEl>
                                        <p:attrNameLst>
                                          <p:attrName>style.visibility</p:attrName>
                                        </p:attrNameLst>
                                      </p:cBhvr>
                                      <p:to>
                                        <p:strVal val="visible"/>
                                      </p:to>
                                    </p:set>
                                    <p:anim calcmode="lin" valueType="num">
                                      <p:cBhvr additive="base">
                                        <p:cTn dur="1400"/>
                                        <p:tgtEl>
                                          <p:spTgt spid="55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58"/>
          <p:cNvPicPr preferRelativeResize="0"/>
          <p:nvPr/>
        </p:nvPicPr>
        <p:blipFill rotWithShape="1">
          <a:blip r:embed="rId3">
            <a:alphaModFix/>
          </a:blip>
          <a:srcRect b="2380" l="0" r="0" t="2380"/>
          <a:stretch/>
        </p:blipFill>
        <p:spPr>
          <a:xfrm>
            <a:off x="3715275" y="74610"/>
            <a:ext cx="2025975" cy="1929532"/>
          </a:xfrm>
          <a:prstGeom prst="rect">
            <a:avLst/>
          </a:prstGeom>
          <a:noFill/>
          <a:ln cap="flat" cmpd="sng" w="9525">
            <a:solidFill>
              <a:schemeClr val="accent6"/>
            </a:solidFill>
            <a:prstDash val="solid"/>
            <a:round/>
            <a:headEnd len="sm" w="sm" type="none"/>
            <a:tailEnd len="sm" w="sm" type="none"/>
          </a:ln>
        </p:spPr>
      </p:pic>
      <p:sp>
        <p:nvSpPr>
          <p:cNvPr id="564" name="Google Shape;564;p58"/>
          <p:cNvSpPr/>
          <p:nvPr/>
        </p:nvSpPr>
        <p:spPr>
          <a:xfrm>
            <a:off x="3954000" y="3550478"/>
            <a:ext cx="5083800" cy="549300"/>
          </a:xfrm>
          <a:prstGeom prst="rect">
            <a:avLst/>
          </a:prstGeom>
          <a:solidFill>
            <a:srgbClr val="FF9900"/>
          </a:solidFill>
          <a:ln>
            <a:noFill/>
          </a:ln>
        </p:spPr>
        <p:txBody>
          <a:bodyPr anchorCtr="0" anchor="ctr" bIns="94750" lIns="94750" spcFirstLastPara="1" rIns="94750" wrap="square" tIns="94750">
            <a:noAutofit/>
          </a:bodyPr>
          <a:lstStyle/>
          <a:p>
            <a:pPr indent="0" lvl="0" marL="0" marR="0" rtl="0" algn="ctr">
              <a:lnSpc>
                <a:spcPct val="100000"/>
              </a:lnSpc>
              <a:spcBef>
                <a:spcPts val="0"/>
              </a:spcBef>
              <a:spcAft>
                <a:spcPts val="0"/>
              </a:spcAft>
              <a:buClr>
                <a:srgbClr val="000000"/>
              </a:buClr>
              <a:buSzPts val="1600"/>
              <a:buFont typeface="Arial"/>
              <a:buNone/>
            </a:pPr>
            <a:r>
              <a:rPr b="1" i="0" lang="en" sz="1400" u="none" cap="none" strike="noStrike">
                <a:solidFill>
                  <a:srgbClr val="FEFEFE"/>
                </a:solidFill>
                <a:latin typeface="Antic"/>
                <a:ea typeface="Antic"/>
                <a:cs typeface="Antic"/>
                <a:sym typeface="Antic"/>
              </a:rPr>
              <a:t>Proiect nr: 2022-1-RO01-KA220-VET-000085029</a:t>
            </a:r>
            <a:endParaRPr b="1" i="0" sz="1400" u="none" cap="none" strike="noStrike">
              <a:solidFill>
                <a:srgbClr val="FF9900"/>
              </a:solidFill>
              <a:latin typeface="Antic"/>
              <a:ea typeface="Antic"/>
              <a:cs typeface="Antic"/>
              <a:sym typeface="Antic"/>
            </a:endParaRPr>
          </a:p>
        </p:txBody>
      </p:sp>
      <p:pic>
        <p:nvPicPr>
          <p:cNvPr id="565" name="Google Shape;565;p58"/>
          <p:cNvPicPr preferRelativeResize="0"/>
          <p:nvPr/>
        </p:nvPicPr>
        <p:blipFill rotWithShape="1">
          <a:blip r:embed="rId4">
            <a:alphaModFix/>
          </a:blip>
          <a:srcRect b="0" l="2722" r="2731" t="0"/>
          <a:stretch/>
        </p:blipFill>
        <p:spPr>
          <a:xfrm>
            <a:off x="6321750" y="293918"/>
            <a:ext cx="2100060" cy="495634"/>
          </a:xfrm>
          <a:prstGeom prst="rect">
            <a:avLst/>
          </a:prstGeom>
          <a:noFill/>
          <a:ln>
            <a:noFill/>
          </a:ln>
        </p:spPr>
      </p:pic>
      <p:sp>
        <p:nvSpPr>
          <p:cNvPr id="566" name="Google Shape;566;p58"/>
          <p:cNvSpPr txBox="1"/>
          <p:nvPr/>
        </p:nvSpPr>
        <p:spPr>
          <a:xfrm>
            <a:off x="0" y="2102700"/>
            <a:ext cx="9144000" cy="1530600"/>
          </a:xfrm>
          <a:prstGeom prst="rect">
            <a:avLst/>
          </a:prstGeom>
          <a:solidFill>
            <a:srgbClr val="5F7D95"/>
          </a:solidFill>
          <a:ln>
            <a:noFill/>
          </a:ln>
        </p:spPr>
        <p:txBody>
          <a:bodyPr anchorCtr="0" anchor="ctr" bIns="94750" lIns="94750" spcFirstLastPara="1" rIns="94750" wrap="square" tIns="94750">
            <a:noAutofit/>
          </a:bodyPr>
          <a:lstStyle/>
          <a:p>
            <a:pPr indent="0" lvl="0" marL="0" marR="0" rtl="0" algn="ctr">
              <a:lnSpc>
                <a:spcPct val="90000"/>
              </a:lnSpc>
              <a:spcBef>
                <a:spcPts val="0"/>
              </a:spcBef>
              <a:spcAft>
                <a:spcPts val="0"/>
              </a:spcAft>
              <a:buClr>
                <a:srgbClr val="000000"/>
              </a:buClr>
              <a:buSzPts val="4900"/>
              <a:buFont typeface="Arial"/>
              <a:buNone/>
            </a:pPr>
            <a:r>
              <a:rPr b="1" i="0" lang="en" sz="4900" u="none" cap="none" strike="noStrike">
                <a:solidFill>
                  <a:srgbClr val="FFFFFF"/>
                </a:solidFill>
                <a:latin typeface="Lexend"/>
                <a:ea typeface="Lexend"/>
                <a:cs typeface="Lexend"/>
                <a:sym typeface="Lexend"/>
              </a:rPr>
              <a:t>Vă mulțumim pentru atenție!</a:t>
            </a:r>
            <a:endParaRPr b="0" i="0" sz="1800" u="none" cap="none" strike="noStrike">
              <a:solidFill>
                <a:srgbClr val="FFFFFF"/>
              </a:solidFill>
              <a:latin typeface="Calibri"/>
              <a:ea typeface="Calibri"/>
              <a:cs typeface="Calibri"/>
              <a:sym typeface="Calibri"/>
            </a:endParaRPr>
          </a:p>
        </p:txBody>
      </p:sp>
      <p:grpSp>
        <p:nvGrpSpPr>
          <p:cNvPr id="567" name="Google Shape;567;p58"/>
          <p:cNvGrpSpPr/>
          <p:nvPr/>
        </p:nvGrpSpPr>
        <p:grpSpPr>
          <a:xfrm>
            <a:off x="908562" y="4256594"/>
            <a:ext cx="7326890" cy="846553"/>
            <a:chOff x="498500" y="4137629"/>
            <a:chExt cx="8147326" cy="941346"/>
          </a:xfrm>
        </p:grpSpPr>
        <p:grpSp>
          <p:nvGrpSpPr>
            <p:cNvPr id="568" name="Google Shape;568;p58"/>
            <p:cNvGrpSpPr/>
            <p:nvPr/>
          </p:nvGrpSpPr>
          <p:grpSpPr>
            <a:xfrm>
              <a:off x="498500" y="4226550"/>
              <a:ext cx="4840714" cy="852425"/>
              <a:chOff x="498500" y="4226550"/>
              <a:chExt cx="4840714" cy="852425"/>
            </a:xfrm>
          </p:grpSpPr>
          <p:grpSp>
            <p:nvGrpSpPr>
              <p:cNvPr id="569" name="Google Shape;569;p58"/>
              <p:cNvGrpSpPr/>
              <p:nvPr/>
            </p:nvGrpSpPr>
            <p:grpSpPr>
              <a:xfrm>
                <a:off x="498500" y="4226550"/>
                <a:ext cx="2782903" cy="852425"/>
                <a:chOff x="661431" y="5761985"/>
                <a:chExt cx="4102762" cy="1256708"/>
              </a:xfrm>
            </p:grpSpPr>
            <p:pic>
              <p:nvPicPr>
                <p:cNvPr id="570" name="Google Shape;570;p58"/>
                <p:cNvPicPr preferRelativeResize="0"/>
                <p:nvPr/>
              </p:nvPicPr>
              <p:blipFill rotWithShape="1">
                <a:blip r:embed="rId5">
                  <a:alphaModFix/>
                </a:blip>
                <a:srcRect b="0" l="0" r="0" t="0"/>
                <a:stretch/>
              </p:blipFill>
              <p:spPr>
                <a:xfrm>
                  <a:off x="3392779" y="5768268"/>
                  <a:ext cx="1371414" cy="1072165"/>
                </a:xfrm>
                <a:prstGeom prst="rect">
                  <a:avLst/>
                </a:prstGeom>
                <a:noFill/>
                <a:ln>
                  <a:noFill/>
                </a:ln>
              </p:spPr>
            </p:pic>
            <p:pic>
              <p:nvPicPr>
                <p:cNvPr id="571" name="Google Shape;571;p58"/>
                <p:cNvPicPr preferRelativeResize="0"/>
                <p:nvPr/>
              </p:nvPicPr>
              <p:blipFill rotWithShape="1">
                <a:blip r:embed="rId6">
                  <a:alphaModFix/>
                </a:blip>
                <a:srcRect b="0" l="0" r="0" t="0"/>
                <a:stretch/>
              </p:blipFill>
              <p:spPr>
                <a:xfrm>
                  <a:off x="661431" y="5761985"/>
                  <a:ext cx="1584550" cy="1256708"/>
                </a:xfrm>
                <a:prstGeom prst="rect">
                  <a:avLst/>
                </a:prstGeom>
                <a:noFill/>
                <a:ln>
                  <a:noFill/>
                </a:ln>
              </p:spPr>
            </p:pic>
          </p:grpSp>
          <p:pic>
            <p:nvPicPr>
              <p:cNvPr descr="Logo Oriensys" id="572" name="Google Shape;572;p58"/>
              <p:cNvPicPr preferRelativeResize="0"/>
              <p:nvPr/>
            </p:nvPicPr>
            <p:blipFill rotWithShape="1">
              <a:blip r:embed="rId7">
                <a:alphaModFix/>
              </a:blip>
              <a:srcRect b="0" l="0" r="0" t="0"/>
              <a:stretch/>
            </p:blipFill>
            <p:spPr>
              <a:xfrm>
                <a:off x="4313471" y="4297788"/>
                <a:ext cx="1025743" cy="621025"/>
              </a:xfrm>
              <a:prstGeom prst="rect">
                <a:avLst/>
              </a:prstGeom>
              <a:noFill/>
              <a:ln>
                <a:noFill/>
              </a:ln>
            </p:spPr>
          </p:pic>
        </p:grpSp>
        <p:pic>
          <p:nvPicPr>
            <p:cNvPr id="573" name="Google Shape;573;p58"/>
            <p:cNvPicPr preferRelativeResize="0"/>
            <p:nvPr/>
          </p:nvPicPr>
          <p:blipFill rotWithShape="1">
            <a:blip r:embed="rId8">
              <a:alphaModFix/>
            </a:blip>
            <a:srcRect b="0" l="0" r="0" t="0"/>
            <a:stretch/>
          </p:blipFill>
          <p:spPr>
            <a:xfrm>
              <a:off x="7927676" y="4244682"/>
              <a:ext cx="718150" cy="727244"/>
            </a:xfrm>
            <a:prstGeom prst="rect">
              <a:avLst/>
            </a:prstGeom>
            <a:noFill/>
            <a:ln>
              <a:noFill/>
            </a:ln>
          </p:spPr>
        </p:pic>
        <p:pic>
          <p:nvPicPr>
            <p:cNvPr id="574" name="Google Shape;574;p58"/>
            <p:cNvPicPr preferRelativeResize="0"/>
            <p:nvPr/>
          </p:nvPicPr>
          <p:blipFill rotWithShape="1">
            <a:blip r:embed="rId9">
              <a:alphaModFix/>
            </a:blip>
            <a:srcRect b="7329" l="0" r="0" t="-7329"/>
            <a:stretch/>
          </p:blipFill>
          <p:spPr>
            <a:xfrm>
              <a:off x="6147275" y="4137629"/>
              <a:ext cx="718150" cy="913596"/>
            </a:xfrm>
            <a:prstGeom prst="rect">
              <a:avLst/>
            </a:prstGeom>
            <a:noFill/>
            <a:ln>
              <a:noFill/>
            </a:ln>
          </p:spPr>
        </p:pic>
      </p:grpSp>
      <p:sp>
        <p:nvSpPr>
          <p:cNvPr id="575" name="Google Shape;575;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6"/>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Tipuri de comunicare</a:t>
            </a:r>
            <a:endParaRPr/>
          </a:p>
        </p:txBody>
      </p:sp>
      <p:sp>
        <p:nvSpPr>
          <p:cNvPr id="145" name="Google Shape;145;p6"/>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Comunicarea verbală </a:t>
            </a:r>
            <a:r>
              <a:rPr lang="en"/>
              <a:t>este utilizarea cuvintelor vorbite sau scrise </a:t>
            </a:r>
            <a:endParaRPr/>
          </a:p>
          <a:p>
            <a:pPr indent="-304800" lvl="0" marL="457200" rtl="0" algn="l">
              <a:lnSpc>
                <a:spcPct val="115000"/>
              </a:lnSpc>
              <a:spcBef>
                <a:spcPts val="0"/>
              </a:spcBef>
              <a:spcAft>
                <a:spcPts val="0"/>
              </a:spcAft>
              <a:buSzPts val="1200"/>
              <a:buChar char="-"/>
            </a:pPr>
            <a:r>
              <a:rPr lang="en"/>
              <a:t>Comunicare orală - conversații față în față, apeluri telefonice, videoconferințe, prezentări</a:t>
            </a:r>
            <a:endParaRPr/>
          </a:p>
          <a:p>
            <a:pPr indent="-304800" lvl="0" marL="457200" rtl="0" algn="l">
              <a:lnSpc>
                <a:spcPct val="115000"/>
              </a:lnSpc>
              <a:spcBef>
                <a:spcPts val="0"/>
              </a:spcBef>
              <a:spcAft>
                <a:spcPts val="0"/>
              </a:spcAft>
              <a:buSzPts val="1200"/>
              <a:buChar char="-"/>
            </a:pPr>
            <a:r>
              <a:rPr lang="en"/>
              <a:t>Comunicare scrisă - e-mailuri, scrisori, rapoarte, memorii, postări pe rețelele sociale</a:t>
            </a:r>
            <a:endParaRPr/>
          </a:p>
        </p:txBody>
      </p:sp>
      <p:pic>
        <p:nvPicPr>
          <p:cNvPr id="146" name="Google Shape;146;p6"/>
          <p:cNvPicPr preferRelativeResize="0"/>
          <p:nvPr/>
        </p:nvPicPr>
        <p:blipFill rotWithShape="1">
          <a:blip r:embed="rId3">
            <a:alphaModFix/>
          </a:blip>
          <a:srcRect b="0" l="0" r="0" t="0"/>
          <a:stretch/>
        </p:blipFill>
        <p:spPr>
          <a:xfrm>
            <a:off x="4749600" y="1473145"/>
            <a:ext cx="4394400" cy="2197200"/>
          </a:xfrm>
          <a:prstGeom prst="rect">
            <a:avLst/>
          </a:prstGeom>
          <a:noFill/>
          <a:ln>
            <a:noFill/>
          </a:ln>
        </p:spPr>
      </p:pic>
      <p:sp>
        <p:nvSpPr>
          <p:cNvPr id="147" name="Google Shape;147;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7"/>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Tipuri de comunicare</a:t>
            </a:r>
            <a:endParaRPr/>
          </a:p>
        </p:txBody>
      </p:sp>
      <p:sp>
        <p:nvSpPr>
          <p:cNvPr id="153" name="Google Shape;153;p7"/>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solidFill>
                  <a:srgbClr val="445D73"/>
                </a:solidFill>
              </a:rPr>
              <a:t>Comunicarea nonverbală: </a:t>
            </a:r>
            <a:r>
              <a:rPr lang="en">
                <a:solidFill>
                  <a:srgbClr val="445D73"/>
                </a:solidFill>
              </a:rPr>
              <a:t>utilizarea limbajului corpului, a gesturilor, a expresiilor faciale, a contactului vizual, a posturii, a altor comportamente fizice pentru a transmite mesaje</a:t>
            </a:r>
            <a:endParaRPr>
              <a:solidFill>
                <a:srgbClr val="445D73"/>
              </a:solidFill>
            </a:endParaRPr>
          </a:p>
          <a:p>
            <a:pPr indent="0" lvl="0" marL="0" rtl="0" algn="l">
              <a:lnSpc>
                <a:spcPct val="115000"/>
              </a:lnSpc>
              <a:spcBef>
                <a:spcPts val="0"/>
              </a:spcBef>
              <a:spcAft>
                <a:spcPts val="0"/>
              </a:spcAft>
              <a:buSzPts val="1200"/>
              <a:buNone/>
            </a:pPr>
            <a:r>
              <a:t/>
            </a:r>
            <a:endParaRPr>
              <a:solidFill>
                <a:srgbClr val="445D73"/>
              </a:solidFill>
            </a:endParaRPr>
          </a:p>
          <a:p>
            <a:pPr indent="0" lvl="0" marL="0" rtl="0" algn="just">
              <a:lnSpc>
                <a:spcPct val="150000"/>
              </a:lnSpc>
              <a:spcBef>
                <a:spcPts val="0"/>
              </a:spcBef>
              <a:spcAft>
                <a:spcPts val="0"/>
              </a:spcAft>
              <a:buSzPts val="1200"/>
              <a:buNone/>
            </a:pPr>
            <a:r>
              <a:rPr lang="en">
                <a:solidFill>
                  <a:srgbClr val="445D73"/>
                </a:solidFill>
              </a:rPr>
              <a:t>Cele mai cunoscute moduri non-verbale de comunicare sunt kinetica, proxemica, haptica, cronemica, paralimbajul (care este tonul, înălțimea și volumul vocii).</a:t>
            </a:r>
            <a:endParaRPr>
              <a:solidFill>
                <a:srgbClr val="445D73"/>
              </a:solidFill>
            </a:endParaRPr>
          </a:p>
        </p:txBody>
      </p:sp>
      <p:pic>
        <p:nvPicPr>
          <p:cNvPr id="154" name="Google Shape;154;p7"/>
          <p:cNvPicPr preferRelativeResize="0"/>
          <p:nvPr/>
        </p:nvPicPr>
        <p:blipFill rotWithShape="1">
          <a:blip r:embed="rId3">
            <a:alphaModFix/>
          </a:blip>
          <a:srcRect b="0" l="0" r="0" t="0"/>
          <a:stretch/>
        </p:blipFill>
        <p:spPr>
          <a:xfrm>
            <a:off x="4749600" y="1461820"/>
            <a:ext cx="4394400" cy="2929600"/>
          </a:xfrm>
          <a:prstGeom prst="rect">
            <a:avLst/>
          </a:prstGeom>
          <a:noFill/>
          <a:ln>
            <a:noFill/>
          </a:ln>
        </p:spPr>
      </p:pic>
      <p:sp>
        <p:nvSpPr>
          <p:cNvPr id="155" name="Google Shape;155;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p:tgtEl>
                                          <p:spTgt spid="154"/>
                                        </p:tgtEl>
                                        <p:attrNameLst>
                                          <p:attrName>ppt_w</p:attrName>
                                        </p:attrNameLst>
                                      </p:cBhvr>
                                      <p:tavLst>
                                        <p:tav fmla="" tm="0">
                                          <p:val>
                                            <p:strVal val="0"/>
                                          </p:val>
                                        </p:tav>
                                        <p:tav fmla="" tm="100000">
                                          <p:val>
                                            <p:strVal val="#ppt_w"/>
                                          </p:val>
                                        </p:tav>
                                      </p:tavLst>
                                    </p:anim>
                                    <p:anim calcmode="lin" valueType="num">
                                      <p:cBhvr additive="base">
                                        <p:cTn dur="1000"/>
                                        <p:tgtEl>
                                          <p:spTgt spid="15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8"/>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Forme de comunicare</a:t>
            </a:r>
            <a:endParaRPr/>
          </a:p>
        </p:txBody>
      </p:sp>
      <p:sp>
        <p:nvSpPr>
          <p:cNvPr id="161" name="Google Shape;161;p8"/>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just">
              <a:lnSpc>
                <a:spcPct val="150000"/>
              </a:lnSpc>
              <a:spcBef>
                <a:spcPts val="0"/>
              </a:spcBef>
              <a:spcAft>
                <a:spcPts val="0"/>
              </a:spcAft>
              <a:buSzPts val="1200"/>
              <a:buNone/>
            </a:pPr>
            <a:r>
              <a:rPr lang="en" sz="1400">
                <a:solidFill>
                  <a:srgbClr val="445D73"/>
                </a:solidFill>
              </a:rPr>
              <a:t>Comunicarea poate lua patru forme: intrapersonală, interpersonală, publică și de masă.</a:t>
            </a:r>
            <a:endParaRPr sz="1400">
              <a:solidFill>
                <a:srgbClr val="445D73"/>
              </a:solidFill>
            </a:endParaRPr>
          </a:p>
          <a:p>
            <a:pPr indent="0" lvl="0" marL="0" rtl="0" algn="just">
              <a:lnSpc>
                <a:spcPct val="150000"/>
              </a:lnSpc>
              <a:spcBef>
                <a:spcPts val="0"/>
              </a:spcBef>
              <a:spcAft>
                <a:spcPts val="0"/>
              </a:spcAft>
              <a:buSzPts val="1200"/>
              <a:buNone/>
            </a:pPr>
            <a:r>
              <a:t/>
            </a:r>
            <a:endParaRPr sz="1400">
              <a:solidFill>
                <a:srgbClr val="445D73"/>
              </a:solidFill>
            </a:endParaRPr>
          </a:p>
          <a:p>
            <a:pPr indent="0" lvl="0" marL="0" rtl="0" algn="l">
              <a:lnSpc>
                <a:spcPct val="115000"/>
              </a:lnSpc>
              <a:spcBef>
                <a:spcPts val="0"/>
              </a:spcBef>
              <a:spcAft>
                <a:spcPts val="0"/>
              </a:spcAft>
              <a:buSzPts val="1200"/>
              <a:buNone/>
            </a:pPr>
            <a:r>
              <a:rPr b="1" lang="en"/>
              <a:t>Comunicarea intrapersonală</a:t>
            </a:r>
            <a:endParaRPr b="1"/>
          </a:p>
          <a:p>
            <a:pPr indent="-304800" lvl="0" marL="457200" rtl="0" algn="l">
              <a:lnSpc>
                <a:spcPct val="115000"/>
              </a:lnSpc>
              <a:spcBef>
                <a:spcPts val="0"/>
              </a:spcBef>
              <a:spcAft>
                <a:spcPts val="0"/>
              </a:spcAft>
              <a:buSzPts val="1200"/>
              <a:buChar char="-"/>
            </a:pPr>
            <a:r>
              <a:rPr lang="en"/>
              <a:t>gânduri , auto-vorbire, reflecții interne</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Comunicarea interpersonală</a:t>
            </a:r>
            <a:endParaRPr b="1"/>
          </a:p>
          <a:p>
            <a:pPr indent="-304800" lvl="0" marL="457200" rtl="0" algn="l">
              <a:lnSpc>
                <a:spcPct val="115000"/>
              </a:lnSpc>
              <a:spcBef>
                <a:spcPts val="0"/>
              </a:spcBef>
              <a:spcAft>
                <a:spcPts val="0"/>
              </a:spcAft>
              <a:buSzPts val="1200"/>
              <a:buChar char="-"/>
            </a:pPr>
            <a:r>
              <a:rPr lang="en"/>
              <a:t>Direct, față în față, între două sau mai multe persoane</a:t>
            </a:r>
            <a:endParaRPr/>
          </a:p>
        </p:txBody>
      </p:sp>
      <p:pic>
        <p:nvPicPr>
          <p:cNvPr id="162" name="Google Shape;162;p8"/>
          <p:cNvPicPr preferRelativeResize="0"/>
          <p:nvPr/>
        </p:nvPicPr>
        <p:blipFill rotWithShape="1">
          <a:blip r:embed="rId3">
            <a:alphaModFix/>
          </a:blip>
          <a:srcRect b="0" l="0" r="0" t="0"/>
          <a:stretch/>
        </p:blipFill>
        <p:spPr>
          <a:xfrm>
            <a:off x="5046254" y="1072050"/>
            <a:ext cx="4097746" cy="2104876"/>
          </a:xfrm>
          <a:prstGeom prst="rect">
            <a:avLst/>
          </a:prstGeom>
          <a:noFill/>
          <a:ln>
            <a:noFill/>
          </a:ln>
        </p:spPr>
      </p:pic>
      <p:pic>
        <p:nvPicPr>
          <p:cNvPr id="163" name="Google Shape;163;p8"/>
          <p:cNvPicPr preferRelativeResize="0"/>
          <p:nvPr/>
        </p:nvPicPr>
        <p:blipFill rotWithShape="1">
          <a:blip r:embed="rId4">
            <a:alphaModFix/>
          </a:blip>
          <a:srcRect b="0" l="0" r="0" t="0"/>
          <a:stretch/>
        </p:blipFill>
        <p:spPr>
          <a:xfrm>
            <a:off x="3711429" y="3176925"/>
            <a:ext cx="2615293" cy="1966574"/>
          </a:xfrm>
          <a:prstGeom prst="rect">
            <a:avLst/>
          </a:prstGeom>
          <a:noFill/>
          <a:ln>
            <a:noFill/>
          </a:ln>
        </p:spPr>
      </p:pic>
      <p:sp>
        <p:nvSpPr>
          <p:cNvPr id="164" name="Google Shape;164;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1000"/>
                                        <p:tgtEl>
                                          <p:spTgt spid="162"/>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1000"/>
                                        <p:tgtEl>
                                          <p:spTgt spid="16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9"/>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Forme de comunicare</a:t>
            </a:r>
            <a:endParaRPr/>
          </a:p>
        </p:txBody>
      </p:sp>
      <p:sp>
        <p:nvSpPr>
          <p:cNvPr id="170" name="Google Shape;170;p9"/>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Comunicarea publică</a:t>
            </a:r>
            <a:endParaRPr b="1"/>
          </a:p>
          <a:p>
            <a:pPr indent="-304800" lvl="0" marL="457200" rtl="0" algn="l">
              <a:lnSpc>
                <a:spcPct val="115000"/>
              </a:lnSpc>
              <a:spcBef>
                <a:spcPts val="0"/>
              </a:spcBef>
              <a:spcAft>
                <a:spcPts val="0"/>
              </a:spcAft>
              <a:buSzPts val="1200"/>
              <a:buChar char="-"/>
            </a:pPr>
            <a:r>
              <a:rPr lang="en"/>
              <a:t>Atunci când o persoană vorbește în fața unui public numeros - discursuri publice, prelegeri universitare sau emisiuni media</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Comunicare în masă</a:t>
            </a:r>
            <a:endParaRPr b="1"/>
          </a:p>
          <a:p>
            <a:pPr indent="-304800" lvl="0" marL="457200" rtl="0" algn="l">
              <a:lnSpc>
                <a:spcPct val="115000"/>
              </a:lnSpc>
              <a:spcBef>
                <a:spcPts val="0"/>
              </a:spcBef>
              <a:spcAft>
                <a:spcPts val="0"/>
              </a:spcAft>
              <a:buSzPts val="1200"/>
              <a:buChar char="-"/>
            </a:pPr>
            <a:r>
              <a:rPr lang="en"/>
              <a:t>Diseminarea de informații către un public larg, prin intermediul mijloacelor de informare în masă (TV, radio, ziare, internet)</a:t>
            </a:r>
            <a:endParaRPr/>
          </a:p>
        </p:txBody>
      </p:sp>
      <p:pic>
        <p:nvPicPr>
          <p:cNvPr id="171" name="Google Shape;171;p9"/>
          <p:cNvPicPr preferRelativeResize="0"/>
          <p:nvPr/>
        </p:nvPicPr>
        <p:blipFill rotWithShape="1">
          <a:blip r:embed="rId3">
            <a:alphaModFix/>
          </a:blip>
          <a:srcRect b="0" l="0" r="0" t="0"/>
          <a:stretch/>
        </p:blipFill>
        <p:spPr>
          <a:xfrm>
            <a:off x="5859300" y="1284275"/>
            <a:ext cx="3284699" cy="3284699"/>
          </a:xfrm>
          <a:prstGeom prst="rect">
            <a:avLst/>
          </a:prstGeom>
          <a:noFill/>
          <a:ln>
            <a:noFill/>
          </a:ln>
        </p:spPr>
      </p:pic>
      <p:sp>
        <p:nvSpPr>
          <p:cNvPr id="172" name="Google Shape;172;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71"/>
                                        </p:tgtEl>
                                        <p:attrNameLst>
                                          <p:attrName>style.visibility</p:attrName>
                                        </p:attrNameLst>
                                      </p:cBhvr>
                                      <p:to>
                                        <p:strVal val="visible"/>
                                      </p:to>
                                    </p:set>
                                    <p:anim calcmode="lin" valueType="num">
                                      <p:cBhvr additive="base">
                                        <p:cTn dur="1000"/>
                                        <p:tgtEl>
                                          <p:spTgt spid="171"/>
                                        </p:tgtEl>
                                        <p:attrNameLst>
                                          <p:attrName>ppt_w</p:attrName>
                                        </p:attrNameLst>
                                      </p:cBhvr>
                                      <p:tavLst>
                                        <p:tav fmla="" tm="0">
                                          <p:val>
                                            <p:strVal val="0"/>
                                          </p:val>
                                        </p:tav>
                                        <p:tav fmla="" tm="100000">
                                          <p:val>
                                            <p:strVal val="#ppt_w"/>
                                          </p:val>
                                        </p:tav>
                                      </p:tavLst>
                                    </p:anim>
                                    <p:anim calcmode="lin" valueType="num">
                                      <p:cBhvr additive="base">
                                        <p:cTn dur="1000"/>
                                        <p:tgtEl>
                                          <p:spTgt spid="17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MTH video course">
  <a:themeElements>
    <a:clrScheme name="Simple Light">
      <a:dk1>
        <a:srgbClr val="FF9900"/>
      </a:dk1>
      <a:lt1>
        <a:srgbClr val="DBE2E7"/>
      </a:lt1>
      <a:dk2>
        <a:srgbClr val="5F7D95"/>
      </a:dk2>
      <a:lt2>
        <a:srgbClr val="CD2525"/>
      </a:lt2>
      <a:accent1>
        <a:srgbClr val="FFFFFF"/>
      </a:accent1>
      <a:accent2>
        <a:srgbClr val="FFFFFF"/>
      </a:accent2>
      <a:accent3>
        <a:srgbClr val="FFFFFF"/>
      </a:accent3>
      <a:accent4>
        <a:srgbClr val="FFFFFF"/>
      </a:accent4>
      <a:accent5>
        <a:srgbClr val="FFFFFF"/>
      </a:accent5>
      <a:accent6>
        <a:srgbClr val="FFFFFF"/>
      </a:accent6>
      <a:hlink>
        <a:srgbClr val="CD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