
<file path=[Content_Types].xml><?xml version="1.0" encoding="utf-8"?>
<Types xmlns="http://schemas.openxmlformats.org/package/2006/content-types">
  <Default Extension="fntdata" ContentType="application/x-fontdata"/>
  <Default Extension="gif" ContentType="image/gif"/>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6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Lst>
  <p:sldSz cx="12188825" cy="6858000"/>
  <p:notesSz cx="6858000" cy="9144000"/>
  <p:embeddedFontLst>
    <p:embeddedFont>
      <p:font typeface="Antic" panose="020B0604020202020204" charset="0"/>
      <p:regular r:id="rId65"/>
    </p:embeddedFont>
    <p:embeddedFont>
      <p:font typeface="Lexend" panose="020B0604020202020204" charset="0"/>
      <p:regular r:id="rId66"/>
      <p:bold r:id="rId67"/>
    </p:embeddedFont>
    <p:embeddedFont>
      <p:font typeface="Lexend Medium" panose="020B0604020202020204" charset="0"/>
      <p:regular r:id="rId68"/>
      <p:bold r:id="rId69"/>
    </p:embeddedFont>
    <p:embeddedFont>
      <p:font typeface="Rubik" panose="020B0604020202020204" charset="-79"/>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39">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ijqwBXICx4Mvyv5oHAhoKqQTsx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F71E49-4468-4A3F-AE12-2D692F2891E9}">
  <a:tblStyle styleId="{D8F71E49-4468-4A3F-AE12-2D692F2891E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4.fntdata"/><Relationship Id="rId84" Type="http://customschemas.google.com/relationships/presentationmetadata" Target="meta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2.fntdata"/><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font" Target="fonts/font9.fntdata"/><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6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6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6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6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7" name="Google Shape;687;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7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0" name="Google Shape;720;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7"/>
          <p:cNvSpPr txBox="1">
            <a:spLocks noGrp="1"/>
          </p:cNvSpPr>
          <p:nvPr>
            <p:ph type="title"/>
          </p:nvPr>
        </p:nvSpPr>
        <p:spPr>
          <a:xfrm>
            <a:off x="839578" y="457200"/>
            <a:ext cx="39312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7"/>
          <p:cNvSpPr>
            <a:spLocks noGrp="1"/>
          </p:cNvSpPr>
          <p:nvPr>
            <p:ph type="pic" idx="2"/>
          </p:nvPr>
        </p:nvSpPr>
        <p:spPr>
          <a:xfrm>
            <a:off x="5181891" y="987425"/>
            <a:ext cx="6170700" cy="4873500"/>
          </a:xfrm>
          <a:prstGeom prst="rect">
            <a:avLst/>
          </a:prstGeom>
          <a:noFill/>
          <a:ln>
            <a:noFill/>
          </a:ln>
        </p:spPr>
      </p:sp>
      <p:sp>
        <p:nvSpPr>
          <p:cNvPr id="64" name="Google Shape;64;p207"/>
          <p:cNvSpPr txBox="1">
            <a:spLocks noGrp="1"/>
          </p:cNvSpPr>
          <p:nvPr>
            <p:ph type="body" idx="1"/>
          </p:nvPr>
        </p:nvSpPr>
        <p:spPr>
          <a:xfrm>
            <a:off x="839578" y="2057400"/>
            <a:ext cx="39312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7"/>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7"/>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7"/>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8"/>
          <p:cNvSpPr txBox="1">
            <a:spLocks noGrp="1"/>
          </p:cNvSpPr>
          <p:nvPr>
            <p:ph type="title"/>
          </p:nvPr>
        </p:nvSpPr>
        <p:spPr>
          <a:xfrm>
            <a:off x="837990" y="365125"/>
            <a:ext cx="105129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8"/>
          <p:cNvSpPr txBox="1">
            <a:spLocks noGrp="1"/>
          </p:cNvSpPr>
          <p:nvPr>
            <p:ph type="body" idx="1"/>
          </p:nvPr>
        </p:nvSpPr>
        <p:spPr>
          <a:xfrm rot="5400000">
            <a:off x="3918910" y="-1255225"/>
            <a:ext cx="4351200" cy="1051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8"/>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8"/>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8"/>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9"/>
          <p:cNvSpPr txBox="1">
            <a:spLocks noGrp="1"/>
          </p:cNvSpPr>
          <p:nvPr>
            <p:ph type="title"/>
          </p:nvPr>
        </p:nvSpPr>
        <p:spPr>
          <a:xfrm rot="5400000">
            <a:off x="7130860" y="1956925"/>
            <a:ext cx="5811900" cy="2628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9"/>
          <p:cNvSpPr txBox="1">
            <a:spLocks noGrp="1"/>
          </p:cNvSpPr>
          <p:nvPr>
            <p:ph type="body" idx="1"/>
          </p:nvPr>
        </p:nvSpPr>
        <p:spPr>
          <a:xfrm rot="5400000">
            <a:off x="1798155" y="-595175"/>
            <a:ext cx="5811900" cy="7732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9"/>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9"/>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9"/>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p:cSld name="TITLE_1">
    <p:spTree>
      <p:nvGrpSpPr>
        <p:cNvPr id="1" name="Shape 85"/>
        <p:cNvGrpSpPr/>
        <p:nvPr/>
      </p:nvGrpSpPr>
      <p:grpSpPr>
        <a:xfrm>
          <a:off x="0" y="0"/>
          <a:ext cx="0" cy="0"/>
          <a:chOff x="0" y="0"/>
          <a:chExt cx="0" cy="0"/>
        </a:xfrm>
      </p:grpSpPr>
      <p:sp>
        <p:nvSpPr>
          <p:cNvPr id="86" name="Google Shape;86;p141"/>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14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lvl1pPr lvl="0" algn="ctr">
              <a:lnSpc>
                <a:spcPct val="100000"/>
              </a:lnSpc>
              <a:spcBef>
                <a:spcPts val="0"/>
              </a:spcBef>
              <a:spcAft>
                <a:spcPts val="0"/>
              </a:spcAft>
              <a:buClr>
                <a:schemeClr val="dk1"/>
              </a:buClr>
              <a:buSzPts val="4400"/>
              <a:buFont typeface="Lexend Medium"/>
              <a:buNone/>
              <a:defRPr>
                <a:solidFill>
                  <a:schemeClr val="dk1"/>
                </a:solidFill>
                <a:latin typeface="Lexend Medium"/>
                <a:ea typeface="Lexend Medium"/>
                <a:cs typeface="Lexend Medium"/>
                <a:sym typeface="Lexend Medium"/>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a:endParaRPr/>
          </a:p>
        </p:txBody>
      </p:sp>
      <p:sp>
        <p:nvSpPr>
          <p:cNvPr id="89" name="Google Shape;89;p142"/>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lvl1pPr marL="457200" lvl="0" indent="-387350" algn="l">
              <a:lnSpc>
                <a:spcPct val="115000"/>
              </a:lnSpc>
              <a:spcBef>
                <a:spcPts val="0"/>
              </a:spcBef>
              <a:spcAft>
                <a:spcPts val="0"/>
              </a:spcAft>
              <a:buClr>
                <a:srgbClr val="445D73"/>
              </a:buClr>
              <a:buSzPts val="2500"/>
              <a:buFont typeface="Calibri"/>
              <a:buAutoNum type="alphaUcPeriod"/>
              <a:defRPr sz="2100">
                <a:solidFill>
                  <a:srgbClr val="445D73"/>
                </a:solidFill>
                <a:latin typeface="Calibri"/>
                <a:ea typeface="Calibri"/>
                <a:cs typeface="Calibri"/>
                <a:sym typeface="Calibri"/>
              </a:defRPr>
            </a:lvl1pPr>
            <a:lvl2pPr marL="914400" lvl="1" indent="-361950" algn="l">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2pPr>
            <a:lvl3pPr marL="1371600" lvl="2" indent="-361950" algn="l">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3pPr>
            <a:lvl4pPr marL="1828800" lvl="3" indent="-361950" algn="l">
              <a:lnSpc>
                <a:spcPct val="115000"/>
              </a:lnSpc>
              <a:spcBef>
                <a:spcPts val="0"/>
              </a:spcBef>
              <a:spcAft>
                <a:spcPts val="0"/>
              </a:spcAft>
              <a:buClr>
                <a:srgbClr val="445D73"/>
              </a:buClr>
              <a:buSzPts val="2100"/>
              <a:buFont typeface="Calibri"/>
              <a:buAutoNum type="arabicPeriod"/>
              <a:defRPr sz="2100">
                <a:solidFill>
                  <a:srgbClr val="445D73"/>
                </a:solidFill>
                <a:latin typeface="Calibri"/>
                <a:ea typeface="Calibri"/>
                <a:cs typeface="Calibri"/>
                <a:sym typeface="Calibri"/>
              </a:defRPr>
            </a:lvl4pPr>
            <a:lvl5pPr marL="2286000" lvl="4" indent="-361950" algn="l">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5pPr>
            <a:lvl6pPr marL="2743200" lvl="5" indent="-361950" algn="l">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6pPr>
            <a:lvl7pPr marL="3200400" lvl="6" indent="-361950" algn="l">
              <a:lnSpc>
                <a:spcPct val="115000"/>
              </a:lnSpc>
              <a:spcBef>
                <a:spcPts val="0"/>
              </a:spcBef>
              <a:spcAft>
                <a:spcPts val="0"/>
              </a:spcAft>
              <a:buClr>
                <a:srgbClr val="445D73"/>
              </a:buClr>
              <a:buSzPts val="2100"/>
              <a:buFont typeface="Calibri"/>
              <a:buAutoNum type="arabicPeriod"/>
              <a:defRPr sz="2100">
                <a:solidFill>
                  <a:srgbClr val="445D73"/>
                </a:solidFill>
                <a:latin typeface="Calibri"/>
                <a:ea typeface="Calibri"/>
                <a:cs typeface="Calibri"/>
                <a:sym typeface="Calibri"/>
              </a:defRPr>
            </a:lvl7pPr>
            <a:lvl8pPr marL="3657600" lvl="7" indent="-361950" algn="l">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8pPr>
            <a:lvl9pPr marL="4114800" lvl="8" indent="-361950" algn="l">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9pPr>
          </a:lstStyle>
          <a:p>
            <a:endParaRPr/>
          </a:p>
        </p:txBody>
      </p:sp>
      <p:pic>
        <p:nvPicPr>
          <p:cNvPr id="90" name="Google Shape;90;p142"/>
          <p:cNvPicPr preferRelativeResize="0"/>
          <p:nvPr/>
        </p:nvPicPr>
        <p:blipFill rotWithShape="1">
          <a:blip r:embed="rId2">
            <a:alphaModFix/>
          </a:blip>
          <a:srcRect l="2722" r="2731"/>
          <a:stretch/>
        </p:blipFill>
        <p:spPr>
          <a:xfrm>
            <a:off x="10388589" y="6240464"/>
            <a:ext cx="1305999" cy="308305"/>
          </a:xfrm>
          <a:prstGeom prst="rect">
            <a:avLst/>
          </a:prstGeom>
          <a:noFill/>
          <a:ln>
            <a:noFill/>
          </a:ln>
        </p:spPr>
      </p:pic>
      <p:pic>
        <p:nvPicPr>
          <p:cNvPr id="91" name="Google Shape;91;p142"/>
          <p:cNvPicPr preferRelativeResize="0"/>
          <p:nvPr/>
        </p:nvPicPr>
        <p:blipFill rotWithShape="1">
          <a:blip r:embed="rId3">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92" name="Google Shape;92;p142"/>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45D7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sson title even">
  <p:cSld name="CUSTOM_11_1">
    <p:spTree>
      <p:nvGrpSpPr>
        <p:cNvPr id="1" name="Shape 93"/>
        <p:cNvGrpSpPr/>
        <p:nvPr/>
      </p:nvGrpSpPr>
      <p:grpSpPr>
        <a:xfrm>
          <a:off x="0" y="0"/>
          <a:ext cx="0" cy="0"/>
          <a:chOff x="0" y="0"/>
          <a:chExt cx="0" cy="0"/>
        </a:xfrm>
      </p:grpSpPr>
      <p:sp>
        <p:nvSpPr>
          <p:cNvPr id="94" name="Google Shape;94;p143"/>
          <p:cNvSpPr/>
          <p:nvPr/>
        </p:nvSpPr>
        <p:spPr>
          <a:xfrm>
            <a:off x="0" y="-4900"/>
            <a:ext cx="5148600" cy="68580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95" name="Google Shape;95;p143"/>
          <p:cNvSpPr txBox="1">
            <a:spLocks noGrp="1"/>
          </p:cNvSpPr>
          <p:nvPr>
            <p:ph type="title"/>
          </p:nvPr>
        </p:nvSpPr>
        <p:spPr>
          <a:xfrm>
            <a:off x="959760" y="2975034"/>
            <a:ext cx="3835500" cy="1495500"/>
          </a:xfrm>
          <a:prstGeom prst="rect">
            <a:avLst/>
          </a:prstGeom>
          <a:noFill/>
          <a:ln>
            <a:noFill/>
          </a:ln>
        </p:spPr>
        <p:txBody>
          <a:bodyPr spcFirstLastPara="1" wrap="square" lIns="126300" tIns="126300" rIns="126300" bIns="126300" anchor="ctr" anchorCtr="0">
            <a:noAutofit/>
          </a:bodyPr>
          <a:lstStyle>
            <a:lvl1pPr lvl="0" algn="l">
              <a:lnSpc>
                <a:spcPct val="100000"/>
              </a:lnSpc>
              <a:spcBef>
                <a:spcPts val="0"/>
              </a:spcBef>
              <a:spcAft>
                <a:spcPts val="0"/>
              </a:spcAft>
              <a:buSzPts val="4900"/>
              <a:buNone/>
              <a:defRPr sz="6000">
                <a:solidFill>
                  <a:schemeClr val="accent2"/>
                </a:solidFill>
              </a:defRPr>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96" name="Google Shape;96;p143"/>
          <p:cNvSpPr txBox="1">
            <a:spLocks noGrp="1"/>
          </p:cNvSpPr>
          <p:nvPr>
            <p:ph type="title" idx="2"/>
          </p:nvPr>
        </p:nvSpPr>
        <p:spPr>
          <a:xfrm>
            <a:off x="1248887" y="1335798"/>
            <a:ext cx="1628700" cy="1122300"/>
          </a:xfrm>
          <a:prstGeom prst="rect">
            <a:avLst/>
          </a:prstGeom>
          <a:noFill/>
          <a:ln>
            <a:noFill/>
          </a:ln>
        </p:spPr>
        <p:txBody>
          <a:bodyPr spcFirstLastPara="1" wrap="square" lIns="126300" tIns="126300" rIns="126300" bIns="126300" anchor="ctr" anchorCtr="0">
            <a:noAutofit/>
          </a:bodyPr>
          <a:lstStyle>
            <a:lvl1pPr lvl="0" algn="ctr">
              <a:lnSpc>
                <a:spcPct val="100000"/>
              </a:lnSpc>
              <a:spcBef>
                <a:spcPts val="0"/>
              </a:spcBef>
              <a:spcAft>
                <a:spcPts val="0"/>
              </a:spcAft>
              <a:buSzPts val="8300"/>
              <a:buNone/>
              <a:defRPr sz="8300">
                <a:solidFill>
                  <a:schemeClr val="accent2"/>
                </a:solidFill>
              </a:defRPr>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97" name="Google Shape;97;p143"/>
          <p:cNvSpPr txBox="1">
            <a:spLocks noGrp="1"/>
          </p:cNvSpPr>
          <p:nvPr>
            <p:ph type="subTitle" idx="1"/>
          </p:nvPr>
        </p:nvSpPr>
        <p:spPr>
          <a:xfrm>
            <a:off x="959760" y="5160466"/>
            <a:ext cx="3473100" cy="805500"/>
          </a:xfrm>
          <a:prstGeom prst="rect">
            <a:avLst/>
          </a:prstGeom>
          <a:noFill/>
          <a:ln>
            <a:noFill/>
          </a:ln>
        </p:spPr>
        <p:txBody>
          <a:bodyPr spcFirstLastPara="1" wrap="square" lIns="126300" tIns="126300" rIns="126300" bIns="126300" anchor="ctr" anchorCtr="0">
            <a:noAutofit/>
          </a:bodyPr>
          <a:lstStyle>
            <a:lvl1pPr lvl="0" algn="l">
              <a:lnSpc>
                <a:spcPct val="150000"/>
              </a:lnSpc>
              <a:spcBef>
                <a:spcPts val="0"/>
              </a:spcBef>
              <a:spcAft>
                <a:spcPts val="0"/>
              </a:spcAft>
              <a:buSzPts val="2000"/>
              <a:buNone/>
              <a:defRPr sz="2100">
                <a:solidFill>
                  <a:schemeClr val="accent2"/>
                </a:solidFill>
              </a:defRPr>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pic>
        <p:nvPicPr>
          <p:cNvPr id="98" name="Google Shape;98;p143"/>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99" name="Google Shape;99;p143"/>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00" name="Google Shape;100;p143"/>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01" name="Google Shape;101;p143"/>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1 column">
  <p:cSld name="CUSTOM_10">
    <p:spTree>
      <p:nvGrpSpPr>
        <p:cNvPr id="1" name="Shape 102"/>
        <p:cNvGrpSpPr/>
        <p:nvPr/>
      </p:nvGrpSpPr>
      <p:grpSpPr>
        <a:xfrm>
          <a:off x="0" y="0"/>
          <a:ext cx="0" cy="0"/>
          <a:chOff x="0" y="0"/>
          <a:chExt cx="0" cy="0"/>
        </a:xfrm>
      </p:grpSpPr>
      <p:sp>
        <p:nvSpPr>
          <p:cNvPr id="103" name="Google Shape;103;p144"/>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a:endParaRPr/>
          </a:p>
        </p:txBody>
      </p:sp>
      <p:sp>
        <p:nvSpPr>
          <p:cNvPr id="104" name="Google Shape;104;p144"/>
          <p:cNvSpPr txBox="1">
            <a:spLocks noGrp="1"/>
          </p:cNvSpPr>
          <p:nvPr>
            <p:ph type="body" idx="1"/>
          </p:nvPr>
        </p:nvSpPr>
        <p:spPr>
          <a:xfrm>
            <a:off x="959760" y="1712366"/>
            <a:ext cx="4965300" cy="4379700"/>
          </a:xfrm>
          <a:prstGeom prst="rect">
            <a:avLst/>
          </a:prstGeom>
          <a:noFill/>
          <a:ln>
            <a:noFill/>
          </a:ln>
        </p:spPr>
        <p:txBody>
          <a:bodyPr spcFirstLastPara="1" wrap="square" lIns="126300" tIns="126300" rIns="126300" bIns="126300" anchor="t" anchorCtr="0">
            <a:noAutofit/>
          </a:bodyPr>
          <a:lstStyle>
            <a:lvl1pPr marL="457200" lvl="0" indent="-330200" algn="l">
              <a:lnSpc>
                <a:spcPct val="115000"/>
              </a:lnSpc>
              <a:spcBef>
                <a:spcPts val="0"/>
              </a:spcBef>
              <a:spcAft>
                <a:spcPts val="0"/>
              </a:spcAft>
              <a:buSzPts val="1600"/>
              <a:buChar char="✹"/>
              <a:defRPr/>
            </a:lvl1pPr>
            <a:lvl2pPr marL="914400" lvl="1" indent="-355600" algn="l">
              <a:lnSpc>
                <a:spcPct val="115000"/>
              </a:lnSpc>
              <a:spcBef>
                <a:spcPts val="0"/>
              </a:spcBef>
              <a:spcAft>
                <a:spcPts val="0"/>
              </a:spcAft>
              <a:buSzPts val="2000"/>
              <a:buChar char="○"/>
              <a:defRPr/>
            </a:lvl2pPr>
            <a:lvl3pPr marL="1371600" lvl="2" indent="-355600" algn="l">
              <a:lnSpc>
                <a:spcPct val="115000"/>
              </a:lnSpc>
              <a:spcBef>
                <a:spcPts val="0"/>
              </a:spcBef>
              <a:spcAft>
                <a:spcPts val="0"/>
              </a:spcAft>
              <a:buSzPts val="2000"/>
              <a:buChar char="■"/>
              <a:defRPr/>
            </a:lvl3pPr>
            <a:lvl4pPr marL="1828800" lvl="3" indent="-355600" algn="l">
              <a:lnSpc>
                <a:spcPct val="115000"/>
              </a:lnSpc>
              <a:spcBef>
                <a:spcPts val="0"/>
              </a:spcBef>
              <a:spcAft>
                <a:spcPts val="0"/>
              </a:spcAft>
              <a:buSzPts val="2000"/>
              <a:buChar char="●"/>
              <a:defRPr/>
            </a:lvl4pPr>
            <a:lvl5pPr marL="2286000" lvl="4" indent="-355600" algn="l">
              <a:lnSpc>
                <a:spcPct val="115000"/>
              </a:lnSpc>
              <a:spcBef>
                <a:spcPts val="0"/>
              </a:spcBef>
              <a:spcAft>
                <a:spcPts val="0"/>
              </a:spcAft>
              <a:buSzPts val="2000"/>
              <a:buChar char="○"/>
              <a:defRPr/>
            </a:lvl5pPr>
            <a:lvl6pPr marL="2743200" lvl="5" indent="-355600" algn="l">
              <a:lnSpc>
                <a:spcPct val="115000"/>
              </a:lnSpc>
              <a:spcBef>
                <a:spcPts val="0"/>
              </a:spcBef>
              <a:spcAft>
                <a:spcPts val="0"/>
              </a:spcAft>
              <a:buSzPts val="2000"/>
              <a:buChar char="■"/>
              <a:defRPr/>
            </a:lvl6pPr>
            <a:lvl7pPr marL="3200400" lvl="6" indent="-355600" algn="l">
              <a:lnSpc>
                <a:spcPct val="115000"/>
              </a:lnSpc>
              <a:spcBef>
                <a:spcPts val="0"/>
              </a:spcBef>
              <a:spcAft>
                <a:spcPts val="0"/>
              </a:spcAft>
              <a:buSzPts val="2000"/>
              <a:buChar char="●"/>
              <a:defRPr/>
            </a:lvl7pPr>
            <a:lvl8pPr marL="3657600" lvl="7" indent="-355600" algn="l">
              <a:lnSpc>
                <a:spcPct val="115000"/>
              </a:lnSpc>
              <a:spcBef>
                <a:spcPts val="0"/>
              </a:spcBef>
              <a:spcAft>
                <a:spcPts val="0"/>
              </a:spcAft>
              <a:buSzPts val="2000"/>
              <a:buChar char="○"/>
              <a:defRPr/>
            </a:lvl8pPr>
            <a:lvl9pPr marL="4114800" lvl="8" indent="-355600" algn="l">
              <a:lnSpc>
                <a:spcPct val="115000"/>
              </a:lnSpc>
              <a:spcBef>
                <a:spcPts val="0"/>
              </a:spcBef>
              <a:spcAft>
                <a:spcPts val="0"/>
              </a:spcAft>
              <a:buSzPts val="2000"/>
              <a:buChar char="■"/>
              <a:defRPr/>
            </a:lvl9pPr>
          </a:lstStyle>
          <a:p>
            <a:endParaRPr/>
          </a:p>
        </p:txBody>
      </p:sp>
      <p:pic>
        <p:nvPicPr>
          <p:cNvPr id="105" name="Google Shape;105;p144"/>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06" name="Google Shape;106;p144"/>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07" name="Google Shape;107;p144"/>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TITLE_1_1">
    <p:spTree>
      <p:nvGrpSpPr>
        <p:cNvPr id="1" name="Shape 10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p153"/>
          <p:cNvSpPr txBox="1">
            <a:spLocks noGrp="1"/>
          </p:cNvSpPr>
          <p:nvPr>
            <p:ph type="ctrTitle"/>
          </p:nvPr>
        </p:nvSpPr>
        <p:spPr>
          <a:xfrm>
            <a:off x="5386252" y="779200"/>
            <a:ext cx="5842800" cy="4166700"/>
          </a:xfrm>
          <a:prstGeom prst="rect">
            <a:avLst/>
          </a:prstGeom>
          <a:noFill/>
          <a:ln>
            <a:noFill/>
          </a:ln>
        </p:spPr>
        <p:txBody>
          <a:bodyPr spcFirstLastPara="1" wrap="square" lIns="126300" tIns="126300" rIns="126300" bIns="126300" anchor="ctr" anchorCtr="0">
            <a:noAutofit/>
          </a:bodyPr>
          <a:lstStyle>
            <a:lvl1pPr lvl="0" algn="r">
              <a:lnSpc>
                <a:spcPct val="90000"/>
              </a:lnSpc>
              <a:spcBef>
                <a:spcPts val="0"/>
              </a:spcBef>
              <a:spcAft>
                <a:spcPts val="0"/>
              </a:spcAft>
              <a:buSzPts val="5700"/>
              <a:buNone/>
              <a:defRPr sz="80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sson title uneven">
  <p:cSld name="CUSTOM_11">
    <p:spTree>
      <p:nvGrpSpPr>
        <p:cNvPr id="1" name="Shape 111"/>
        <p:cNvGrpSpPr/>
        <p:nvPr/>
      </p:nvGrpSpPr>
      <p:grpSpPr>
        <a:xfrm>
          <a:off x="0" y="0"/>
          <a:ext cx="0" cy="0"/>
          <a:chOff x="0" y="0"/>
          <a:chExt cx="0" cy="0"/>
        </a:xfrm>
      </p:grpSpPr>
      <p:sp>
        <p:nvSpPr>
          <p:cNvPr id="112" name="Google Shape;112;p154"/>
          <p:cNvSpPr/>
          <p:nvPr/>
        </p:nvSpPr>
        <p:spPr>
          <a:xfrm>
            <a:off x="0" y="-4900"/>
            <a:ext cx="5148600" cy="68580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3" name="Google Shape;113;p154"/>
          <p:cNvSpPr/>
          <p:nvPr/>
        </p:nvSpPr>
        <p:spPr>
          <a:xfrm>
            <a:off x="5140047" y="-4900"/>
            <a:ext cx="7048500" cy="6858000"/>
          </a:xfrm>
          <a:prstGeom prst="rect">
            <a:avLst/>
          </a:prstGeom>
          <a:solidFill>
            <a:schemeClr val="lt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14" name="Google Shape;114;p154"/>
          <p:cNvSpPr txBox="1">
            <a:spLocks noGrp="1"/>
          </p:cNvSpPr>
          <p:nvPr>
            <p:ph type="title"/>
          </p:nvPr>
        </p:nvSpPr>
        <p:spPr>
          <a:xfrm>
            <a:off x="959760" y="2975034"/>
            <a:ext cx="3835500" cy="1495500"/>
          </a:xfrm>
          <a:prstGeom prst="rect">
            <a:avLst/>
          </a:prstGeom>
          <a:noFill/>
          <a:ln>
            <a:noFill/>
          </a:ln>
        </p:spPr>
        <p:txBody>
          <a:bodyPr spcFirstLastPara="1" wrap="square" lIns="126300" tIns="126300" rIns="126300" bIns="126300" anchor="ctr" anchorCtr="0">
            <a:noAutofit/>
          </a:bodyPr>
          <a:lstStyle>
            <a:lvl1pPr lvl="0" algn="l">
              <a:lnSpc>
                <a:spcPct val="100000"/>
              </a:lnSpc>
              <a:spcBef>
                <a:spcPts val="0"/>
              </a:spcBef>
              <a:spcAft>
                <a:spcPts val="0"/>
              </a:spcAft>
              <a:buSzPts val="4900"/>
              <a:buNone/>
              <a:defRPr sz="6000">
                <a:solidFill>
                  <a:schemeClr val="accent2"/>
                </a:solidFill>
              </a:defRPr>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115" name="Google Shape;115;p154"/>
          <p:cNvSpPr txBox="1">
            <a:spLocks noGrp="1"/>
          </p:cNvSpPr>
          <p:nvPr>
            <p:ph type="title" idx="2"/>
          </p:nvPr>
        </p:nvSpPr>
        <p:spPr>
          <a:xfrm>
            <a:off x="1248887" y="1335798"/>
            <a:ext cx="1628700" cy="1122300"/>
          </a:xfrm>
          <a:prstGeom prst="rect">
            <a:avLst/>
          </a:prstGeom>
          <a:noFill/>
          <a:ln>
            <a:noFill/>
          </a:ln>
        </p:spPr>
        <p:txBody>
          <a:bodyPr spcFirstLastPara="1" wrap="square" lIns="126300" tIns="126300" rIns="126300" bIns="126300" anchor="ctr" anchorCtr="0">
            <a:noAutofit/>
          </a:bodyPr>
          <a:lstStyle>
            <a:lvl1pPr lvl="0" algn="ctr">
              <a:lnSpc>
                <a:spcPct val="100000"/>
              </a:lnSpc>
              <a:spcBef>
                <a:spcPts val="0"/>
              </a:spcBef>
              <a:spcAft>
                <a:spcPts val="0"/>
              </a:spcAft>
              <a:buSzPts val="8300"/>
              <a:buNone/>
              <a:defRPr sz="8300">
                <a:solidFill>
                  <a:schemeClr val="accent2"/>
                </a:solidFill>
              </a:defRPr>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a:endParaRPr/>
          </a:p>
        </p:txBody>
      </p:sp>
      <p:sp>
        <p:nvSpPr>
          <p:cNvPr id="116" name="Google Shape;116;p154"/>
          <p:cNvSpPr txBox="1">
            <a:spLocks noGrp="1"/>
          </p:cNvSpPr>
          <p:nvPr>
            <p:ph type="subTitle" idx="1"/>
          </p:nvPr>
        </p:nvSpPr>
        <p:spPr>
          <a:xfrm>
            <a:off x="959760" y="5160466"/>
            <a:ext cx="3473100" cy="805500"/>
          </a:xfrm>
          <a:prstGeom prst="rect">
            <a:avLst/>
          </a:prstGeom>
          <a:noFill/>
          <a:ln>
            <a:noFill/>
          </a:ln>
        </p:spPr>
        <p:txBody>
          <a:bodyPr spcFirstLastPara="1" wrap="square" lIns="126300" tIns="126300" rIns="126300" bIns="126300" anchor="ctr" anchorCtr="0">
            <a:noAutofit/>
          </a:bodyPr>
          <a:lstStyle>
            <a:lvl1pPr lvl="0" algn="l">
              <a:lnSpc>
                <a:spcPct val="150000"/>
              </a:lnSpc>
              <a:spcBef>
                <a:spcPts val="0"/>
              </a:spcBef>
              <a:spcAft>
                <a:spcPts val="0"/>
              </a:spcAft>
              <a:buSzPts val="2000"/>
              <a:buNone/>
              <a:defRPr sz="2100">
                <a:solidFill>
                  <a:schemeClr val="accent2"/>
                </a:solidFill>
              </a:defRPr>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pic>
        <p:nvPicPr>
          <p:cNvPr id="117" name="Google Shape;117;p154"/>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18" name="Google Shape;118;p154"/>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19" name="Google Shape;119;p154"/>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20" name="Google Shape;120;p154"/>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139"/>
          <p:cNvSpPr txBox="1">
            <a:spLocks noGrp="1"/>
          </p:cNvSpPr>
          <p:nvPr>
            <p:ph type="title"/>
          </p:nvPr>
        </p:nvSpPr>
        <p:spPr>
          <a:xfrm>
            <a:off x="1552404" y="464943"/>
            <a:ext cx="9755700" cy="763500"/>
          </a:xfrm>
          <a:prstGeom prst="rect">
            <a:avLst/>
          </a:prstGeom>
          <a:noFill/>
          <a:ln>
            <a:noFill/>
          </a:ln>
        </p:spPr>
        <p:txBody>
          <a:bodyPr spcFirstLastPara="1" wrap="square" lIns="94750" tIns="94750" rIns="94750" bIns="94750" anchor="t" anchorCtr="0">
            <a:noAutofit/>
          </a:bodyPr>
          <a:lstStyle>
            <a:lvl1pPr lvl="0" algn="l">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a:endParaRPr/>
          </a:p>
        </p:txBody>
      </p:sp>
      <p:sp>
        <p:nvSpPr>
          <p:cNvPr id="14" name="Google Shape;14;p139"/>
          <p:cNvSpPr txBox="1">
            <a:spLocks noGrp="1"/>
          </p:cNvSpPr>
          <p:nvPr>
            <p:ph type="body" idx="1"/>
          </p:nvPr>
        </p:nvSpPr>
        <p:spPr>
          <a:xfrm>
            <a:off x="959760" y="1536633"/>
            <a:ext cx="10269300" cy="697500"/>
          </a:xfrm>
          <a:prstGeom prst="rect">
            <a:avLst/>
          </a:prstGeom>
          <a:noFill/>
          <a:ln>
            <a:noFill/>
          </a:ln>
        </p:spPr>
        <p:txBody>
          <a:bodyPr spcFirstLastPara="1" wrap="square" lIns="94750" tIns="94750" rIns="94750" bIns="94750" anchor="t" anchorCtr="0">
            <a:noAutofit/>
          </a:bodyPr>
          <a:lstStyle>
            <a:lvl1pPr marL="457200" lvl="0" indent="-36195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marL="914400" lvl="1" indent="-36195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marL="1371600" lvl="2" indent="-36195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marL="1828800" lvl="3" indent="-330200" algn="l">
              <a:lnSpc>
                <a:spcPct val="100000"/>
              </a:lnSpc>
              <a:spcBef>
                <a:spcPts val="0"/>
              </a:spcBef>
              <a:spcAft>
                <a:spcPts val="0"/>
              </a:spcAft>
              <a:buClr>
                <a:srgbClr val="445D73"/>
              </a:buClr>
              <a:buSzPts val="1600"/>
              <a:buAutoNum type="arabicPeriod"/>
              <a:defRPr sz="2135">
                <a:solidFill>
                  <a:srgbClr val="445D73"/>
                </a:solidFill>
              </a:defRPr>
            </a:lvl4pPr>
            <a:lvl5pPr marL="2286000" lvl="4" indent="-330200" algn="l">
              <a:lnSpc>
                <a:spcPct val="100000"/>
              </a:lnSpc>
              <a:spcBef>
                <a:spcPts val="0"/>
              </a:spcBef>
              <a:spcAft>
                <a:spcPts val="0"/>
              </a:spcAft>
              <a:buClr>
                <a:srgbClr val="445D73"/>
              </a:buClr>
              <a:buSzPts val="1600"/>
              <a:buAutoNum type="alphaLcPeriod"/>
              <a:defRPr sz="2135">
                <a:solidFill>
                  <a:srgbClr val="445D73"/>
                </a:solidFill>
              </a:defRPr>
            </a:lvl5pPr>
            <a:lvl6pPr marL="2743200" lvl="5" indent="-330200" algn="l">
              <a:lnSpc>
                <a:spcPct val="100000"/>
              </a:lnSpc>
              <a:spcBef>
                <a:spcPts val="0"/>
              </a:spcBef>
              <a:spcAft>
                <a:spcPts val="0"/>
              </a:spcAft>
              <a:buClr>
                <a:srgbClr val="445D73"/>
              </a:buClr>
              <a:buSzPts val="1600"/>
              <a:buAutoNum type="romanLcPeriod"/>
              <a:defRPr sz="2135">
                <a:solidFill>
                  <a:srgbClr val="445D73"/>
                </a:solidFill>
              </a:defRPr>
            </a:lvl6pPr>
            <a:lvl7pPr marL="3200400" lvl="6" indent="-330200" algn="l">
              <a:lnSpc>
                <a:spcPct val="100000"/>
              </a:lnSpc>
              <a:spcBef>
                <a:spcPts val="0"/>
              </a:spcBef>
              <a:spcAft>
                <a:spcPts val="0"/>
              </a:spcAft>
              <a:buClr>
                <a:srgbClr val="445D73"/>
              </a:buClr>
              <a:buSzPts val="1600"/>
              <a:buAutoNum type="arabicPeriod"/>
              <a:defRPr sz="2135">
                <a:solidFill>
                  <a:srgbClr val="445D73"/>
                </a:solidFill>
              </a:defRPr>
            </a:lvl7pPr>
            <a:lvl8pPr marL="3657600" lvl="7" indent="-330200" algn="l">
              <a:lnSpc>
                <a:spcPct val="100000"/>
              </a:lnSpc>
              <a:spcBef>
                <a:spcPts val="0"/>
              </a:spcBef>
              <a:spcAft>
                <a:spcPts val="0"/>
              </a:spcAft>
              <a:buClr>
                <a:srgbClr val="445D73"/>
              </a:buClr>
              <a:buSzPts val="1600"/>
              <a:buAutoNum type="alphaLcPeriod"/>
              <a:defRPr sz="2135">
                <a:solidFill>
                  <a:srgbClr val="445D73"/>
                </a:solidFill>
              </a:defRPr>
            </a:lvl8pPr>
            <a:lvl9pPr marL="4114800" lvl="8" indent="-330200" algn="l">
              <a:lnSpc>
                <a:spcPct val="100000"/>
              </a:lnSpc>
              <a:spcBef>
                <a:spcPts val="0"/>
              </a:spcBef>
              <a:spcAft>
                <a:spcPts val="0"/>
              </a:spcAft>
              <a:buClr>
                <a:srgbClr val="445D73"/>
              </a:buClr>
              <a:buSzPts val="1600"/>
              <a:buAutoNum type="romanLcPeriod"/>
              <a:defRPr sz="2135">
                <a:solidFill>
                  <a:srgbClr val="445D73"/>
                </a:solidFill>
              </a:defRPr>
            </a:lvl9pPr>
          </a:lstStyle>
          <a:p>
            <a:endParaRPr/>
          </a:p>
        </p:txBody>
      </p:sp>
      <p:pic>
        <p:nvPicPr>
          <p:cNvPr id="15" name="Google Shape;15;p139"/>
          <p:cNvPicPr preferRelativeResize="0"/>
          <p:nvPr/>
        </p:nvPicPr>
        <p:blipFill rotWithShape="1">
          <a:blip r:embed="rId2">
            <a:alphaModFix/>
          </a:blip>
          <a:srcRect l="2722" r="2731"/>
          <a:stretch/>
        </p:blipFill>
        <p:spPr>
          <a:xfrm>
            <a:off x="10388589" y="6240464"/>
            <a:ext cx="1306000" cy="308303"/>
          </a:xfrm>
          <a:prstGeom prst="rect">
            <a:avLst/>
          </a:prstGeom>
          <a:noFill/>
          <a:ln>
            <a:noFill/>
          </a:ln>
        </p:spPr>
      </p:pic>
      <p:pic>
        <p:nvPicPr>
          <p:cNvPr id="16" name="Google Shape;16;p139"/>
          <p:cNvPicPr preferRelativeResize="0"/>
          <p:nvPr/>
        </p:nvPicPr>
        <p:blipFill rotWithShape="1">
          <a:blip r:embed="rId3">
            <a:alphaModFix/>
          </a:blip>
          <a:srcRect t="2380" b="2380"/>
          <a:stretch/>
        </p:blipFill>
        <p:spPr>
          <a:xfrm>
            <a:off x="494741" y="399001"/>
            <a:ext cx="801416" cy="763465"/>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ody" type="titleOnly">
  <p:cSld name="TITLE_ONLY">
    <p:spTree>
      <p:nvGrpSpPr>
        <p:cNvPr id="1" name="Shape 121"/>
        <p:cNvGrpSpPr/>
        <p:nvPr/>
      </p:nvGrpSpPr>
      <p:grpSpPr>
        <a:xfrm>
          <a:off x="0" y="0"/>
          <a:ext cx="0" cy="0"/>
          <a:chOff x="0" y="0"/>
          <a:chExt cx="0" cy="0"/>
        </a:xfrm>
      </p:grpSpPr>
      <p:sp>
        <p:nvSpPr>
          <p:cNvPr id="122" name="Google Shape;122;p155"/>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a:endParaRPr/>
          </a:p>
        </p:txBody>
      </p:sp>
      <p:pic>
        <p:nvPicPr>
          <p:cNvPr id="123" name="Google Shape;123;p155"/>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124" name="Google Shape;124;p155"/>
          <p:cNvSpPr txBox="1">
            <a:spLocks noGrp="1"/>
          </p:cNvSpPr>
          <p:nvPr>
            <p:ph type="subTitle" idx="1"/>
          </p:nvPr>
        </p:nvSpPr>
        <p:spPr>
          <a:xfrm>
            <a:off x="1755627" y="1475500"/>
            <a:ext cx="8921100" cy="3412800"/>
          </a:xfrm>
          <a:prstGeom prst="rect">
            <a:avLst/>
          </a:prstGeom>
          <a:noFill/>
          <a:ln>
            <a:noFill/>
          </a:ln>
        </p:spPr>
        <p:txBody>
          <a:bodyPr spcFirstLastPara="1" wrap="square" lIns="126300" tIns="126300" rIns="126300" bIns="126300" anchor="t" anchorCtr="0">
            <a:noAutofit/>
          </a:bodyPr>
          <a:lstStyle>
            <a:lvl1pPr lvl="0" algn="l">
              <a:lnSpc>
                <a:spcPct val="100000"/>
              </a:lnSpc>
              <a:spcBef>
                <a:spcPts val="0"/>
              </a:spcBef>
              <a:spcAft>
                <a:spcPts val="0"/>
              </a:spcAft>
              <a:buSzPts val="2000"/>
              <a:buNone/>
              <a:defRPr sz="2100"/>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pic>
        <p:nvPicPr>
          <p:cNvPr id="125" name="Google Shape;125;p155"/>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26" name="Google Shape;126;p155"/>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body">
  <p:cSld name="CUSTOM_7_1">
    <p:bg>
      <p:bgPr>
        <a:solidFill>
          <a:schemeClr val="lt1"/>
        </a:solidFill>
        <a:effectLst/>
      </p:bgPr>
    </p:bg>
    <p:spTree>
      <p:nvGrpSpPr>
        <p:cNvPr id="1" name="Shape 127"/>
        <p:cNvGrpSpPr/>
        <p:nvPr/>
      </p:nvGrpSpPr>
      <p:grpSpPr>
        <a:xfrm>
          <a:off x="0" y="0"/>
          <a:ext cx="0" cy="0"/>
          <a:chOff x="0" y="0"/>
          <a:chExt cx="0" cy="0"/>
        </a:xfrm>
      </p:grpSpPr>
      <p:pic>
        <p:nvPicPr>
          <p:cNvPr id="128" name="Google Shape;128;p156"/>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129" name="Google Shape;129;p156"/>
          <p:cNvSpPr txBox="1">
            <a:spLocks noGrp="1"/>
          </p:cNvSpPr>
          <p:nvPr>
            <p:ph type="subTitle" idx="1"/>
          </p:nvPr>
        </p:nvSpPr>
        <p:spPr>
          <a:xfrm>
            <a:off x="1755627" y="1475500"/>
            <a:ext cx="8921100" cy="3412800"/>
          </a:xfrm>
          <a:prstGeom prst="rect">
            <a:avLst/>
          </a:prstGeom>
          <a:noFill/>
          <a:ln>
            <a:noFill/>
          </a:ln>
        </p:spPr>
        <p:txBody>
          <a:bodyPr spcFirstLastPara="1" wrap="square" lIns="126300" tIns="126300" rIns="126300" bIns="126300" anchor="t" anchorCtr="0">
            <a:noAutofit/>
          </a:bodyPr>
          <a:lstStyle>
            <a:lvl1pPr lvl="0" algn="l">
              <a:lnSpc>
                <a:spcPct val="115000"/>
              </a:lnSpc>
              <a:spcBef>
                <a:spcPts val="0"/>
              </a:spcBef>
              <a:spcAft>
                <a:spcPts val="0"/>
              </a:spcAft>
              <a:buSzPts val="2000"/>
              <a:buNone/>
              <a:defRPr sz="2100"/>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pic>
        <p:nvPicPr>
          <p:cNvPr id="130" name="Google Shape;130;p156"/>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31" name="Google Shape;131;p156"/>
          <p:cNvSpPr txBox="1">
            <a:spLocks noGrp="1"/>
          </p:cNvSpPr>
          <p:nvPr>
            <p:ph type="title"/>
          </p:nvPr>
        </p:nvSpPr>
        <p:spPr>
          <a:xfrm>
            <a:off x="1573840" y="425200"/>
            <a:ext cx="9794400" cy="763500"/>
          </a:xfrm>
          <a:prstGeom prst="rect">
            <a:avLst/>
          </a:prstGeom>
          <a:noFill/>
          <a:ln>
            <a:noFill/>
          </a:ln>
        </p:spPr>
        <p:txBody>
          <a:bodyPr spcFirstLastPara="1" wrap="square" lIns="126300" tIns="126300" rIns="126300" bIns="126300" anchor="ctr" anchorCtr="0">
            <a:spAutoFit/>
          </a:bodyPr>
          <a:lstStyle>
            <a:lvl1pPr lvl="0" algn="ctr">
              <a:lnSpc>
                <a:spcPct val="100000"/>
              </a:lnSpc>
              <a:spcBef>
                <a:spcPts val="0"/>
              </a:spcBef>
              <a:spcAft>
                <a:spcPts val="0"/>
              </a:spcAft>
              <a:buClr>
                <a:srgbClr val="445D73"/>
              </a:buClr>
              <a:buSzPts val="4400"/>
              <a:buNone/>
              <a:defRPr>
                <a:solidFill>
                  <a:srgbClr val="445D73"/>
                </a:solidFill>
              </a:defRPr>
            </a:lvl1pPr>
            <a:lvl2pPr lvl="1" algn="ctr">
              <a:lnSpc>
                <a:spcPct val="100000"/>
              </a:lnSpc>
              <a:spcBef>
                <a:spcPts val="0"/>
              </a:spcBef>
              <a:spcAft>
                <a:spcPts val="0"/>
              </a:spcAft>
              <a:buSzPts val="3900"/>
              <a:buNone/>
              <a:defRPr/>
            </a:lvl2pPr>
            <a:lvl3pPr lvl="2" algn="ctr">
              <a:lnSpc>
                <a:spcPct val="100000"/>
              </a:lnSpc>
              <a:spcBef>
                <a:spcPts val="0"/>
              </a:spcBef>
              <a:spcAft>
                <a:spcPts val="0"/>
              </a:spcAft>
              <a:buSzPts val="3900"/>
              <a:buNone/>
              <a:defRPr/>
            </a:lvl3pPr>
            <a:lvl4pPr lvl="3" algn="ctr">
              <a:lnSpc>
                <a:spcPct val="100000"/>
              </a:lnSpc>
              <a:spcBef>
                <a:spcPts val="0"/>
              </a:spcBef>
              <a:spcAft>
                <a:spcPts val="0"/>
              </a:spcAft>
              <a:buSzPts val="3900"/>
              <a:buNone/>
              <a:defRPr/>
            </a:lvl4pPr>
            <a:lvl5pPr lvl="4" algn="ctr">
              <a:lnSpc>
                <a:spcPct val="100000"/>
              </a:lnSpc>
              <a:spcBef>
                <a:spcPts val="0"/>
              </a:spcBef>
              <a:spcAft>
                <a:spcPts val="0"/>
              </a:spcAft>
              <a:buSzPts val="3900"/>
              <a:buNone/>
              <a:defRPr/>
            </a:lvl5pPr>
            <a:lvl6pPr lvl="5" algn="ctr">
              <a:lnSpc>
                <a:spcPct val="100000"/>
              </a:lnSpc>
              <a:spcBef>
                <a:spcPts val="0"/>
              </a:spcBef>
              <a:spcAft>
                <a:spcPts val="0"/>
              </a:spcAft>
              <a:buSzPts val="3900"/>
              <a:buNone/>
              <a:defRPr/>
            </a:lvl6pPr>
            <a:lvl7pPr lvl="6" algn="ctr">
              <a:lnSpc>
                <a:spcPct val="100000"/>
              </a:lnSpc>
              <a:spcBef>
                <a:spcPts val="0"/>
              </a:spcBef>
              <a:spcAft>
                <a:spcPts val="0"/>
              </a:spcAft>
              <a:buSzPts val="3900"/>
              <a:buNone/>
              <a:defRPr/>
            </a:lvl7pPr>
            <a:lvl8pPr lvl="7" algn="ctr">
              <a:lnSpc>
                <a:spcPct val="100000"/>
              </a:lnSpc>
              <a:spcBef>
                <a:spcPts val="0"/>
              </a:spcBef>
              <a:spcAft>
                <a:spcPts val="0"/>
              </a:spcAft>
              <a:buSzPts val="3900"/>
              <a:buNone/>
              <a:defRPr/>
            </a:lvl8pPr>
            <a:lvl9pPr lvl="8" algn="ctr">
              <a:lnSpc>
                <a:spcPct val="100000"/>
              </a:lnSpc>
              <a:spcBef>
                <a:spcPts val="0"/>
              </a:spcBef>
              <a:spcAft>
                <a:spcPts val="0"/>
              </a:spcAft>
              <a:buSzPts val="3900"/>
              <a:buNone/>
              <a:defRPr/>
            </a:lvl9pPr>
          </a:lstStyle>
          <a:p>
            <a:endParaRPr/>
          </a:p>
        </p:txBody>
      </p:sp>
      <p:sp>
        <p:nvSpPr>
          <p:cNvPr id="132" name="Google Shape;132;p156"/>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157"/>
          <p:cNvSpPr txBox="1">
            <a:spLocks noGrp="1"/>
          </p:cNvSpPr>
          <p:nvPr>
            <p:ph type="title"/>
          </p:nvPr>
        </p:nvSpPr>
        <p:spPr>
          <a:xfrm>
            <a:off x="6094475" y="1324933"/>
            <a:ext cx="5129100" cy="1292400"/>
          </a:xfrm>
          <a:prstGeom prst="rect">
            <a:avLst/>
          </a:prstGeom>
          <a:noFill/>
          <a:ln>
            <a:noFill/>
          </a:ln>
        </p:spPr>
        <p:txBody>
          <a:bodyPr spcFirstLastPara="1" wrap="square" lIns="126300" tIns="126300" rIns="126300" bIns="126300" anchor="ctr" anchorCtr="0">
            <a:noAutofit/>
          </a:bodyPr>
          <a:lstStyle>
            <a:lvl1pPr lvl="0" algn="l">
              <a:lnSpc>
                <a:spcPct val="100000"/>
              </a:lnSpc>
              <a:spcBef>
                <a:spcPts val="0"/>
              </a:spcBef>
              <a:spcAft>
                <a:spcPts val="0"/>
              </a:spcAft>
              <a:buSzPts val="4500"/>
              <a:buNone/>
              <a:defRPr sz="60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135" name="Google Shape;135;p157"/>
          <p:cNvSpPr txBox="1">
            <a:spLocks noGrp="1"/>
          </p:cNvSpPr>
          <p:nvPr>
            <p:ph type="subTitle" idx="1"/>
          </p:nvPr>
        </p:nvSpPr>
        <p:spPr>
          <a:xfrm>
            <a:off x="6094475" y="2668633"/>
            <a:ext cx="5129100" cy="2219700"/>
          </a:xfrm>
          <a:prstGeom prst="rect">
            <a:avLst/>
          </a:prstGeom>
          <a:noFill/>
          <a:ln>
            <a:noFill/>
          </a:ln>
        </p:spPr>
        <p:txBody>
          <a:bodyPr spcFirstLastPara="1" wrap="square" lIns="126300" tIns="126300" rIns="126300" bIns="126300" anchor="ctr" anchorCtr="0">
            <a:noAutofit/>
          </a:bodyPr>
          <a:lstStyle>
            <a:lvl1pPr lvl="0" algn="l">
              <a:lnSpc>
                <a:spcPct val="150000"/>
              </a:lnSpc>
              <a:spcBef>
                <a:spcPts val="0"/>
              </a:spcBef>
              <a:spcAft>
                <a:spcPts val="0"/>
              </a:spcAft>
              <a:buSzPts val="2000"/>
              <a:buNone/>
              <a:defRPr sz="2100"/>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pic>
        <p:nvPicPr>
          <p:cNvPr id="136" name="Google Shape;136;p157"/>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37" name="Google Shape;137;p157"/>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38" name="Google Shape;138;p157"/>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39"/>
        <p:cNvGrpSpPr/>
        <p:nvPr/>
      </p:nvGrpSpPr>
      <p:grpSpPr>
        <a:xfrm>
          <a:off x="0" y="0"/>
          <a:ext cx="0" cy="0"/>
          <a:chOff x="0" y="0"/>
          <a:chExt cx="0" cy="0"/>
        </a:xfrm>
      </p:grpSpPr>
      <p:sp>
        <p:nvSpPr>
          <p:cNvPr id="140" name="Google Shape;140;p158"/>
          <p:cNvSpPr/>
          <p:nvPr/>
        </p:nvSpPr>
        <p:spPr>
          <a:xfrm>
            <a:off x="0" y="4951567"/>
            <a:ext cx="12189000" cy="18969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41" name="Google Shape;141;p158"/>
          <p:cNvSpPr txBox="1">
            <a:spLocks noGrp="1"/>
          </p:cNvSpPr>
          <p:nvPr>
            <p:ph type="title" hasCustomPrompt="1"/>
          </p:nvPr>
        </p:nvSpPr>
        <p:spPr>
          <a:xfrm>
            <a:off x="2947262" y="2936767"/>
            <a:ext cx="6294300" cy="2014800"/>
          </a:xfrm>
          <a:prstGeom prst="rect">
            <a:avLst/>
          </a:prstGeom>
          <a:noFill/>
          <a:ln>
            <a:noFill/>
          </a:ln>
        </p:spPr>
        <p:txBody>
          <a:bodyPr spcFirstLastPara="1" wrap="square" lIns="126300" tIns="126300" rIns="126300" bIns="126300" anchor="b" anchorCtr="0">
            <a:noAutofit/>
          </a:bodyPr>
          <a:lstStyle>
            <a:lvl1pPr lvl="0" algn="ctr">
              <a:lnSpc>
                <a:spcPct val="100000"/>
              </a:lnSpc>
              <a:spcBef>
                <a:spcPts val="0"/>
              </a:spcBef>
              <a:spcAft>
                <a:spcPts val="0"/>
              </a:spcAft>
              <a:buSzPts val="13300"/>
              <a:buNone/>
              <a:defRPr sz="10500"/>
            </a:lvl1pPr>
            <a:lvl2pPr lvl="1" algn="ctr">
              <a:lnSpc>
                <a:spcPct val="100000"/>
              </a:lnSpc>
              <a:spcBef>
                <a:spcPts val="0"/>
              </a:spcBef>
              <a:spcAft>
                <a:spcPts val="0"/>
              </a:spcAft>
              <a:buSzPts val="13300"/>
              <a:buNone/>
              <a:defRPr sz="13300"/>
            </a:lvl2pPr>
            <a:lvl3pPr lvl="2" algn="ctr">
              <a:lnSpc>
                <a:spcPct val="100000"/>
              </a:lnSpc>
              <a:spcBef>
                <a:spcPts val="0"/>
              </a:spcBef>
              <a:spcAft>
                <a:spcPts val="0"/>
              </a:spcAft>
              <a:buSzPts val="13300"/>
              <a:buNone/>
              <a:defRPr sz="13300"/>
            </a:lvl3pPr>
            <a:lvl4pPr lvl="3" algn="ctr">
              <a:lnSpc>
                <a:spcPct val="100000"/>
              </a:lnSpc>
              <a:spcBef>
                <a:spcPts val="0"/>
              </a:spcBef>
              <a:spcAft>
                <a:spcPts val="0"/>
              </a:spcAft>
              <a:buSzPts val="13300"/>
              <a:buNone/>
              <a:defRPr sz="13300"/>
            </a:lvl4pPr>
            <a:lvl5pPr lvl="4" algn="ctr">
              <a:lnSpc>
                <a:spcPct val="100000"/>
              </a:lnSpc>
              <a:spcBef>
                <a:spcPts val="0"/>
              </a:spcBef>
              <a:spcAft>
                <a:spcPts val="0"/>
              </a:spcAft>
              <a:buSzPts val="13300"/>
              <a:buNone/>
              <a:defRPr sz="13300"/>
            </a:lvl5pPr>
            <a:lvl6pPr lvl="5" algn="ctr">
              <a:lnSpc>
                <a:spcPct val="100000"/>
              </a:lnSpc>
              <a:spcBef>
                <a:spcPts val="0"/>
              </a:spcBef>
              <a:spcAft>
                <a:spcPts val="0"/>
              </a:spcAft>
              <a:buSzPts val="13300"/>
              <a:buNone/>
              <a:defRPr sz="13300"/>
            </a:lvl6pPr>
            <a:lvl7pPr lvl="6" algn="ctr">
              <a:lnSpc>
                <a:spcPct val="100000"/>
              </a:lnSpc>
              <a:spcBef>
                <a:spcPts val="0"/>
              </a:spcBef>
              <a:spcAft>
                <a:spcPts val="0"/>
              </a:spcAft>
              <a:buSzPts val="13300"/>
              <a:buNone/>
              <a:defRPr sz="13300"/>
            </a:lvl7pPr>
            <a:lvl8pPr lvl="7" algn="ctr">
              <a:lnSpc>
                <a:spcPct val="100000"/>
              </a:lnSpc>
              <a:spcBef>
                <a:spcPts val="0"/>
              </a:spcBef>
              <a:spcAft>
                <a:spcPts val="0"/>
              </a:spcAft>
              <a:buSzPts val="13300"/>
              <a:buNone/>
              <a:defRPr sz="13300"/>
            </a:lvl8pPr>
            <a:lvl9pPr lvl="8" algn="ctr">
              <a:lnSpc>
                <a:spcPct val="100000"/>
              </a:lnSpc>
              <a:spcBef>
                <a:spcPts val="0"/>
              </a:spcBef>
              <a:spcAft>
                <a:spcPts val="0"/>
              </a:spcAft>
              <a:buSzPts val="13300"/>
              <a:buNone/>
              <a:defRPr sz="13300"/>
            </a:lvl9pPr>
          </a:lstStyle>
          <a:p>
            <a:r>
              <a:t>xx%</a:t>
            </a:r>
          </a:p>
        </p:txBody>
      </p:sp>
      <p:sp>
        <p:nvSpPr>
          <p:cNvPr id="142" name="Google Shape;142;p158"/>
          <p:cNvSpPr txBox="1">
            <a:spLocks noGrp="1"/>
          </p:cNvSpPr>
          <p:nvPr>
            <p:ph type="subTitle" idx="1"/>
          </p:nvPr>
        </p:nvSpPr>
        <p:spPr>
          <a:xfrm>
            <a:off x="2947262" y="5275674"/>
            <a:ext cx="6294300" cy="687600"/>
          </a:xfrm>
          <a:prstGeom prst="rect">
            <a:avLst/>
          </a:prstGeom>
          <a:noFill/>
          <a:ln>
            <a:noFill/>
          </a:ln>
        </p:spPr>
        <p:txBody>
          <a:bodyPr spcFirstLastPara="1" wrap="square" lIns="126300" tIns="126300" rIns="126300" bIns="126300" anchor="ctr" anchorCtr="0">
            <a:noAutofit/>
          </a:bodyPr>
          <a:lstStyle>
            <a:lvl1pPr lvl="0" algn="ctr">
              <a:lnSpc>
                <a:spcPct val="100000"/>
              </a:lnSpc>
              <a:spcBef>
                <a:spcPts val="0"/>
              </a:spcBef>
              <a:spcAft>
                <a:spcPts val="0"/>
              </a:spcAft>
              <a:buSzPts val="2100"/>
              <a:buNone/>
              <a:defRPr sz="2500">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143" name="Google Shape;143;p158"/>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44" name="Google Shape;144;p158"/>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45" name="Google Shape;145;p158"/>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BIG_NUMBER_1">
    <p:bg>
      <p:bgPr>
        <a:noFill/>
        <a:effectLst/>
      </p:bgPr>
    </p:bg>
    <p:spTree>
      <p:nvGrpSpPr>
        <p:cNvPr id="1" name="Shape 146"/>
        <p:cNvGrpSpPr/>
        <p:nvPr/>
      </p:nvGrpSpPr>
      <p:grpSpPr>
        <a:xfrm>
          <a:off x="0" y="0"/>
          <a:ext cx="0" cy="0"/>
          <a:chOff x="0" y="0"/>
          <a:chExt cx="0" cy="0"/>
        </a:xfrm>
      </p:grpSpPr>
      <p:sp>
        <p:nvSpPr>
          <p:cNvPr id="147" name="Google Shape;147;p159"/>
          <p:cNvSpPr/>
          <p:nvPr/>
        </p:nvSpPr>
        <p:spPr>
          <a:xfrm>
            <a:off x="0" y="4951567"/>
            <a:ext cx="12189000" cy="1896900"/>
          </a:xfrm>
          <a:prstGeom prst="rect">
            <a:avLst/>
          </a:prstGeom>
          <a:solidFill>
            <a:schemeClr val="dk1"/>
          </a:solidFill>
          <a:ln>
            <a:noFill/>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48" name="Google Shape;148;p159"/>
          <p:cNvSpPr txBox="1">
            <a:spLocks noGrp="1"/>
          </p:cNvSpPr>
          <p:nvPr>
            <p:ph type="title"/>
          </p:nvPr>
        </p:nvSpPr>
        <p:spPr>
          <a:xfrm>
            <a:off x="2947262" y="2936767"/>
            <a:ext cx="6294300" cy="2014800"/>
          </a:xfrm>
          <a:prstGeom prst="rect">
            <a:avLst/>
          </a:prstGeom>
          <a:noFill/>
          <a:ln>
            <a:noFill/>
          </a:ln>
        </p:spPr>
        <p:txBody>
          <a:bodyPr spcFirstLastPara="1" wrap="square" lIns="126300" tIns="126300" rIns="126300" bIns="126300" anchor="b" anchorCtr="0">
            <a:noAutofit/>
          </a:bodyPr>
          <a:lstStyle>
            <a:lvl1pPr lvl="0" algn="ctr">
              <a:lnSpc>
                <a:spcPct val="100000"/>
              </a:lnSpc>
              <a:spcBef>
                <a:spcPts val="0"/>
              </a:spcBef>
              <a:spcAft>
                <a:spcPts val="0"/>
              </a:spcAft>
              <a:buSzPts val="13300"/>
              <a:buNone/>
              <a:defRPr sz="10500"/>
            </a:lvl1pPr>
            <a:lvl2pPr lvl="1" algn="ctr">
              <a:lnSpc>
                <a:spcPct val="100000"/>
              </a:lnSpc>
              <a:spcBef>
                <a:spcPts val="0"/>
              </a:spcBef>
              <a:spcAft>
                <a:spcPts val="0"/>
              </a:spcAft>
              <a:buSzPts val="13300"/>
              <a:buNone/>
              <a:defRPr sz="13300"/>
            </a:lvl2pPr>
            <a:lvl3pPr lvl="2" algn="ctr">
              <a:lnSpc>
                <a:spcPct val="100000"/>
              </a:lnSpc>
              <a:spcBef>
                <a:spcPts val="0"/>
              </a:spcBef>
              <a:spcAft>
                <a:spcPts val="0"/>
              </a:spcAft>
              <a:buSzPts val="13300"/>
              <a:buNone/>
              <a:defRPr sz="13300"/>
            </a:lvl3pPr>
            <a:lvl4pPr lvl="3" algn="ctr">
              <a:lnSpc>
                <a:spcPct val="100000"/>
              </a:lnSpc>
              <a:spcBef>
                <a:spcPts val="0"/>
              </a:spcBef>
              <a:spcAft>
                <a:spcPts val="0"/>
              </a:spcAft>
              <a:buSzPts val="13300"/>
              <a:buNone/>
              <a:defRPr sz="13300"/>
            </a:lvl4pPr>
            <a:lvl5pPr lvl="4" algn="ctr">
              <a:lnSpc>
                <a:spcPct val="100000"/>
              </a:lnSpc>
              <a:spcBef>
                <a:spcPts val="0"/>
              </a:spcBef>
              <a:spcAft>
                <a:spcPts val="0"/>
              </a:spcAft>
              <a:buSzPts val="13300"/>
              <a:buNone/>
              <a:defRPr sz="13300"/>
            </a:lvl5pPr>
            <a:lvl6pPr lvl="5" algn="ctr">
              <a:lnSpc>
                <a:spcPct val="100000"/>
              </a:lnSpc>
              <a:spcBef>
                <a:spcPts val="0"/>
              </a:spcBef>
              <a:spcAft>
                <a:spcPts val="0"/>
              </a:spcAft>
              <a:buSzPts val="13300"/>
              <a:buNone/>
              <a:defRPr sz="13300"/>
            </a:lvl6pPr>
            <a:lvl7pPr lvl="6" algn="ctr">
              <a:lnSpc>
                <a:spcPct val="100000"/>
              </a:lnSpc>
              <a:spcBef>
                <a:spcPts val="0"/>
              </a:spcBef>
              <a:spcAft>
                <a:spcPts val="0"/>
              </a:spcAft>
              <a:buSzPts val="13300"/>
              <a:buNone/>
              <a:defRPr sz="13300"/>
            </a:lvl7pPr>
            <a:lvl8pPr lvl="7" algn="ctr">
              <a:lnSpc>
                <a:spcPct val="100000"/>
              </a:lnSpc>
              <a:spcBef>
                <a:spcPts val="0"/>
              </a:spcBef>
              <a:spcAft>
                <a:spcPts val="0"/>
              </a:spcAft>
              <a:buSzPts val="13300"/>
              <a:buNone/>
              <a:defRPr sz="13300"/>
            </a:lvl8pPr>
            <a:lvl9pPr lvl="8" algn="ctr">
              <a:lnSpc>
                <a:spcPct val="100000"/>
              </a:lnSpc>
              <a:spcBef>
                <a:spcPts val="0"/>
              </a:spcBef>
              <a:spcAft>
                <a:spcPts val="0"/>
              </a:spcAft>
              <a:buSzPts val="13300"/>
              <a:buNone/>
              <a:defRPr sz="13300"/>
            </a:lvl9pPr>
          </a:lstStyle>
          <a:p>
            <a:endParaRPr/>
          </a:p>
        </p:txBody>
      </p:sp>
      <p:sp>
        <p:nvSpPr>
          <p:cNvPr id="149" name="Google Shape;149;p159"/>
          <p:cNvSpPr txBox="1">
            <a:spLocks noGrp="1"/>
          </p:cNvSpPr>
          <p:nvPr>
            <p:ph type="subTitle" idx="1"/>
          </p:nvPr>
        </p:nvSpPr>
        <p:spPr>
          <a:xfrm>
            <a:off x="2947262" y="5275674"/>
            <a:ext cx="6294300" cy="687600"/>
          </a:xfrm>
          <a:prstGeom prst="rect">
            <a:avLst/>
          </a:prstGeom>
          <a:noFill/>
          <a:ln>
            <a:noFill/>
          </a:ln>
        </p:spPr>
        <p:txBody>
          <a:bodyPr spcFirstLastPara="1" wrap="square" lIns="126300" tIns="126300" rIns="126300" bIns="126300" anchor="ctr" anchorCtr="0">
            <a:noAutofit/>
          </a:bodyPr>
          <a:lstStyle>
            <a:lvl1pPr lvl="0" algn="ctr">
              <a:lnSpc>
                <a:spcPct val="100000"/>
              </a:lnSpc>
              <a:spcBef>
                <a:spcPts val="0"/>
              </a:spcBef>
              <a:spcAft>
                <a:spcPts val="0"/>
              </a:spcAft>
              <a:buSzPts val="2100"/>
              <a:buNone/>
              <a:defRPr sz="2500">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150" name="Google Shape;150;p159"/>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51" name="Google Shape;151;p159"/>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52" name="Google Shape;152;p159"/>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153"/>
        <p:cNvGrpSpPr/>
        <p:nvPr/>
      </p:nvGrpSpPr>
      <p:grpSpPr>
        <a:xfrm>
          <a:off x="0" y="0"/>
          <a:ext cx="0" cy="0"/>
          <a:chOff x="0" y="0"/>
          <a:chExt cx="0" cy="0"/>
        </a:xfrm>
      </p:grpSpPr>
      <p:sp>
        <p:nvSpPr>
          <p:cNvPr id="154" name="Google Shape;154;p160"/>
          <p:cNvSpPr txBox="1">
            <a:spLocks noGrp="1"/>
          </p:cNvSpPr>
          <p:nvPr>
            <p:ph type="title"/>
          </p:nvPr>
        </p:nvSpPr>
        <p:spPr>
          <a:xfrm>
            <a:off x="1642322" y="400900"/>
            <a:ext cx="9844200" cy="1082400"/>
          </a:xfrm>
          <a:prstGeom prst="rect">
            <a:avLst/>
          </a:prstGeom>
          <a:noFill/>
          <a:ln>
            <a:noFill/>
          </a:ln>
        </p:spPr>
        <p:txBody>
          <a:bodyPr spcFirstLastPara="1" wrap="square" lIns="126300" tIns="126300" rIns="126300" bIns="126300" anchor="ctr"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a:endParaRPr/>
          </a:p>
        </p:txBody>
      </p:sp>
      <p:sp>
        <p:nvSpPr>
          <p:cNvPr id="155" name="Google Shape;155;p160"/>
          <p:cNvSpPr txBox="1">
            <a:spLocks noGrp="1"/>
          </p:cNvSpPr>
          <p:nvPr>
            <p:ph type="subTitle" idx="1"/>
          </p:nvPr>
        </p:nvSpPr>
        <p:spPr>
          <a:xfrm>
            <a:off x="968790" y="3110900"/>
            <a:ext cx="6351300" cy="763500"/>
          </a:xfrm>
          <a:prstGeom prst="rect">
            <a:avLst/>
          </a:prstGeom>
          <a:noFill/>
          <a:ln>
            <a:noFill/>
          </a:ln>
        </p:spPr>
        <p:txBody>
          <a:bodyPr spcFirstLastPara="1" wrap="square" lIns="126300" tIns="126300" rIns="126300" bIns="126300" anchor="ctr" anchorCtr="0">
            <a:noAutofit/>
          </a:bodyPr>
          <a:lstStyle>
            <a:lvl1pPr lvl="0" algn="l">
              <a:lnSpc>
                <a:spcPct val="115000"/>
              </a:lnSpc>
              <a:spcBef>
                <a:spcPts val="0"/>
              </a:spcBef>
              <a:spcAft>
                <a:spcPts val="0"/>
              </a:spcAft>
              <a:buSzPts val="2000"/>
              <a:buNone/>
              <a:defRPr/>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sp>
        <p:nvSpPr>
          <p:cNvPr id="156" name="Google Shape;156;p160"/>
          <p:cNvSpPr txBox="1">
            <a:spLocks noGrp="1"/>
          </p:cNvSpPr>
          <p:nvPr>
            <p:ph type="subTitle" idx="2"/>
          </p:nvPr>
        </p:nvSpPr>
        <p:spPr>
          <a:xfrm>
            <a:off x="968791" y="4905200"/>
            <a:ext cx="6351300" cy="763500"/>
          </a:xfrm>
          <a:prstGeom prst="rect">
            <a:avLst/>
          </a:prstGeom>
          <a:noFill/>
          <a:ln>
            <a:noFill/>
          </a:ln>
        </p:spPr>
        <p:txBody>
          <a:bodyPr spcFirstLastPara="1" wrap="square" lIns="126300" tIns="126300" rIns="126300" bIns="126300" anchor="ctr" anchorCtr="0">
            <a:noAutofit/>
          </a:bodyPr>
          <a:lstStyle>
            <a:lvl1pPr lvl="0" algn="l">
              <a:lnSpc>
                <a:spcPct val="115000"/>
              </a:lnSpc>
              <a:spcBef>
                <a:spcPts val="0"/>
              </a:spcBef>
              <a:spcAft>
                <a:spcPts val="0"/>
              </a:spcAft>
              <a:buSzPts val="2000"/>
              <a:buNone/>
              <a:defRPr/>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a:endParaRPr/>
          </a:p>
        </p:txBody>
      </p:sp>
      <p:sp>
        <p:nvSpPr>
          <p:cNvPr id="157" name="Google Shape;157;p160"/>
          <p:cNvSpPr txBox="1">
            <a:spLocks noGrp="1"/>
          </p:cNvSpPr>
          <p:nvPr>
            <p:ph type="subTitle" idx="3"/>
          </p:nvPr>
        </p:nvSpPr>
        <p:spPr>
          <a:xfrm>
            <a:off x="968790" y="2498000"/>
            <a:ext cx="6908400" cy="707100"/>
          </a:xfrm>
          <a:prstGeom prst="rect">
            <a:avLst/>
          </a:prstGeom>
          <a:noFill/>
          <a:ln>
            <a:noFill/>
          </a:ln>
        </p:spPr>
        <p:txBody>
          <a:bodyPr spcFirstLastPara="1" wrap="square" lIns="126300" tIns="126300" rIns="126300" bIns="126300" anchor="ctr" anchorCtr="0">
            <a:noAutofit/>
          </a:bodyPr>
          <a:lstStyle>
            <a:lvl1pPr lvl="0" algn="l">
              <a:lnSpc>
                <a:spcPct val="100000"/>
              </a:lnSpc>
              <a:spcBef>
                <a:spcPts val="0"/>
              </a:spcBef>
              <a:spcAft>
                <a:spcPts val="0"/>
              </a:spcAft>
              <a:buClr>
                <a:schemeClr val="dk1"/>
              </a:buClr>
              <a:buSzPts val="2800"/>
              <a:buNone/>
              <a:defRPr sz="2900">
                <a:latin typeface="Lexend"/>
                <a:ea typeface="Lexend"/>
                <a:cs typeface="Lexend"/>
                <a:sym typeface="Lexend"/>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58" name="Google Shape;158;p160"/>
          <p:cNvSpPr txBox="1">
            <a:spLocks noGrp="1"/>
          </p:cNvSpPr>
          <p:nvPr>
            <p:ph type="subTitle" idx="4"/>
          </p:nvPr>
        </p:nvSpPr>
        <p:spPr>
          <a:xfrm>
            <a:off x="968791" y="4292300"/>
            <a:ext cx="6908400" cy="707100"/>
          </a:xfrm>
          <a:prstGeom prst="rect">
            <a:avLst/>
          </a:prstGeom>
          <a:noFill/>
          <a:ln>
            <a:noFill/>
          </a:ln>
        </p:spPr>
        <p:txBody>
          <a:bodyPr spcFirstLastPara="1" wrap="square" lIns="126300" tIns="126300" rIns="126300" bIns="126300" anchor="ctr" anchorCtr="0">
            <a:noAutofit/>
          </a:bodyPr>
          <a:lstStyle>
            <a:lvl1pPr lvl="0" algn="l">
              <a:lnSpc>
                <a:spcPct val="100000"/>
              </a:lnSpc>
              <a:spcBef>
                <a:spcPts val="0"/>
              </a:spcBef>
              <a:spcAft>
                <a:spcPts val="0"/>
              </a:spcAft>
              <a:buClr>
                <a:schemeClr val="dk1"/>
              </a:buClr>
              <a:buSzPts val="2800"/>
              <a:buNone/>
              <a:defRPr sz="2900">
                <a:latin typeface="Lexend"/>
                <a:ea typeface="Lexend"/>
                <a:cs typeface="Lexend"/>
                <a:sym typeface="Lexend"/>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pic>
        <p:nvPicPr>
          <p:cNvPr id="159" name="Google Shape;159;p160"/>
          <p:cNvPicPr preferRelativeResize="0"/>
          <p:nvPr/>
        </p:nvPicPr>
        <p:blipFill rotWithShape="1">
          <a:blip r:embed="rId2">
            <a:alphaModFix/>
          </a:blip>
          <a:srcRect t="2380" b="2380"/>
          <a:stretch/>
        </p:blipFill>
        <p:spPr>
          <a:xfrm>
            <a:off x="494740" y="399000"/>
            <a:ext cx="801416" cy="763466"/>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60" name="Google Shape;160;p160"/>
          <p:cNvPicPr preferRelativeResize="0"/>
          <p:nvPr/>
        </p:nvPicPr>
        <p:blipFill rotWithShape="1">
          <a:blip r:embed="rId3">
            <a:alphaModFix/>
          </a:blip>
          <a:srcRect l="2722" r="2731"/>
          <a:stretch/>
        </p:blipFill>
        <p:spPr>
          <a:xfrm>
            <a:off x="10388589" y="6240464"/>
            <a:ext cx="1305999" cy="308305"/>
          </a:xfrm>
          <a:prstGeom prst="rect">
            <a:avLst/>
          </a:prstGeom>
          <a:noFill/>
          <a:ln>
            <a:noFill/>
          </a:ln>
        </p:spPr>
      </p:pic>
      <p:sp>
        <p:nvSpPr>
          <p:cNvPr id="161" name="Google Shape;161;p160"/>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00"/>
          <p:cNvSpPr txBox="1">
            <a:spLocks noGrp="1"/>
          </p:cNvSpPr>
          <p:nvPr>
            <p:ph type="ctrTitle"/>
          </p:nvPr>
        </p:nvSpPr>
        <p:spPr>
          <a:xfrm>
            <a:off x="1523619" y="1122363"/>
            <a:ext cx="91416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0"/>
          <p:cNvSpPr txBox="1">
            <a:spLocks noGrp="1"/>
          </p:cNvSpPr>
          <p:nvPr>
            <p:ph type="subTitle" idx="1"/>
          </p:nvPr>
        </p:nvSpPr>
        <p:spPr>
          <a:xfrm>
            <a:off x="1523619" y="3602038"/>
            <a:ext cx="91416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00"/>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0"/>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0"/>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1"/>
          <p:cNvSpPr txBox="1">
            <a:spLocks noGrp="1"/>
          </p:cNvSpPr>
          <p:nvPr>
            <p:ph type="title"/>
          </p:nvPr>
        </p:nvSpPr>
        <p:spPr>
          <a:xfrm>
            <a:off x="831642" y="1709738"/>
            <a:ext cx="105129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1"/>
          <p:cNvSpPr txBox="1">
            <a:spLocks noGrp="1"/>
          </p:cNvSpPr>
          <p:nvPr>
            <p:ph type="body" idx="1"/>
          </p:nvPr>
        </p:nvSpPr>
        <p:spPr>
          <a:xfrm>
            <a:off x="831642" y="4589463"/>
            <a:ext cx="105129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1"/>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1"/>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1"/>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2"/>
          <p:cNvSpPr txBox="1">
            <a:spLocks noGrp="1"/>
          </p:cNvSpPr>
          <p:nvPr>
            <p:ph type="title"/>
          </p:nvPr>
        </p:nvSpPr>
        <p:spPr>
          <a:xfrm>
            <a:off x="837990" y="365125"/>
            <a:ext cx="105129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2"/>
          <p:cNvSpPr txBox="1">
            <a:spLocks noGrp="1"/>
          </p:cNvSpPr>
          <p:nvPr>
            <p:ph type="body" idx="1"/>
          </p:nvPr>
        </p:nvSpPr>
        <p:spPr>
          <a:xfrm>
            <a:off x="837990" y="1825625"/>
            <a:ext cx="51804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2"/>
          <p:cNvSpPr txBox="1">
            <a:spLocks noGrp="1"/>
          </p:cNvSpPr>
          <p:nvPr>
            <p:ph type="body" idx="2"/>
          </p:nvPr>
        </p:nvSpPr>
        <p:spPr>
          <a:xfrm>
            <a:off x="6170656" y="1825625"/>
            <a:ext cx="51804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2"/>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2"/>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2"/>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03"/>
          <p:cNvSpPr txBox="1">
            <a:spLocks noGrp="1"/>
          </p:cNvSpPr>
          <p:nvPr>
            <p:ph type="title"/>
          </p:nvPr>
        </p:nvSpPr>
        <p:spPr>
          <a:xfrm>
            <a:off x="839578" y="365125"/>
            <a:ext cx="105129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3"/>
          <p:cNvSpPr txBox="1">
            <a:spLocks noGrp="1"/>
          </p:cNvSpPr>
          <p:nvPr>
            <p:ph type="body" idx="1"/>
          </p:nvPr>
        </p:nvSpPr>
        <p:spPr>
          <a:xfrm>
            <a:off x="839578" y="1681163"/>
            <a:ext cx="51567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3"/>
          <p:cNvSpPr txBox="1">
            <a:spLocks noGrp="1"/>
          </p:cNvSpPr>
          <p:nvPr>
            <p:ph type="body" idx="2"/>
          </p:nvPr>
        </p:nvSpPr>
        <p:spPr>
          <a:xfrm>
            <a:off x="839578" y="2505075"/>
            <a:ext cx="51567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3"/>
          <p:cNvSpPr txBox="1">
            <a:spLocks noGrp="1"/>
          </p:cNvSpPr>
          <p:nvPr>
            <p:ph type="body" idx="3"/>
          </p:nvPr>
        </p:nvSpPr>
        <p:spPr>
          <a:xfrm>
            <a:off x="6170656" y="1681163"/>
            <a:ext cx="5181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3"/>
          <p:cNvSpPr txBox="1">
            <a:spLocks noGrp="1"/>
          </p:cNvSpPr>
          <p:nvPr>
            <p:ph type="body" idx="4"/>
          </p:nvPr>
        </p:nvSpPr>
        <p:spPr>
          <a:xfrm>
            <a:off x="6170656" y="2505075"/>
            <a:ext cx="5181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3"/>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3"/>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3"/>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04"/>
          <p:cNvSpPr txBox="1">
            <a:spLocks noGrp="1"/>
          </p:cNvSpPr>
          <p:nvPr>
            <p:ph type="title"/>
          </p:nvPr>
        </p:nvSpPr>
        <p:spPr>
          <a:xfrm>
            <a:off x="837990" y="365125"/>
            <a:ext cx="105129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4"/>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4"/>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4"/>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5"/>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5"/>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5"/>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6"/>
          <p:cNvSpPr txBox="1">
            <a:spLocks noGrp="1"/>
          </p:cNvSpPr>
          <p:nvPr>
            <p:ph type="title"/>
          </p:nvPr>
        </p:nvSpPr>
        <p:spPr>
          <a:xfrm>
            <a:off x="839578" y="457200"/>
            <a:ext cx="39312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6"/>
          <p:cNvSpPr txBox="1">
            <a:spLocks noGrp="1"/>
          </p:cNvSpPr>
          <p:nvPr>
            <p:ph type="body" idx="1"/>
          </p:nvPr>
        </p:nvSpPr>
        <p:spPr>
          <a:xfrm>
            <a:off x="5181891" y="987425"/>
            <a:ext cx="61707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6"/>
          <p:cNvSpPr txBox="1">
            <a:spLocks noGrp="1"/>
          </p:cNvSpPr>
          <p:nvPr>
            <p:ph type="body" idx="2"/>
          </p:nvPr>
        </p:nvSpPr>
        <p:spPr>
          <a:xfrm>
            <a:off x="839578" y="2057400"/>
            <a:ext cx="39312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6"/>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6"/>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6"/>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7"/>
          <p:cNvSpPr txBox="1">
            <a:spLocks noGrp="1"/>
          </p:cNvSpPr>
          <p:nvPr>
            <p:ph type="title"/>
          </p:nvPr>
        </p:nvSpPr>
        <p:spPr>
          <a:xfrm>
            <a:off x="837990" y="365125"/>
            <a:ext cx="105129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Lexend Medium"/>
              <a:buNone/>
              <a:defRPr sz="4400" b="0" i="0" u="none" strike="noStrike" cap="none">
                <a:solidFill>
                  <a:schemeClr val="accent2"/>
                </a:solidFill>
                <a:latin typeface="Lexend Medium"/>
                <a:ea typeface="Lexend Medium"/>
                <a:cs typeface="Lexend Medium"/>
                <a:sym typeface="Lexend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7"/>
          <p:cNvSpPr txBox="1">
            <a:spLocks noGrp="1"/>
          </p:cNvSpPr>
          <p:nvPr>
            <p:ph type="body" idx="1"/>
          </p:nvPr>
        </p:nvSpPr>
        <p:spPr>
          <a:xfrm>
            <a:off x="837990" y="1825625"/>
            <a:ext cx="10512900" cy="43512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100000"/>
              </a:lnSpc>
              <a:spcBef>
                <a:spcPts val="10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1pPr>
            <a:lvl2pPr marL="914400" marR="0" lvl="1"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2pPr>
            <a:lvl3pPr marL="1371600" marR="0" lvl="2"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3pPr>
            <a:lvl4pPr marL="1828800" marR="0" lvl="3"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4pPr>
            <a:lvl5pPr marL="2286000" marR="0" lvl="4"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5pPr>
            <a:lvl6pPr marL="2743200" marR="0" lvl="5"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6pPr>
            <a:lvl7pPr marL="3200400" marR="0" lvl="6"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7pPr>
            <a:lvl8pPr marL="3657600" marR="0" lvl="7"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8pPr>
            <a:lvl9pPr marL="4114800" marR="0" lvl="8" indent="-361950" algn="l"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9pPr>
          </a:lstStyle>
          <a:p>
            <a:endParaRPr/>
          </a:p>
        </p:txBody>
      </p:sp>
      <p:sp>
        <p:nvSpPr>
          <p:cNvPr id="8" name="Google Shape;8;p137"/>
          <p:cNvSpPr txBox="1">
            <a:spLocks noGrp="1"/>
          </p:cNvSpPr>
          <p:nvPr>
            <p:ph type="dt" idx="10"/>
          </p:nvPr>
        </p:nvSpPr>
        <p:spPr>
          <a:xfrm>
            <a:off x="837990" y="6356350"/>
            <a:ext cx="2742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7"/>
          <p:cNvSpPr txBox="1">
            <a:spLocks noGrp="1"/>
          </p:cNvSpPr>
          <p:nvPr>
            <p:ph type="ftr" idx="11"/>
          </p:nvPr>
        </p:nvSpPr>
        <p:spPr>
          <a:xfrm>
            <a:off x="4037590" y="6356350"/>
            <a:ext cx="41139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7"/>
          <p:cNvSpPr txBox="1">
            <a:spLocks noGrp="1"/>
          </p:cNvSpPr>
          <p:nvPr>
            <p:ph type="sldNum" idx="12"/>
          </p:nvPr>
        </p:nvSpPr>
        <p:spPr>
          <a:xfrm>
            <a:off x="8608446" y="6356350"/>
            <a:ext cx="2742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80"/>
        <p:cNvGrpSpPr/>
        <p:nvPr/>
      </p:nvGrpSpPr>
      <p:grpSpPr>
        <a:xfrm>
          <a:off x="0" y="0"/>
          <a:ext cx="0" cy="0"/>
          <a:chOff x="0" y="0"/>
          <a:chExt cx="0" cy="0"/>
        </a:xfrm>
      </p:grpSpPr>
      <p:sp>
        <p:nvSpPr>
          <p:cNvPr id="81" name="Google Shape;81;p140"/>
          <p:cNvSpPr txBox="1">
            <a:spLocks noGrp="1"/>
          </p:cNvSpPr>
          <p:nvPr>
            <p:ph type="title"/>
          </p:nvPr>
        </p:nvSpPr>
        <p:spPr>
          <a:xfrm>
            <a:off x="1552403" y="422226"/>
            <a:ext cx="9676800" cy="763500"/>
          </a:xfrm>
          <a:prstGeom prst="rect">
            <a:avLst/>
          </a:prstGeom>
          <a:noFill/>
          <a:ln>
            <a:noFill/>
          </a:ln>
        </p:spPr>
        <p:txBody>
          <a:bodyPr spcFirstLastPara="1" wrap="square" lIns="126300" tIns="126300" rIns="126300" bIns="126300" anchor="ctr" anchorCtr="0">
            <a:noAutofit/>
          </a:bodyPr>
          <a:lstStyle>
            <a:lvl1pPr marR="0" lvl="0" algn="l" rtl="0">
              <a:lnSpc>
                <a:spcPct val="100000"/>
              </a:lnSpc>
              <a:spcBef>
                <a:spcPts val="0"/>
              </a:spcBef>
              <a:spcAft>
                <a:spcPts val="0"/>
              </a:spcAft>
              <a:buClr>
                <a:schemeClr val="dk1"/>
              </a:buClr>
              <a:buSzPts val="4400"/>
              <a:buFont typeface="Lexend"/>
              <a:buNone/>
              <a:defRPr sz="4400" b="0" i="0" u="none" strike="noStrike" cap="none">
                <a:solidFill>
                  <a:schemeClr val="dk1"/>
                </a:solidFill>
                <a:latin typeface="Lexend"/>
                <a:ea typeface="Lexend"/>
                <a:cs typeface="Lexend"/>
                <a:sym typeface="Lexend"/>
              </a:defRPr>
            </a:lvl1pPr>
            <a:lvl2pPr marR="0" lvl="1"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2pPr>
            <a:lvl3pPr marR="0" lvl="2"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3pPr>
            <a:lvl4pPr marR="0" lvl="3"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4pPr>
            <a:lvl5pPr marR="0" lvl="4"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5pPr>
            <a:lvl6pPr marR="0" lvl="5"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6pPr>
            <a:lvl7pPr marR="0" lvl="6"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7pPr>
            <a:lvl8pPr marR="0" lvl="7"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8pPr>
            <a:lvl9pPr marR="0" lvl="8" algn="l" rtl="0">
              <a:lnSpc>
                <a:spcPct val="100000"/>
              </a:lnSpc>
              <a:spcBef>
                <a:spcPts val="0"/>
              </a:spcBef>
              <a:spcAft>
                <a:spcPts val="0"/>
              </a:spcAft>
              <a:buClr>
                <a:schemeClr val="dk1"/>
              </a:buClr>
              <a:buSzPts val="3900"/>
              <a:buFont typeface="Cormorant Garamond"/>
              <a:buNone/>
              <a:defRPr sz="3900" b="0" i="0" u="none" strike="noStrike" cap="none">
                <a:solidFill>
                  <a:schemeClr val="dk1"/>
                </a:solidFill>
                <a:latin typeface="Cormorant Garamond"/>
                <a:ea typeface="Cormorant Garamond"/>
                <a:cs typeface="Cormorant Garamond"/>
                <a:sym typeface="Cormorant Garamond"/>
              </a:defRPr>
            </a:lvl9pPr>
          </a:lstStyle>
          <a:p>
            <a:endParaRPr/>
          </a:p>
        </p:txBody>
      </p:sp>
      <p:sp>
        <p:nvSpPr>
          <p:cNvPr id="82" name="Google Shape;82;p140"/>
          <p:cNvSpPr txBox="1">
            <a:spLocks noGrp="1"/>
          </p:cNvSpPr>
          <p:nvPr>
            <p:ph type="body" idx="1"/>
          </p:nvPr>
        </p:nvSpPr>
        <p:spPr>
          <a:xfrm>
            <a:off x="959760" y="1536634"/>
            <a:ext cx="10269300" cy="4555500"/>
          </a:xfrm>
          <a:prstGeom prst="rect">
            <a:avLst/>
          </a:prstGeom>
          <a:noFill/>
          <a:ln>
            <a:noFill/>
          </a:ln>
        </p:spPr>
        <p:txBody>
          <a:bodyPr spcFirstLastPara="1" wrap="square" lIns="126300" tIns="126300" rIns="126300" bIns="126300" anchor="t" anchorCtr="0">
            <a:noAutofit/>
          </a:bodyPr>
          <a:lstStyle>
            <a:lvl1pPr marL="457200" marR="0" lvl="0"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1pPr>
            <a:lvl2pPr marL="914400" marR="0" lvl="1"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2pPr>
            <a:lvl3pPr marL="1371600" marR="0" lvl="2"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3pPr>
            <a:lvl4pPr marL="1828800" marR="0" lvl="3"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4pPr>
            <a:lvl5pPr marL="2286000" marR="0" lvl="4"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5pPr>
            <a:lvl6pPr marL="2743200" marR="0" lvl="5"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6pPr>
            <a:lvl7pPr marL="3200400" marR="0" lvl="6"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7pPr>
            <a:lvl8pPr marL="3657600" marR="0" lvl="7"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8pPr>
            <a:lvl9pPr marL="4114800" marR="0" lvl="8" indent="-361950" algn="l" rtl="0">
              <a:lnSpc>
                <a:spcPct val="115000"/>
              </a:lnSpc>
              <a:spcBef>
                <a:spcPts val="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9pPr>
          </a:lstStyle>
          <a:p>
            <a:endParaRPr/>
          </a:p>
        </p:txBody>
      </p:sp>
      <p:sp>
        <p:nvSpPr>
          <p:cNvPr id="83" name="Google Shape;83;p140"/>
          <p:cNvSpPr txBox="1"/>
          <p:nvPr/>
        </p:nvSpPr>
        <p:spPr>
          <a:xfrm>
            <a:off x="4448620" y="6239933"/>
            <a:ext cx="3522300" cy="486900"/>
          </a:xfrm>
          <a:prstGeom prst="rect">
            <a:avLst/>
          </a:prstGeom>
          <a:noFill/>
          <a:ln>
            <a:noFill/>
          </a:ln>
        </p:spPr>
        <p:txBody>
          <a:bodyPr spcFirstLastPara="1" wrap="square" lIns="126300" tIns="63150" rIns="126300" bIns="6315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888888"/>
              </a:solidFill>
              <a:latin typeface="Antic"/>
              <a:ea typeface="Antic"/>
              <a:cs typeface="Antic"/>
              <a:sym typeface="Antic"/>
            </a:endParaRPr>
          </a:p>
        </p:txBody>
      </p:sp>
      <p:sp>
        <p:nvSpPr>
          <p:cNvPr id="84" name="Google Shape;84;p140"/>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dlmg.ro/en/romanian-sign-languag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study.com/academy/lesson/communicating-with-and-about-people-with-disabilites.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seyens.com/7cs-effective-communication-science/"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8.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8.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8.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hyperlink" Target="https://www.w3.org/WAI/" TargetMode="External"/><Relationship Id="rId7" Type="http://schemas.openxmlformats.org/officeDocument/2006/relationships/hyperlink" Target="https://webaim.org/" TargetMode="External"/><Relationship Id="rId2" Type="http://schemas.openxmlformats.org/officeDocument/2006/relationships/notesSlide" Target="../notesSlides/notesSlide60.xml"/><Relationship Id="rId1" Type="http://schemas.openxmlformats.org/officeDocument/2006/relationships/slideLayout" Target="../slideLayouts/slideLayout16.xml"/><Relationship Id="rId6" Type="http://schemas.openxmlformats.org/officeDocument/2006/relationships/hyperlink" Target="http://www.cast.org/" TargetMode="External"/><Relationship Id="rId5" Type="http://schemas.openxmlformats.org/officeDocument/2006/relationships/hyperlink" Target="http://ncam.wgbh.org/" TargetMode="External"/><Relationship Id="rId4" Type="http://schemas.openxmlformats.org/officeDocument/2006/relationships/hyperlink" Target="https://dredf.org/"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4.xml"/><Relationship Id="rId7" Type="http://schemas.openxmlformats.org/officeDocument/2006/relationships/image" Target="../media/image17.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5"/>
        <p:cNvGrpSpPr/>
        <p:nvPr/>
      </p:nvGrpSpPr>
      <p:grpSpPr>
        <a:xfrm>
          <a:off x="0" y="0"/>
          <a:ext cx="0" cy="0"/>
          <a:chOff x="0" y="0"/>
          <a:chExt cx="0" cy="0"/>
        </a:xfrm>
      </p:grpSpPr>
      <p:pic>
        <p:nvPicPr>
          <p:cNvPr id="166" name="Google Shape;166;p8"/>
          <p:cNvPicPr preferRelativeResize="0"/>
          <p:nvPr/>
        </p:nvPicPr>
        <p:blipFill rotWithShape="1">
          <a:blip r:embed="rId3">
            <a:alphaModFix/>
          </a:blip>
          <a:srcRect t="2380" b="2380"/>
          <a:stretch/>
        </p:blipFill>
        <p:spPr>
          <a:xfrm>
            <a:off x="4952461" y="-2120"/>
            <a:ext cx="2700624" cy="2572710"/>
          </a:xfrm>
          <a:prstGeom prst="rect">
            <a:avLst/>
          </a:prstGeom>
          <a:noFill/>
          <a:ln w="9525" cap="flat" cmpd="sng">
            <a:solidFill>
              <a:schemeClr val="accent6"/>
            </a:solidFill>
            <a:prstDash val="solid"/>
            <a:round/>
            <a:headEnd type="none" w="sm" len="sm"/>
            <a:tailEnd type="none" w="sm" len="sm"/>
          </a:ln>
        </p:spPr>
      </p:pic>
      <p:sp>
        <p:nvSpPr>
          <p:cNvPr id="167" name="Google Shape;167;p8"/>
          <p:cNvSpPr/>
          <p:nvPr/>
        </p:nvSpPr>
        <p:spPr>
          <a:xfrm>
            <a:off x="5270681" y="4856352"/>
            <a:ext cx="6776700" cy="813300"/>
          </a:xfrm>
          <a:prstGeom prst="rect">
            <a:avLst/>
          </a:prstGeom>
          <a:solidFill>
            <a:srgbClr val="FF9900"/>
          </a:solidFill>
          <a:ln>
            <a:noFill/>
          </a:ln>
        </p:spPr>
        <p:txBody>
          <a:bodyPr spcFirstLastPara="1" wrap="square" lIns="126300" tIns="126300" rIns="126300" bIns="1263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dirty="0">
                <a:solidFill>
                  <a:srgbClr val="FEFEFE"/>
                </a:solidFill>
                <a:latin typeface="Antic"/>
                <a:ea typeface="Antic"/>
                <a:cs typeface="Antic"/>
                <a:sym typeface="Antic"/>
              </a:rPr>
              <a:t>Proiect nr: 2022-1-RO01-KA220-VET-000085029</a:t>
            </a:r>
            <a:endParaRPr sz="2100" b="1" i="0" u="none" strike="noStrike" cap="none" dirty="0">
              <a:solidFill>
                <a:srgbClr val="FF9900"/>
              </a:solidFill>
              <a:latin typeface="Antic"/>
              <a:ea typeface="Antic"/>
              <a:cs typeface="Antic"/>
              <a:sym typeface="Antic"/>
            </a:endParaRPr>
          </a:p>
        </p:txBody>
      </p:sp>
      <p:pic>
        <p:nvPicPr>
          <p:cNvPr id="168" name="Google Shape;168;p8"/>
          <p:cNvPicPr preferRelativeResize="0"/>
          <p:nvPr/>
        </p:nvPicPr>
        <p:blipFill rotWithShape="1">
          <a:blip r:embed="rId4">
            <a:alphaModFix/>
          </a:blip>
          <a:srcRect l="2722" r="2731"/>
          <a:stretch/>
        </p:blipFill>
        <p:spPr>
          <a:xfrm>
            <a:off x="8426892" y="391890"/>
            <a:ext cx="2799380" cy="660845"/>
          </a:xfrm>
          <a:prstGeom prst="rect">
            <a:avLst/>
          </a:prstGeom>
          <a:noFill/>
          <a:ln>
            <a:noFill/>
          </a:ln>
        </p:spPr>
      </p:pic>
      <p:sp>
        <p:nvSpPr>
          <p:cNvPr id="169" name="Google Shape;169;p8"/>
          <p:cNvSpPr txBox="1"/>
          <p:nvPr/>
        </p:nvSpPr>
        <p:spPr>
          <a:xfrm>
            <a:off x="0" y="2570599"/>
            <a:ext cx="12189000" cy="2408400"/>
          </a:xfrm>
          <a:prstGeom prst="rect">
            <a:avLst/>
          </a:prstGeom>
          <a:solidFill>
            <a:srgbClr val="5F7D95"/>
          </a:solidFill>
          <a:ln>
            <a:noFill/>
          </a:ln>
        </p:spPr>
        <p:txBody>
          <a:bodyPr spcFirstLastPara="1" wrap="square" lIns="126300" tIns="126300" rIns="126300" bIns="126300" anchor="ctr" anchorCtr="0">
            <a:noAutofit/>
          </a:bodyPr>
          <a:lstStyle/>
          <a:p>
            <a:pPr marL="0" marR="0" lvl="0" indent="0" algn="ctr" rtl="0">
              <a:lnSpc>
                <a:spcPct val="90000"/>
              </a:lnSpc>
              <a:spcBef>
                <a:spcPts val="0"/>
              </a:spcBef>
              <a:spcAft>
                <a:spcPts val="0"/>
              </a:spcAft>
              <a:buClr>
                <a:srgbClr val="000000"/>
              </a:buClr>
              <a:buSzPts val="8700"/>
              <a:buFont typeface="Arial"/>
              <a:buNone/>
            </a:pPr>
            <a:r>
              <a:rPr lang="en" sz="7600" b="1" i="0" u="none" strike="noStrike" cap="none" dirty="0">
                <a:solidFill>
                  <a:srgbClr val="FFFFFF"/>
                </a:solidFill>
                <a:latin typeface="Lexend" panose="020B0604020202020204" charset="0"/>
                <a:ea typeface="Lexend"/>
                <a:cs typeface="Lexend"/>
                <a:sym typeface="Lexend"/>
              </a:rPr>
              <a:t>Învață-mă să ajut</a:t>
            </a:r>
            <a:endParaRPr sz="7600" b="1" i="0" u="none" strike="noStrike" cap="none" dirty="0">
              <a:solidFill>
                <a:srgbClr val="FFFFFF"/>
              </a:solidFill>
              <a:latin typeface="Lexend" panose="020B0604020202020204" charset="0"/>
              <a:ea typeface="Lexend"/>
              <a:cs typeface="Lexend"/>
              <a:sym typeface="Lexend"/>
            </a:endParaRPr>
          </a:p>
          <a:p>
            <a:pPr marL="0" marR="0" lvl="0" indent="0" algn="ctr" rtl="0">
              <a:lnSpc>
                <a:spcPct val="90000"/>
              </a:lnSpc>
              <a:spcBef>
                <a:spcPts val="0"/>
              </a:spcBef>
              <a:spcAft>
                <a:spcPts val="0"/>
              </a:spcAft>
              <a:buClr>
                <a:srgbClr val="000000"/>
              </a:buClr>
              <a:buSzPts val="2900"/>
              <a:buFont typeface="Arial"/>
              <a:buNone/>
            </a:pPr>
            <a:r>
              <a:rPr lang="en" sz="2900" b="1" i="0" u="none" strike="noStrike" cap="none" dirty="0">
                <a:solidFill>
                  <a:srgbClr val="FFFFFF"/>
                </a:solidFill>
                <a:latin typeface="+mn-lt"/>
                <a:ea typeface="Antic"/>
                <a:cs typeface="Antic"/>
                <a:sym typeface="Antic"/>
              </a:rPr>
              <a:t>MODULUL 2 Lecția 3 </a:t>
            </a:r>
            <a:endParaRPr sz="2900" b="1" i="0" u="none" strike="noStrike" cap="none" dirty="0">
              <a:solidFill>
                <a:srgbClr val="FFFFFF"/>
              </a:solidFill>
              <a:latin typeface="+mn-lt"/>
              <a:ea typeface="Antic"/>
              <a:cs typeface="Antic"/>
              <a:sym typeface="Antic"/>
            </a:endParaRPr>
          </a:p>
          <a:p>
            <a:pPr marL="0" marR="0" lvl="0" indent="0" algn="ctr" rtl="0">
              <a:lnSpc>
                <a:spcPct val="90000"/>
              </a:lnSpc>
              <a:spcBef>
                <a:spcPts val="0"/>
              </a:spcBef>
              <a:spcAft>
                <a:spcPts val="0"/>
              </a:spcAft>
              <a:buClr>
                <a:srgbClr val="000000"/>
              </a:buClr>
              <a:buSzPts val="2900"/>
              <a:buFont typeface="Arial"/>
              <a:buNone/>
            </a:pPr>
            <a:r>
              <a:rPr lang="en" sz="2900" b="0" i="0" u="none" strike="noStrike" cap="none" dirty="0">
                <a:solidFill>
                  <a:srgbClr val="FFFFFF"/>
                </a:solidFill>
                <a:latin typeface="+mn-lt"/>
                <a:ea typeface="Antic"/>
                <a:cs typeface="Antic"/>
                <a:sym typeface="Antic"/>
              </a:rPr>
              <a:t>Tehnici de comunicare verbală și de conținut pentru a fi utilizate cu persoanele cu </a:t>
            </a:r>
            <a:r>
              <a:rPr lang="ro-RO" sz="2900" b="0" i="0" u="none" strike="noStrike" cap="none" dirty="0">
                <a:solidFill>
                  <a:srgbClr val="FFFFFF"/>
                </a:solidFill>
                <a:latin typeface="+mn-lt"/>
                <a:ea typeface="Antic"/>
                <a:cs typeface="Antic"/>
                <a:sym typeface="Antic"/>
              </a:rPr>
              <a:t>dizabilități</a:t>
            </a:r>
            <a:r>
              <a:rPr lang="en" sz="2900" b="0" i="0" u="none" strike="noStrike" cap="none" dirty="0">
                <a:solidFill>
                  <a:srgbClr val="FFFFFF"/>
                </a:solidFill>
                <a:latin typeface="+mn-lt"/>
                <a:ea typeface="Antic"/>
                <a:cs typeface="Antic"/>
                <a:sym typeface="Antic"/>
              </a:rPr>
              <a:t> în mediul online - crearea de conținut</a:t>
            </a:r>
            <a:endParaRPr sz="2900" b="0" i="0" u="none" strike="noStrike" cap="none" dirty="0">
              <a:solidFill>
                <a:srgbClr val="FFFFFF"/>
              </a:solidFill>
              <a:latin typeface="+mn-lt"/>
              <a:ea typeface="Antic"/>
              <a:cs typeface="Antic"/>
              <a:sym typeface="Antic"/>
            </a:endParaRPr>
          </a:p>
        </p:txBody>
      </p:sp>
      <p:sp>
        <p:nvSpPr>
          <p:cNvPr id="170" name="Google Shape;170;p8"/>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a:t>
            </a:fld>
            <a:endParaRPr/>
          </a:p>
        </p:txBody>
      </p:sp>
      <p:grpSp>
        <p:nvGrpSpPr>
          <p:cNvPr id="171" name="Google Shape;171;p8"/>
          <p:cNvGrpSpPr/>
          <p:nvPr/>
        </p:nvGrpSpPr>
        <p:grpSpPr>
          <a:xfrm>
            <a:off x="1211129" y="5675596"/>
            <a:ext cx="9767014" cy="1128486"/>
            <a:chOff x="498500" y="4137629"/>
            <a:chExt cx="8147326" cy="941346"/>
          </a:xfrm>
        </p:grpSpPr>
        <p:grpSp>
          <p:nvGrpSpPr>
            <p:cNvPr id="172" name="Google Shape;172;p8"/>
            <p:cNvGrpSpPr/>
            <p:nvPr/>
          </p:nvGrpSpPr>
          <p:grpSpPr>
            <a:xfrm>
              <a:off x="498500" y="4226550"/>
              <a:ext cx="4713643" cy="852425"/>
              <a:chOff x="498500" y="4226550"/>
              <a:chExt cx="4713643" cy="852425"/>
            </a:xfrm>
          </p:grpSpPr>
          <p:grpSp>
            <p:nvGrpSpPr>
              <p:cNvPr id="173" name="Google Shape;173;p8"/>
              <p:cNvGrpSpPr/>
              <p:nvPr/>
            </p:nvGrpSpPr>
            <p:grpSpPr>
              <a:xfrm>
                <a:off x="498500" y="4226550"/>
                <a:ext cx="2782903" cy="852425"/>
                <a:chOff x="661431" y="5761985"/>
                <a:chExt cx="4102762" cy="1256708"/>
              </a:xfrm>
            </p:grpSpPr>
            <p:pic>
              <p:nvPicPr>
                <p:cNvPr id="174" name="Google Shape;174;p8"/>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75" name="Google Shape;175;p8"/>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76" name="Google Shape;176;p8" descr="Logo Oriensys"/>
              <p:cNvPicPr preferRelativeResize="0"/>
              <p:nvPr/>
            </p:nvPicPr>
            <p:blipFill rotWithShape="1">
              <a:blip r:embed="rId7">
                <a:alphaModFix/>
              </a:blip>
              <a:srcRect/>
              <a:stretch/>
            </p:blipFill>
            <p:spPr>
              <a:xfrm>
                <a:off x="4186400" y="4297788"/>
                <a:ext cx="1025743" cy="621025"/>
              </a:xfrm>
              <a:prstGeom prst="rect">
                <a:avLst/>
              </a:prstGeom>
              <a:noFill/>
              <a:ln>
                <a:noFill/>
              </a:ln>
            </p:spPr>
          </p:pic>
        </p:grpSp>
        <p:pic>
          <p:nvPicPr>
            <p:cNvPr id="177" name="Google Shape;177;p8"/>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78" name="Google Shape;178;p8"/>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0"/>
        <p:cNvGrpSpPr/>
        <p:nvPr/>
      </p:nvGrpSpPr>
      <p:grpSpPr>
        <a:xfrm>
          <a:off x="0" y="0"/>
          <a:ext cx="0" cy="0"/>
          <a:chOff x="0" y="0"/>
          <a:chExt cx="0" cy="0"/>
        </a:xfrm>
      </p:grpSpPr>
      <p:sp>
        <p:nvSpPr>
          <p:cNvPr id="291" name="Google Shape;291;p17"/>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4300" dirty="0"/>
              <a:t>Comunicarea verbală și nonverbală</a:t>
            </a:r>
            <a:endParaRPr sz="3500" dirty="0"/>
          </a:p>
        </p:txBody>
      </p:sp>
      <p:sp>
        <p:nvSpPr>
          <p:cNvPr id="292" name="Google Shape;292;p17"/>
          <p:cNvSpPr txBox="1">
            <a:spLocks noGrp="1"/>
          </p:cNvSpPr>
          <p:nvPr>
            <p:ph type="body" idx="1"/>
          </p:nvPr>
        </p:nvSpPr>
        <p:spPr>
          <a:xfrm>
            <a:off x="959750" y="1384225"/>
            <a:ext cx="39681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400"/>
              </a:spcBef>
              <a:spcAft>
                <a:spcPts val="0"/>
              </a:spcAft>
              <a:buSzPts val="2500"/>
              <a:buNone/>
            </a:pPr>
            <a:endParaRPr sz="1900" dirty="0"/>
          </a:p>
          <a:p>
            <a:pPr marL="0" lvl="0" indent="0" algn="l" rtl="0">
              <a:lnSpc>
                <a:spcPct val="115000"/>
              </a:lnSpc>
              <a:spcBef>
                <a:spcPts val="1500"/>
              </a:spcBef>
              <a:spcAft>
                <a:spcPts val="0"/>
              </a:spcAft>
              <a:buSzPts val="2500"/>
              <a:buNone/>
            </a:pPr>
            <a:r>
              <a:rPr lang="en" dirty="0"/>
              <a:t>Cu ajutorul </a:t>
            </a:r>
            <a:r>
              <a:rPr lang="en" b="1" dirty="0"/>
              <a:t>comunicării verbale</a:t>
            </a:r>
            <a:r>
              <a:rPr lang="en" dirty="0"/>
              <a:t>, oamenii își exprimă gândurile, ideile și sentimentele prin intermediul limbajului vorbit sau scris. </a:t>
            </a:r>
            <a:endParaRPr dirty="0"/>
          </a:p>
          <a:p>
            <a:pPr marL="0" lvl="0" indent="0" algn="l" rtl="0">
              <a:lnSpc>
                <a:spcPct val="115000"/>
              </a:lnSpc>
              <a:spcBef>
                <a:spcPts val="1500"/>
              </a:spcBef>
              <a:spcAft>
                <a:spcPts val="0"/>
              </a:spcAft>
              <a:buSzPts val="2500"/>
              <a:buNone/>
            </a:pPr>
            <a:r>
              <a:rPr lang="en" b="1" dirty="0"/>
              <a:t>Comunicarea nonverbală </a:t>
            </a:r>
            <a:r>
              <a:rPr lang="en" dirty="0"/>
              <a:t>utilizează alte metode, cum ar fi limbajul corpului, inclusiv expresiile faciale, gesturile și alte mișcări ale corpului.</a:t>
            </a:r>
            <a:endParaRPr dirty="0"/>
          </a:p>
          <a:p>
            <a:pPr marL="0" lvl="0" indent="0" algn="l" rtl="0">
              <a:lnSpc>
                <a:spcPct val="115000"/>
              </a:lnSpc>
              <a:spcBef>
                <a:spcPts val="1500"/>
              </a:spcBef>
              <a:spcAft>
                <a:spcPts val="0"/>
              </a:spcAft>
              <a:buSzPts val="2500"/>
              <a:buNone/>
            </a:pPr>
            <a:endParaRPr sz="1900" dirty="0"/>
          </a:p>
          <a:p>
            <a:pPr marL="0" lvl="0" indent="0" algn="l" rtl="0">
              <a:lnSpc>
                <a:spcPct val="115000"/>
              </a:lnSpc>
              <a:spcBef>
                <a:spcPts val="1500"/>
              </a:spcBef>
              <a:spcAft>
                <a:spcPts val="0"/>
              </a:spcAft>
              <a:buSzPts val="2500"/>
              <a:buNone/>
            </a:pPr>
            <a:endParaRPr dirty="0"/>
          </a:p>
          <a:p>
            <a:pPr marL="0" lvl="0" indent="0" algn="l" rtl="0">
              <a:lnSpc>
                <a:spcPct val="115000"/>
              </a:lnSpc>
              <a:spcBef>
                <a:spcPts val="0"/>
              </a:spcBef>
              <a:spcAft>
                <a:spcPts val="0"/>
              </a:spcAft>
              <a:buSzPts val="2500"/>
              <a:buNone/>
            </a:pPr>
            <a:endParaRPr b="1" dirty="0"/>
          </a:p>
        </p:txBody>
      </p:sp>
      <p:sp>
        <p:nvSpPr>
          <p:cNvPr id="293" name="Google Shape;293;p17"/>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10</a:t>
            </a:fld>
            <a:endParaRPr/>
          </a:p>
        </p:txBody>
      </p:sp>
      <p:pic>
        <p:nvPicPr>
          <p:cNvPr id="294" name="Google Shape;294;p17"/>
          <p:cNvPicPr preferRelativeResize="0"/>
          <p:nvPr/>
        </p:nvPicPr>
        <p:blipFill rotWithShape="1">
          <a:blip r:embed="rId3">
            <a:alphaModFix/>
          </a:blip>
          <a:srcRect t="6784" b="6791"/>
          <a:stretch/>
        </p:blipFill>
        <p:spPr>
          <a:xfrm>
            <a:off x="5557575" y="1972700"/>
            <a:ext cx="5857976" cy="3376824"/>
          </a:xfrm>
          <a:prstGeom prst="rect">
            <a:avLst/>
          </a:prstGeom>
          <a:noFill/>
          <a:ln w="9525" cap="flat" cmpd="sng">
            <a:solidFill>
              <a:srgbClr val="FF9900"/>
            </a:solidFill>
            <a:prstDash val="solid"/>
            <a:round/>
            <a:headEnd type="none" w="sm" len="sm"/>
            <a:tailEnd type="none" w="sm" len="sm"/>
          </a:ln>
          <a:effectLst>
            <a:outerShdw dist="209550" dir="2760000" algn="bl" rotWithShape="0">
              <a:srgbClr val="FF9900"/>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4300"/>
              <a:t>Comunicarea verbală și nonverbală</a:t>
            </a:r>
            <a:endParaRPr sz="4300"/>
          </a:p>
        </p:txBody>
      </p:sp>
      <p:graphicFrame>
        <p:nvGraphicFramePr>
          <p:cNvPr id="300" name="Google Shape;300;p18"/>
          <p:cNvGraphicFramePr/>
          <p:nvPr>
            <p:extLst>
              <p:ext uri="{D42A27DB-BD31-4B8C-83A1-F6EECF244321}">
                <p14:modId xmlns:p14="http://schemas.microsoft.com/office/powerpoint/2010/main" val="4035601477"/>
              </p:ext>
            </p:extLst>
          </p:nvPr>
        </p:nvGraphicFramePr>
        <p:xfrm>
          <a:off x="1170452" y="1381390"/>
          <a:ext cx="10137650" cy="4783265"/>
        </p:xfrm>
        <a:graphic>
          <a:graphicData uri="http://schemas.openxmlformats.org/drawingml/2006/table">
            <a:tbl>
              <a:tblPr>
                <a:noFill/>
                <a:tableStyleId>{D8F71E49-4468-4A3F-AE12-2D692F2891E9}</a:tableStyleId>
              </a:tblPr>
              <a:tblGrid>
                <a:gridCol w="5207275">
                  <a:extLst>
                    <a:ext uri="{9D8B030D-6E8A-4147-A177-3AD203B41FA5}">
                      <a16:colId xmlns:a16="http://schemas.microsoft.com/office/drawing/2014/main" val="20000"/>
                    </a:ext>
                  </a:extLst>
                </a:gridCol>
                <a:gridCol w="4930375">
                  <a:extLst>
                    <a:ext uri="{9D8B030D-6E8A-4147-A177-3AD203B41FA5}">
                      <a16:colId xmlns:a16="http://schemas.microsoft.com/office/drawing/2014/main" val="20001"/>
                    </a:ext>
                  </a:extLst>
                </a:gridCol>
              </a:tblGrid>
              <a:tr h="666575">
                <a:tc>
                  <a:txBody>
                    <a:bodyPr/>
                    <a:lstStyle/>
                    <a:p>
                      <a:pPr marL="0" marR="0" lvl="0" indent="0" algn="ctr" rtl="0">
                        <a:lnSpc>
                          <a:spcPct val="100000"/>
                        </a:lnSpc>
                        <a:spcBef>
                          <a:spcPts val="0"/>
                        </a:spcBef>
                        <a:spcAft>
                          <a:spcPts val="0"/>
                        </a:spcAft>
                        <a:buClr>
                          <a:srgbClr val="000000"/>
                        </a:buClr>
                        <a:buSzPts val="1500"/>
                        <a:buFont typeface="Arial"/>
                        <a:buNone/>
                      </a:pPr>
                      <a:r>
                        <a:rPr lang="en" sz="2300" b="1" u="none" strike="noStrike" cap="none" dirty="0">
                          <a:solidFill>
                            <a:schemeClr val="dk1"/>
                          </a:solidFill>
                          <a:latin typeface="Lexend"/>
                          <a:ea typeface="Lexend"/>
                          <a:cs typeface="Lexend"/>
                          <a:sym typeface="Lexend"/>
                        </a:rPr>
                        <a:t>Verbal</a:t>
                      </a:r>
                      <a:endParaRPr sz="2300" b="1" u="none" strike="noStrike" cap="none" dirty="0">
                        <a:solidFill>
                          <a:schemeClr val="dk1"/>
                        </a:solidFill>
                        <a:latin typeface="Lexend"/>
                        <a:ea typeface="Lexend"/>
                        <a:cs typeface="Lexend"/>
                        <a:sym typeface="Lexend"/>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alpha val="0"/>
                        </a:srgbClr>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300" b="1" u="none" strike="noStrike" cap="none">
                          <a:solidFill>
                            <a:schemeClr val="dk1"/>
                          </a:solidFill>
                          <a:latin typeface="Lexend"/>
                          <a:ea typeface="Lexend"/>
                          <a:cs typeface="Lexend"/>
                          <a:sym typeface="Lexend"/>
                        </a:rPr>
                        <a:t>Nonverbal</a:t>
                      </a:r>
                      <a:endParaRPr sz="1400" b="1" i="1" u="none" strike="noStrike" cap="none">
                        <a:solidFill>
                          <a:srgbClr val="5F7D95"/>
                        </a:solidFill>
                        <a:latin typeface="Antic"/>
                        <a:ea typeface="Antic"/>
                        <a:cs typeface="Antic"/>
                        <a:sym typeface="Antic"/>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alpha val="0"/>
                        </a:srgbClr>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0"/>
                  </a:ext>
                </a:extLst>
              </a:tr>
              <a:tr h="479125">
                <a:tc>
                  <a:txBody>
                    <a:bodyPr/>
                    <a:lstStyle/>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Oral - cuvinte vorbite</a:t>
                      </a:r>
                      <a:endParaRPr sz="1700"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Față în față</a:t>
                      </a:r>
                      <a:endParaRPr sz="1700"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Telefon</a:t>
                      </a:r>
                      <a:endParaRPr sz="1700"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Internet</a:t>
                      </a:r>
                      <a:endParaRPr sz="1700"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700" u="none" strike="noStrike" cap="none" dirty="0">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Contactul vizual (oculesics), limbajul corpului (kinesics), distanța socială (proxemics), atingerea (haptics), vocea (paralanguage), mediul fizic, aspectul și utilizarea obiectelor.</a:t>
                      </a:r>
                      <a:endParaRPr sz="1700" u="none" strike="noStrike" cap="none"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r h="479125">
                <a:tc>
                  <a:txBody>
                    <a:bodyPr/>
                    <a:lstStyle/>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Scris - semne și simboluri</a:t>
                      </a:r>
                      <a:endParaRPr sz="1700"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Email-uri</a:t>
                      </a:r>
                      <a:endParaRPr sz="1700"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Scrisori</a:t>
                      </a:r>
                      <a:endParaRPr sz="1700"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700" u="none" strike="noStrike" cap="none" dirty="0">
                          <a:solidFill>
                            <a:srgbClr val="445D73"/>
                          </a:solidFill>
                          <a:latin typeface="Calibri"/>
                          <a:ea typeface="Calibri"/>
                          <a:cs typeface="Calibri"/>
                          <a:sym typeface="Calibri"/>
                        </a:rPr>
                        <a:t>Rapoarte, memorii</a:t>
                      </a:r>
                      <a:endParaRPr sz="1700" b="1"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1" u="none" strike="noStrike" cap="none" dirty="0">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 sz="1700" u="none" strike="noStrike" cap="none" dirty="0">
                          <a:solidFill>
                            <a:srgbClr val="445D73"/>
                          </a:solidFill>
                          <a:latin typeface="Calibri"/>
                          <a:ea typeface="Calibri"/>
                          <a:cs typeface="Calibri"/>
                          <a:sym typeface="Calibri"/>
                        </a:rPr>
                        <a:t>Paralimbaj: </a:t>
                      </a:r>
                      <a:endParaRPr sz="1700" u="none" strike="noStrike" cap="none" dirty="0">
                        <a:solidFill>
                          <a:srgbClr val="445D73"/>
                        </a:solidFill>
                        <a:latin typeface="Calibri"/>
                        <a:ea typeface="Calibri"/>
                        <a:cs typeface="Calibri"/>
                        <a:sym typeface="Calibri"/>
                      </a:endParaRPr>
                    </a:p>
                    <a:p>
                      <a:pPr marL="457200" marR="0" lvl="0" indent="-336550" algn="l" rtl="0">
                        <a:lnSpc>
                          <a:spcPct val="100000"/>
                        </a:lnSpc>
                        <a:spcBef>
                          <a:spcPts val="0"/>
                        </a:spcBef>
                        <a:spcAft>
                          <a:spcPts val="0"/>
                        </a:spcAft>
                        <a:buClr>
                          <a:srgbClr val="445D73"/>
                        </a:buClr>
                        <a:buSzPts val="1700"/>
                        <a:buFont typeface="Calibri"/>
                        <a:buChar char="●"/>
                      </a:pPr>
                      <a:r>
                        <a:rPr lang="en" sz="1700" u="none" strike="noStrike" cap="none" dirty="0">
                          <a:solidFill>
                            <a:srgbClr val="445D73"/>
                          </a:solidFill>
                          <a:latin typeface="Calibri"/>
                          <a:ea typeface="Calibri"/>
                          <a:cs typeface="Calibri"/>
                          <a:sym typeface="Calibri"/>
                        </a:rPr>
                        <a:t>calitatea vocii, ritmul, înălțimea, intensitatea și stilul de vorbire (râs, tuse, țipete, pauză, accent etc.)</a:t>
                      </a:r>
                      <a:endParaRPr sz="1700" u="none" strike="noStrike" cap="none" dirty="0">
                        <a:solidFill>
                          <a:srgbClr val="445D73"/>
                        </a:solidFill>
                        <a:latin typeface="Calibri"/>
                        <a:ea typeface="Calibri"/>
                        <a:cs typeface="Calibri"/>
                        <a:sym typeface="Calibri"/>
                      </a:endParaRPr>
                    </a:p>
                    <a:p>
                      <a:pPr marL="457200" marR="0" lvl="0" indent="-336550" algn="l" rtl="0">
                        <a:lnSpc>
                          <a:spcPct val="100000"/>
                        </a:lnSpc>
                        <a:spcBef>
                          <a:spcPts val="0"/>
                        </a:spcBef>
                        <a:spcAft>
                          <a:spcPts val="0"/>
                        </a:spcAft>
                        <a:buClr>
                          <a:srgbClr val="445D73"/>
                        </a:buClr>
                        <a:buSzPts val="1700"/>
                        <a:buFont typeface="Calibri"/>
                        <a:buChar char="●"/>
                      </a:pPr>
                      <a:r>
                        <a:rPr lang="en" sz="1700" u="none" strike="noStrike" cap="none" dirty="0">
                          <a:solidFill>
                            <a:srgbClr val="445D73"/>
                          </a:solidFill>
                          <a:latin typeface="Calibri"/>
                          <a:ea typeface="Calibri"/>
                          <a:cs typeface="Calibri"/>
                          <a:sym typeface="Calibri"/>
                        </a:rPr>
                        <a:t>ton, inflexiune, accent</a:t>
                      </a:r>
                      <a:endParaRPr sz="1700" u="none" strike="noStrike" cap="none" dirty="0">
                        <a:solidFill>
                          <a:srgbClr val="445D7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700" u="none" strike="noStrike" cap="none"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2"/>
                  </a:ext>
                </a:extLst>
              </a:tr>
              <a:tr h="47912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solidFill>
                          <a:srgbClr val="445D73"/>
                        </a:solidFill>
                        <a:latin typeface="Calibri"/>
                        <a:ea typeface="Calibri"/>
                        <a:cs typeface="Calibri"/>
                        <a:sym typeface="Calibri"/>
                      </a:endParaRPr>
                    </a:p>
                  </a:txBody>
                  <a:tcPr marL="121300" marR="121300" marT="124775" marB="124775">
                    <a:lnL w="9525" cap="flat" cmpd="sng">
                      <a:solidFill>
                        <a:srgbClr val="FF9900">
                          <a:alpha val="0"/>
                        </a:srgbClr>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 sz="1700" u="none" strike="noStrike" cap="none" dirty="0">
                          <a:solidFill>
                            <a:srgbClr val="445D73"/>
                          </a:solidFill>
                          <a:latin typeface="Calibri"/>
                          <a:ea typeface="Calibri"/>
                          <a:cs typeface="Calibri"/>
                          <a:sym typeface="Calibri"/>
                        </a:rPr>
                        <a:t>Procesele conștiente și inconștiente de codificare și decodificare</a:t>
                      </a:r>
                      <a:endParaRPr sz="1700" u="none" strike="noStrike" cap="none" dirty="0">
                        <a:solidFill>
                          <a:srgbClr val="445D73"/>
                        </a:solidFill>
                        <a:latin typeface="Calibri"/>
                        <a:ea typeface="Calibri"/>
                        <a:cs typeface="Calibri"/>
                        <a:sym typeface="Calibri"/>
                      </a:endParaRPr>
                    </a:p>
                  </a:txBody>
                  <a:tcPr marL="121300" marR="121300" marT="124775" marB="124775">
                    <a:lnL w="9525" cap="flat" cmpd="sng">
                      <a:solidFill>
                        <a:srgbClr val="FF9900"/>
                      </a:solidFill>
                      <a:prstDash val="solid"/>
                      <a:round/>
                      <a:headEnd type="none" w="sm" len="sm"/>
                      <a:tailEnd type="none" w="sm" len="sm"/>
                    </a:lnL>
                    <a:lnR w="9525" cap="flat" cmpd="sng">
                      <a:solidFill>
                        <a:srgbClr val="FF9900">
                          <a:alpha val="0"/>
                        </a:srgbClr>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01" name="Google Shape;301;p18"/>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Comunicarea nonverbală: Limbajul semnelor</a:t>
            </a:r>
            <a:endParaRPr sz="3500" dirty="0"/>
          </a:p>
        </p:txBody>
      </p:sp>
      <p:sp>
        <p:nvSpPr>
          <p:cNvPr id="307" name="Google Shape;307;p19"/>
          <p:cNvSpPr txBox="1">
            <a:spLocks noGrp="1"/>
          </p:cNvSpPr>
          <p:nvPr>
            <p:ph type="body" idx="1"/>
          </p:nvPr>
        </p:nvSpPr>
        <p:spPr>
          <a:xfrm>
            <a:off x="959753" y="1536625"/>
            <a:ext cx="69111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400"/>
              </a:spcBef>
              <a:spcAft>
                <a:spcPts val="0"/>
              </a:spcAft>
              <a:buSzPts val="2500"/>
              <a:buNone/>
            </a:pPr>
            <a:r>
              <a:rPr lang="en" sz="1600" b="1" dirty="0">
                <a:solidFill>
                  <a:schemeClr val="lt2"/>
                </a:solidFill>
              </a:rPr>
              <a:t>Limbajul semnelor </a:t>
            </a:r>
            <a:r>
              <a:rPr lang="en" sz="1600" dirty="0"/>
              <a:t>este o formă naturală și vizuală de limbaj care folosește mișcări și expresii pentru a transmite înțelesuri între oameni. </a:t>
            </a:r>
            <a:endParaRPr sz="1600" dirty="0"/>
          </a:p>
          <a:p>
            <a:pPr marL="0" lvl="0" indent="0" algn="l" rtl="0">
              <a:lnSpc>
                <a:spcPct val="115000"/>
              </a:lnSpc>
              <a:spcBef>
                <a:spcPts val="1500"/>
              </a:spcBef>
              <a:spcAft>
                <a:spcPts val="0"/>
              </a:spcAft>
              <a:buSzPts val="2500"/>
              <a:buNone/>
            </a:pPr>
            <a:r>
              <a:rPr lang="en" sz="1600" dirty="0"/>
              <a:t>Folosește orice mijloc de comunicare prin mișcări corporale, atunci când comunicarea orală este imposibilă sau nu este de dorit. Se bazează pe indicii vizuale prin mâini, ochi, față, gură și corp. Gesturile sau simbolurile din limbajul semnelor sunt organizate într-un mod lingvistic. Cu toate acestea, limbajul semnelor nu este o versiune mimată a limbajului vorbit. Este un limbaj separat care utilizează ocazional caracteristici ale limbajului vorbit.</a:t>
            </a:r>
            <a:endParaRPr sz="1600" dirty="0"/>
          </a:p>
          <a:p>
            <a:pPr marL="0" lvl="0" indent="0" algn="l" rtl="0">
              <a:lnSpc>
                <a:spcPct val="115000"/>
              </a:lnSpc>
              <a:spcBef>
                <a:spcPts val="1500"/>
              </a:spcBef>
              <a:spcAft>
                <a:spcPts val="0"/>
              </a:spcAft>
              <a:buSzPts val="2500"/>
              <a:buNone/>
            </a:pPr>
            <a:r>
              <a:rPr lang="en" sz="1600" dirty="0"/>
              <a:t>Limbajul semnelor nu este universal; persoanele surde din diferite țări vorbesc limbaje ale semnelor diferite. Chiar dacă limbajele semnelor sunt diferite de la o țară sau regiune la alta, persoanele surde din diferite țări pot comunica între ele, cel puțin la un nivel de bază.</a:t>
            </a:r>
            <a:endParaRPr sz="1600" i="1" dirty="0"/>
          </a:p>
          <a:p>
            <a:pPr marL="0" lvl="0" indent="0" algn="l" rtl="0">
              <a:lnSpc>
                <a:spcPct val="115000"/>
              </a:lnSpc>
              <a:spcBef>
                <a:spcPts val="1500"/>
              </a:spcBef>
              <a:spcAft>
                <a:spcPts val="0"/>
              </a:spcAft>
              <a:buSzPts val="2500"/>
              <a:buNone/>
            </a:pPr>
            <a:r>
              <a:rPr lang="en" sz="1600" i="1" dirty="0"/>
              <a:t>(Sursa</a:t>
            </a:r>
            <a:r>
              <a:rPr lang="en" sz="1600" dirty="0"/>
              <a:t>: Dicționarul limbajului semnelor </a:t>
            </a:r>
            <a:r>
              <a:rPr lang="en" sz="1600" u="sng" dirty="0">
                <a:solidFill>
                  <a:schemeClr val="hlink"/>
                </a:solidFill>
                <a:hlinkClick r:id="rId3"/>
              </a:rPr>
              <a:t>https://dlmg.ro/en/romanian-sign-language/ </a:t>
            </a:r>
            <a:r>
              <a:rPr lang="en" sz="1600" dirty="0"/>
              <a:t>)</a:t>
            </a:r>
            <a:endParaRPr sz="1600" dirty="0"/>
          </a:p>
          <a:p>
            <a:pPr marL="0" lvl="0" indent="0" algn="l" rtl="0">
              <a:lnSpc>
                <a:spcPct val="115000"/>
              </a:lnSpc>
              <a:spcBef>
                <a:spcPts val="1500"/>
              </a:spcBef>
              <a:spcAft>
                <a:spcPts val="0"/>
              </a:spcAft>
              <a:buSzPts val="2500"/>
              <a:buNone/>
            </a:pPr>
            <a:endParaRPr dirty="0"/>
          </a:p>
          <a:p>
            <a:pPr marL="0" lvl="0" indent="0" algn="l" rtl="0">
              <a:lnSpc>
                <a:spcPct val="115000"/>
              </a:lnSpc>
              <a:spcBef>
                <a:spcPts val="0"/>
              </a:spcBef>
              <a:spcAft>
                <a:spcPts val="0"/>
              </a:spcAft>
              <a:buSzPts val="2500"/>
              <a:buNone/>
            </a:pPr>
            <a:endParaRPr b="1" dirty="0"/>
          </a:p>
        </p:txBody>
      </p:sp>
      <p:sp>
        <p:nvSpPr>
          <p:cNvPr id="308" name="Google Shape;308;p19"/>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12</a:t>
            </a:fld>
            <a:endParaRPr/>
          </a:p>
        </p:txBody>
      </p:sp>
      <p:pic>
        <p:nvPicPr>
          <p:cNvPr id="309" name="Google Shape;309;p19"/>
          <p:cNvPicPr preferRelativeResize="0"/>
          <p:nvPr/>
        </p:nvPicPr>
        <p:blipFill rotWithShape="1">
          <a:blip r:embed="rId4">
            <a:alphaModFix/>
          </a:blip>
          <a:srcRect l="22129" r="22129"/>
          <a:stretch/>
        </p:blipFill>
        <p:spPr>
          <a:xfrm>
            <a:off x="8073150" y="1759200"/>
            <a:ext cx="3398851" cy="4063500"/>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1552400" y="464950"/>
            <a:ext cx="10076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dirty="0"/>
              <a:t>Dinamica vocii: Utilizați cei patru P</a:t>
            </a:r>
            <a:endParaRPr dirty="0"/>
          </a:p>
        </p:txBody>
      </p:sp>
      <p:pic>
        <p:nvPicPr>
          <p:cNvPr id="315" name="Google Shape;315;p20"/>
          <p:cNvPicPr preferRelativeResize="0"/>
          <p:nvPr/>
        </p:nvPicPr>
        <p:blipFill rotWithShape="1">
          <a:blip r:embed="rId3">
            <a:alphaModFix/>
          </a:blip>
          <a:srcRect/>
          <a:stretch/>
        </p:blipFill>
        <p:spPr>
          <a:xfrm>
            <a:off x="4057750" y="1379017"/>
            <a:ext cx="4644445" cy="5324759"/>
          </a:xfrm>
          <a:prstGeom prst="rect">
            <a:avLst/>
          </a:prstGeom>
          <a:noFill/>
          <a:ln>
            <a:noFill/>
          </a:ln>
        </p:spPr>
      </p:pic>
      <p:sp>
        <p:nvSpPr>
          <p:cNvPr id="316" name="Google Shape;316;p20"/>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0"/>
        <p:cNvGrpSpPr/>
        <p:nvPr/>
      </p:nvGrpSpPr>
      <p:grpSpPr>
        <a:xfrm>
          <a:off x="0" y="0"/>
          <a:ext cx="0" cy="0"/>
          <a:chOff x="0" y="0"/>
          <a:chExt cx="0" cy="0"/>
        </a:xfrm>
      </p:grpSpPr>
      <p:sp>
        <p:nvSpPr>
          <p:cNvPr id="321" name="Google Shape;321;p2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Comunicarea verbală</a:t>
            </a:r>
            <a:endParaRPr sz="3500" dirty="0"/>
          </a:p>
        </p:txBody>
      </p:sp>
      <p:sp>
        <p:nvSpPr>
          <p:cNvPr id="322" name="Google Shape;322;p21"/>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457200" lvl="0" indent="-349250" algn="l" rtl="0">
              <a:lnSpc>
                <a:spcPct val="115000"/>
              </a:lnSpc>
              <a:spcBef>
                <a:spcPts val="400"/>
              </a:spcBef>
              <a:spcAft>
                <a:spcPts val="0"/>
              </a:spcAft>
              <a:buSzPts val="1900"/>
              <a:buChar char="❖"/>
            </a:pPr>
            <a:r>
              <a:rPr lang="en" sz="1900" dirty="0"/>
              <a:t>Cui mă adresez?</a:t>
            </a:r>
            <a:endParaRPr sz="1900" dirty="0"/>
          </a:p>
          <a:p>
            <a:pPr marL="457200" lvl="0" indent="-349250" algn="l" rtl="0">
              <a:lnSpc>
                <a:spcPct val="115000"/>
              </a:lnSpc>
              <a:spcBef>
                <a:spcPts val="0"/>
              </a:spcBef>
              <a:spcAft>
                <a:spcPts val="0"/>
              </a:spcAft>
              <a:buSzPts val="1900"/>
              <a:buChar char="❖"/>
            </a:pPr>
            <a:r>
              <a:rPr lang="en" sz="1900" dirty="0"/>
              <a:t>Ce vreau să comunic?</a:t>
            </a:r>
            <a:endParaRPr sz="1900" dirty="0"/>
          </a:p>
          <a:p>
            <a:pPr marL="457200" lvl="0" indent="-349250" algn="l" rtl="0">
              <a:lnSpc>
                <a:spcPct val="115000"/>
              </a:lnSpc>
              <a:spcBef>
                <a:spcPts val="0"/>
              </a:spcBef>
              <a:spcAft>
                <a:spcPts val="0"/>
              </a:spcAft>
              <a:buSzPts val="1900"/>
              <a:buChar char="❖"/>
            </a:pPr>
            <a:r>
              <a:rPr lang="en" sz="1900" dirty="0"/>
              <a:t>Cum vreau să comunic?</a:t>
            </a:r>
            <a:endParaRPr sz="1900" dirty="0"/>
          </a:p>
          <a:p>
            <a:pPr marL="457200" lvl="0" indent="-349250" algn="l" rtl="0">
              <a:lnSpc>
                <a:spcPct val="115000"/>
              </a:lnSpc>
              <a:spcBef>
                <a:spcPts val="0"/>
              </a:spcBef>
              <a:spcAft>
                <a:spcPts val="0"/>
              </a:spcAft>
              <a:buSzPts val="1900"/>
              <a:buChar char="❖"/>
            </a:pPr>
            <a:r>
              <a:rPr lang="en" sz="1900" dirty="0"/>
              <a:t>Ce limbă voi folosi?</a:t>
            </a:r>
            <a:endParaRPr sz="1900" dirty="0"/>
          </a:p>
          <a:p>
            <a:pPr marL="457200" lvl="0" indent="0" algn="l" rtl="0">
              <a:lnSpc>
                <a:spcPct val="115000"/>
              </a:lnSpc>
              <a:spcBef>
                <a:spcPts val="1500"/>
              </a:spcBef>
              <a:spcAft>
                <a:spcPts val="0"/>
              </a:spcAft>
              <a:buSzPts val="2500"/>
              <a:buNone/>
            </a:pPr>
            <a:r>
              <a:rPr lang="en" sz="1900" dirty="0"/>
              <a:t>Alegerea cuvintelor este importantă pentru înțelegerea mesajului de către ascultător, reținerea mesajului și declanșarea acțiunii dorite.</a:t>
            </a:r>
            <a:endParaRPr sz="1900" dirty="0"/>
          </a:p>
          <a:p>
            <a:pPr marL="0" lvl="0" indent="0" algn="l" rtl="0">
              <a:lnSpc>
                <a:spcPct val="115000"/>
              </a:lnSpc>
              <a:spcBef>
                <a:spcPts val="1500"/>
              </a:spcBef>
              <a:spcAft>
                <a:spcPts val="0"/>
              </a:spcAft>
              <a:buSzPts val="2500"/>
              <a:buNone/>
            </a:pPr>
            <a:endParaRPr sz="1900" dirty="0">
              <a:solidFill>
                <a:srgbClr val="1F1F1F"/>
              </a:solidFill>
            </a:endParaRPr>
          </a:p>
          <a:p>
            <a:pPr marL="0" lvl="0" indent="0" algn="l" rtl="0">
              <a:lnSpc>
                <a:spcPct val="115000"/>
              </a:lnSpc>
              <a:spcBef>
                <a:spcPts val="1500"/>
              </a:spcBef>
              <a:spcAft>
                <a:spcPts val="0"/>
              </a:spcAft>
              <a:buSzPts val="2500"/>
              <a:buNone/>
            </a:pPr>
            <a:endParaRPr sz="1900" dirty="0">
              <a:solidFill>
                <a:srgbClr val="1F1F1F"/>
              </a:solidFill>
            </a:endParaRPr>
          </a:p>
          <a:p>
            <a:pPr marL="0" lvl="0" indent="0" algn="l" rtl="0">
              <a:lnSpc>
                <a:spcPct val="115000"/>
              </a:lnSpc>
              <a:spcBef>
                <a:spcPts val="1500"/>
              </a:spcBef>
              <a:spcAft>
                <a:spcPts val="0"/>
              </a:spcAft>
              <a:buSzPts val="2500"/>
              <a:buNone/>
            </a:pPr>
            <a:endParaRPr sz="1900" dirty="0">
              <a:solidFill>
                <a:srgbClr val="1F1F1F"/>
              </a:solidFill>
            </a:endParaRPr>
          </a:p>
          <a:p>
            <a:pPr marL="0" lvl="0" indent="0" algn="l" rtl="0">
              <a:lnSpc>
                <a:spcPct val="115000"/>
              </a:lnSpc>
              <a:spcBef>
                <a:spcPts val="1500"/>
              </a:spcBef>
              <a:spcAft>
                <a:spcPts val="0"/>
              </a:spcAft>
              <a:buSzPts val="2500"/>
              <a:buNone/>
            </a:pPr>
            <a:endParaRPr sz="2400" dirty="0"/>
          </a:p>
          <a:p>
            <a:pPr marL="0" lvl="0" indent="0" algn="l" rtl="0">
              <a:lnSpc>
                <a:spcPct val="115000"/>
              </a:lnSpc>
              <a:spcBef>
                <a:spcPts val="1500"/>
              </a:spcBef>
              <a:spcAft>
                <a:spcPts val="0"/>
              </a:spcAft>
              <a:buSzPts val="2500"/>
              <a:buNone/>
            </a:pPr>
            <a:endParaRPr dirty="0"/>
          </a:p>
          <a:p>
            <a:pPr marL="0" lvl="0" indent="0" algn="l" rtl="0">
              <a:lnSpc>
                <a:spcPct val="115000"/>
              </a:lnSpc>
              <a:spcBef>
                <a:spcPts val="0"/>
              </a:spcBef>
              <a:spcAft>
                <a:spcPts val="0"/>
              </a:spcAft>
              <a:buSzPts val="2500"/>
              <a:buNone/>
            </a:pPr>
            <a:endParaRPr b="1" dirty="0"/>
          </a:p>
        </p:txBody>
      </p:sp>
      <p:sp>
        <p:nvSpPr>
          <p:cNvPr id="323" name="Google Shape;323;p21"/>
          <p:cNvSpPr txBox="1">
            <a:spLocks noGrp="1"/>
          </p:cNvSpPr>
          <p:nvPr>
            <p:ph type="title"/>
          </p:nvPr>
        </p:nvSpPr>
        <p:spPr>
          <a:xfrm>
            <a:off x="1704803" y="37415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Reguli de comunicare verbală</a:t>
            </a:r>
            <a:endParaRPr sz="3500" dirty="0"/>
          </a:p>
        </p:txBody>
      </p:sp>
      <p:sp>
        <p:nvSpPr>
          <p:cNvPr id="324" name="Google Shape;324;p21"/>
          <p:cNvSpPr txBox="1">
            <a:spLocks noGrp="1"/>
          </p:cNvSpPr>
          <p:nvPr>
            <p:ph type="body" idx="1"/>
          </p:nvPr>
        </p:nvSpPr>
        <p:spPr>
          <a:xfrm>
            <a:off x="1112160" y="4587334"/>
            <a:ext cx="10269300" cy="697500"/>
          </a:xfrm>
          <a:prstGeom prst="rect">
            <a:avLst/>
          </a:prstGeom>
          <a:noFill/>
          <a:ln>
            <a:noFill/>
          </a:ln>
        </p:spPr>
        <p:txBody>
          <a:bodyPr spcFirstLastPara="1" wrap="square" lIns="126300" tIns="126300" rIns="126300" bIns="126300" anchor="t" anchorCtr="0">
            <a:noAutofit/>
          </a:bodyPr>
          <a:lstStyle/>
          <a:p>
            <a:pPr marL="457200" lvl="0" indent="-349250" algn="l" rtl="0">
              <a:lnSpc>
                <a:spcPct val="115000"/>
              </a:lnSpc>
              <a:spcBef>
                <a:spcPts val="400"/>
              </a:spcBef>
              <a:spcAft>
                <a:spcPts val="0"/>
              </a:spcAft>
              <a:buSzPts val="1900"/>
              <a:buChar char="❖"/>
            </a:pPr>
            <a:r>
              <a:rPr lang="en" sz="1900" dirty="0"/>
              <a:t>Vorbiți în limba ascultătorilor dumneavoastră.</a:t>
            </a:r>
            <a:endParaRPr sz="1900" dirty="0"/>
          </a:p>
          <a:p>
            <a:pPr marL="457200" lvl="0" indent="-349250" algn="l" rtl="0">
              <a:lnSpc>
                <a:spcPct val="115000"/>
              </a:lnSpc>
              <a:spcBef>
                <a:spcPts val="0"/>
              </a:spcBef>
              <a:spcAft>
                <a:spcPts val="0"/>
              </a:spcAft>
              <a:buSzPts val="1900"/>
              <a:buChar char="❖"/>
            </a:pPr>
            <a:r>
              <a:rPr lang="en" sz="1900" dirty="0"/>
              <a:t>Utilizați cuvinte clare, descriptive și specifice.</a:t>
            </a:r>
            <a:endParaRPr sz="1900" dirty="0"/>
          </a:p>
          <a:p>
            <a:pPr marL="457200" lvl="0" indent="-349250" algn="l" rtl="0">
              <a:lnSpc>
                <a:spcPct val="115000"/>
              </a:lnSpc>
              <a:spcBef>
                <a:spcPts val="0"/>
              </a:spcBef>
              <a:spcAft>
                <a:spcPts val="0"/>
              </a:spcAft>
              <a:buSzPts val="1900"/>
              <a:buChar char="❖"/>
            </a:pPr>
            <a:r>
              <a:rPr lang="en" sz="1900" dirty="0"/>
              <a:t>K.I.S.S. (Keep It Short and Simple / Păstrați</a:t>
            </a:r>
            <a:r>
              <a:rPr lang="ro-RO" sz="1900" dirty="0"/>
              <a:t> mesajul</a:t>
            </a:r>
            <a:r>
              <a:rPr lang="en" sz="1900" dirty="0"/>
              <a:t> simplu și direct)</a:t>
            </a:r>
            <a:endParaRPr sz="1900" dirty="0"/>
          </a:p>
          <a:p>
            <a:pPr marL="457200" lvl="0" indent="-349250" algn="l" rtl="0">
              <a:lnSpc>
                <a:spcPct val="115000"/>
              </a:lnSpc>
              <a:spcBef>
                <a:spcPts val="0"/>
              </a:spcBef>
              <a:spcAft>
                <a:spcPts val="0"/>
              </a:spcAft>
              <a:buSzPts val="1900"/>
              <a:buChar char="❖"/>
            </a:pPr>
            <a:r>
              <a:rPr lang="en" sz="1900" dirty="0"/>
              <a:t>Zâmb</a:t>
            </a:r>
            <a:r>
              <a:rPr lang="ro-RO" sz="1900" dirty="0" err="1"/>
              <a:t>etul</a:t>
            </a:r>
            <a:r>
              <a:rPr lang="en" sz="1900" dirty="0"/>
              <a:t> "poate fi auzit" și "poate fi citit".</a:t>
            </a:r>
            <a:endParaRPr sz="1900" dirty="0"/>
          </a:p>
          <a:p>
            <a:pPr marL="0" lvl="0" indent="0" algn="l" rtl="0">
              <a:lnSpc>
                <a:spcPct val="115000"/>
              </a:lnSpc>
              <a:spcBef>
                <a:spcPts val="1500"/>
              </a:spcBef>
              <a:spcAft>
                <a:spcPts val="0"/>
              </a:spcAft>
              <a:buSzPts val="2500"/>
              <a:buNone/>
            </a:pPr>
            <a:r>
              <a:rPr lang="en" sz="1700" dirty="0"/>
              <a:t>Citește mai mult </a:t>
            </a:r>
            <a:r>
              <a:rPr lang="en" sz="1700" dirty="0">
                <a:solidFill>
                  <a:srgbClr val="1F1F1F"/>
                </a:solidFill>
              </a:rPr>
              <a:t>https://changingminds.org/techniques/language/persuasive/keep_it_simple.htm </a:t>
            </a:r>
            <a:endParaRPr sz="1700" dirty="0">
              <a:solidFill>
                <a:srgbClr val="1F1F1F"/>
              </a:solidFill>
            </a:endParaRPr>
          </a:p>
          <a:p>
            <a:pPr marL="0" lvl="0" indent="0" algn="l" rtl="0">
              <a:lnSpc>
                <a:spcPct val="115000"/>
              </a:lnSpc>
              <a:spcBef>
                <a:spcPts val="1500"/>
              </a:spcBef>
              <a:spcAft>
                <a:spcPts val="0"/>
              </a:spcAft>
              <a:buSzPts val="2500"/>
              <a:buNone/>
            </a:pPr>
            <a:endParaRPr sz="1900" dirty="0">
              <a:solidFill>
                <a:srgbClr val="1F1F1F"/>
              </a:solidFill>
            </a:endParaRPr>
          </a:p>
          <a:p>
            <a:pPr marL="0" lvl="0" indent="0" algn="l" rtl="0">
              <a:lnSpc>
                <a:spcPct val="115000"/>
              </a:lnSpc>
              <a:spcBef>
                <a:spcPts val="1500"/>
              </a:spcBef>
              <a:spcAft>
                <a:spcPts val="0"/>
              </a:spcAft>
              <a:buSzPts val="2500"/>
              <a:buNone/>
            </a:pPr>
            <a:endParaRPr sz="1900" dirty="0">
              <a:solidFill>
                <a:srgbClr val="1F1F1F"/>
              </a:solidFill>
            </a:endParaRPr>
          </a:p>
          <a:p>
            <a:pPr marL="0" lvl="0" indent="0" algn="l" rtl="0">
              <a:lnSpc>
                <a:spcPct val="115000"/>
              </a:lnSpc>
              <a:spcBef>
                <a:spcPts val="1500"/>
              </a:spcBef>
              <a:spcAft>
                <a:spcPts val="0"/>
              </a:spcAft>
              <a:buSzPts val="2500"/>
              <a:buNone/>
            </a:pPr>
            <a:endParaRPr sz="1900" dirty="0">
              <a:solidFill>
                <a:srgbClr val="1F1F1F"/>
              </a:solidFill>
            </a:endParaRPr>
          </a:p>
          <a:p>
            <a:pPr marL="0" lvl="0" indent="0" algn="l" rtl="0">
              <a:lnSpc>
                <a:spcPct val="115000"/>
              </a:lnSpc>
              <a:spcBef>
                <a:spcPts val="1500"/>
              </a:spcBef>
              <a:spcAft>
                <a:spcPts val="0"/>
              </a:spcAft>
              <a:buSzPts val="2500"/>
              <a:buNone/>
            </a:pPr>
            <a:endParaRPr sz="2400" dirty="0"/>
          </a:p>
          <a:p>
            <a:pPr marL="0" lvl="0" indent="0" algn="l" rtl="0">
              <a:lnSpc>
                <a:spcPct val="115000"/>
              </a:lnSpc>
              <a:spcBef>
                <a:spcPts val="1500"/>
              </a:spcBef>
              <a:spcAft>
                <a:spcPts val="0"/>
              </a:spcAft>
              <a:buSzPts val="2500"/>
              <a:buNone/>
            </a:pPr>
            <a:endParaRPr dirty="0"/>
          </a:p>
          <a:p>
            <a:pPr marL="0" lvl="0" indent="0" algn="l" rtl="0">
              <a:lnSpc>
                <a:spcPct val="115000"/>
              </a:lnSpc>
              <a:spcBef>
                <a:spcPts val="0"/>
              </a:spcBef>
              <a:spcAft>
                <a:spcPts val="0"/>
              </a:spcAft>
              <a:buSzPts val="2500"/>
              <a:buNone/>
            </a:pPr>
            <a:endParaRPr b="1" dirty="0"/>
          </a:p>
        </p:txBody>
      </p:sp>
      <p:sp>
        <p:nvSpPr>
          <p:cNvPr id="325" name="Google Shape;325;p21"/>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ro-RO" dirty="0"/>
              <a:t>Scriere</a:t>
            </a:r>
            <a:r>
              <a:rPr lang="en" dirty="0"/>
              <a:t> vs. Vorbire</a:t>
            </a:r>
            <a:endParaRPr dirty="0"/>
          </a:p>
        </p:txBody>
      </p:sp>
      <p:sp>
        <p:nvSpPr>
          <p:cNvPr id="331" name="Google Shape;331;p22"/>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15</a:t>
            </a:fld>
            <a:endParaRPr/>
          </a:p>
        </p:txBody>
      </p:sp>
      <p:graphicFrame>
        <p:nvGraphicFramePr>
          <p:cNvPr id="332" name="Google Shape;332;p22"/>
          <p:cNvGraphicFramePr/>
          <p:nvPr>
            <p:extLst>
              <p:ext uri="{D42A27DB-BD31-4B8C-83A1-F6EECF244321}">
                <p14:modId xmlns:p14="http://schemas.microsoft.com/office/powerpoint/2010/main" val="430721000"/>
              </p:ext>
            </p:extLst>
          </p:nvPr>
        </p:nvGraphicFramePr>
        <p:xfrm>
          <a:off x="952500" y="1524000"/>
          <a:ext cx="10283950" cy="4492154"/>
        </p:xfrm>
        <a:graphic>
          <a:graphicData uri="http://schemas.openxmlformats.org/drawingml/2006/table">
            <a:tbl>
              <a:tblPr>
                <a:noFill/>
                <a:tableStyleId>{D8F71E49-4468-4A3F-AE12-2D692F2891E9}</a:tableStyleId>
              </a:tblPr>
              <a:tblGrid>
                <a:gridCol w="5141975">
                  <a:extLst>
                    <a:ext uri="{9D8B030D-6E8A-4147-A177-3AD203B41FA5}">
                      <a16:colId xmlns:a16="http://schemas.microsoft.com/office/drawing/2014/main" val="20000"/>
                    </a:ext>
                  </a:extLst>
                </a:gridCol>
                <a:gridCol w="5141975">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dirty="0">
                          <a:solidFill>
                            <a:srgbClr val="445D73"/>
                          </a:solidFill>
                          <a:latin typeface="Calibri"/>
                          <a:ea typeface="Calibri"/>
                          <a:cs typeface="Calibri"/>
                          <a:sym typeface="Calibri"/>
                        </a:rPr>
                        <a:t>Scrisul este, de </a:t>
                      </a:r>
                      <a:r>
                        <a:rPr lang="en" sz="1800" u="none" strike="noStrike" cap="none" dirty="0">
                          <a:solidFill>
                            <a:srgbClr val="445D73"/>
                          </a:solidFill>
                          <a:latin typeface="Calibri"/>
                          <a:ea typeface="Calibri"/>
                          <a:cs typeface="Calibri"/>
                          <a:sym typeface="Calibri"/>
                        </a:rPr>
                        <a:t>obicei, permanent, iar textele scrise nu pot fi modificate odată ce au fost tipărite/scrise.</a:t>
                      </a:r>
                      <a:endParaRPr sz="1300" u="none" strike="noStrike" cap="none" dirty="0"/>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dirty="0">
                          <a:solidFill>
                            <a:srgbClr val="445D73"/>
                          </a:solidFill>
                          <a:latin typeface="Calibri"/>
                          <a:ea typeface="Calibri"/>
                          <a:cs typeface="Calibri"/>
                          <a:sym typeface="Calibri"/>
                        </a:rPr>
                        <a:t>Vorbirea este de </a:t>
                      </a:r>
                      <a:r>
                        <a:rPr lang="en" sz="1800" u="none" strike="noStrike" cap="none" dirty="0">
                          <a:solidFill>
                            <a:srgbClr val="445D73"/>
                          </a:solidFill>
                          <a:latin typeface="Calibri"/>
                          <a:ea typeface="Calibri"/>
                          <a:cs typeface="Calibri"/>
                          <a:sym typeface="Calibri"/>
                        </a:rPr>
                        <a:t>obicei tranzitorie, cu excepția cazului în care este înregistrată, iar vorbitorii se pot corecta și își pot schimba exprimările pe parcurs</a:t>
                      </a:r>
                      <a:r>
                        <a:rPr lang="ro-RO" sz="1800" u="none" strike="noStrike" cap="none" dirty="0">
                          <a:solidFill>
                            <a:srgbClr val="445D73"/>
                          </a:solidFill>
                          <a:latin typeface="Calibri"/>
                          <a:ea typeface="Calibri"/>
                          <a:cs typeface="Calibri"/>
                          <a:sym typeface="Calibri"/>
                        </a:rPr>
                        <a:t>.</a:t>
                      </a:r>
                      <a:endParaRPr sz="1300" u="none" strike="noStrike" cap="none" dirty="0"/>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dirty="0">
                          <a:solidFill>
                            <a:srgbClr val="445D73"/>
                          </a:solidFill>
                          <a:latin typeface="Calibri"/>
                          <a:ea typeface="Calibri"/>
                          <a:cs typeface="Calibri"/>
                          <a:sym typeface="Calibri"/>
                        </a:rPr>
                        <a:t>Limba scrisă </a:t>
                      </a:r>
                      <a:r>
                        <a:rPr lang="en" sz="1800" u="none" strike="noStrike" cap="none" dirty="0">
                          <a:solidFill>
                            <a:srgbClr val="445D73"/>
                          </a:solidFill>
                          <a:latin typeface="Calibri"/>
                          <a:ea typeface="Calibri"/>
                          <a:cs typeface="Calibri"/>
                          <a:sym typeface="Calibri"/>
                        </a:rPr>
                        <a:t>tinde să fie mai complexă decât vorbirea, cu propoziții mai lungi și multe clauze subordonate. Punctuația și aspectul textelor scrise nu au, de asemenea, un echivalent oral.</a:t>
                      </a:r>
                      <a:endParaRPr sz="13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dirty="0">
                          <a:solidFill>
                            <a:srgbClr val="445D73"/>
                          </a:solidFill>
                          <a:latin typeface="Calibri"/>
                          <a:ea typeface="Calibri"/>
                          <a:cs typeface="Calibri"/>
                          <a:sym typeface="Calibri"/>
                        </a:rPr>
                        <a:t>Limba vorbită </a:t>
                      </a:r>
                      <a:r>
                        <a:rPr lang="en" sz="1800" u="none" strike="noStrike" cap="none" dirty="0">
                          <a:solidFill>
                            <a:srgbClr val="445D73"/>
                          </a:solidFill>
                          <a:latin typeface="Calibri"/>
                          <a:ea typeface="Calibri"/>
                          <a:cs typeface="Calibri"/>
                          <a:sym typeface="Calibri"/>
                        </a:rPr>
                        <a:t>tinde să fie plină de repetiții, propoziții incomplete, corecturi și întreruperi, cu excepția discursurilor formale și a altor forme de discurs scrise, cum ar fi rapoartele de știri și scenariile pentru piese de teatru și filme.</a:t>
                      </a:r>
                      <a:endParaRPr sz="1300" u="none" strike="noStrike" cap="none" dirty="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dirty="0">
                          <a:solidFill>
                            <a:srgbClr val="445D73"/>
                          </a:solidFill>
                          <a:latin typeface="Calibri"/>
                          <a:ea typeface="Calibri"/>
                          <a:cs typeface="Calibri"/>
                          <a:sym typeface="Calibri"/>
                        </a:rPr>
                        <a:t>Scriitorii </a:t>
                      </a:r>
                      <a:r>
                        <a:rPr lang="en" sz="1800" u="none" strike="noStrike" cap="none" dirty="0">
                          <a:solidFill>
                            <a:srgbClr val="445D73"/>
                          </a:solidFill>
                          <a:latin typeface="Calibri"/>
                          <a:ea typeface="Calibri"/>
                          <a:cs typeface="Calibri"/>
                          <a:sym typeface="Calibri"/>
                        </a:rPr>
                        <a:t>nu primesc feedback imediat din partea cititorilor lor, cu excepția comunicării pe calculator. Ei trebuie să explice lucrurile mai clar și fără ambiguități decât în vorbire, cu excepția corespondenței scrise între persoane care se cunosc bine.</a:t>
                      </a:r>
                      <a:endParaRPr sz="1300" u="none" strike="noStrike" cap="none" dirty="0"/>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en" sz="1800" b="1" u="none" strike="noStrike" cap="none" dirty="0">
                          <a:solidFill>
                            <a:srgbClr val="445D73"/>
                          </a:solidFill>
                          <a:latin typeface="Calibri"/>
                          <a:ea typeface="Calibri"/>
                          <a:cs typeface="Calibri"/>
                          <a:sym typeface="Calibri"/>
                        </a:rPr>
                        <a:t>Discursul este de </a:t>
                      </a:r>
                      <a:r>
                        <a:rPr lang="en" sz="1800" u="none" strike="noStrike" cap="none" dirty="0">
                          <a:solidFill>
                            <a:srgbClr val="445D73"/>
                          </a:solidFill>
                          <a:latin typeface="Calibri"/>
                          <a:ea typeface="Calibri"/>
                          <a:cs typeface="Calibri"/>
                          <a:sym typeface="Calibri"/>
                        </a:rPr>
                        <a:t>obicei o interacțiune dinamică între două sau mai multe persoane. Contextul și cunoștințele comune joacă un rol major, astfel încât este posibil să se lase multe lucruri nespuse sau indirect subînțelese.</a:t>
                      </a:r>
                      <a:endParaRPr sz="1300" u="none" strike="noStrike" cap="none"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6"/>
        <p:cNvGrpSpPr/>
        <p:nvPr/>
      </p:nvGrpSpPr>
      <p:grpSpPr>
        <a:xfrm>
          <a:off x="0" y="0"/>
          <a:ext cx="0" cy="0"/>
          <a:chOff x="0" y="0"/>
          <a:chExt cx="0" cy="0"/>
        </a:xfrm>
      </p:grpSpPr>
      <p:sp>
        <p:nvSpPr>
          <p:cNvPr id="337" name="Google Shape;337;p23"/>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338" name="Google Shape;338;p23"/>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4900"/>
              <a:buNone/>
            </a:pPr>
            <a:r>
              <a:rPr lang="en" sz="3800" dirty="0">
                <a:solidFill>
                  <a:schemeClr val="accent1"/>
                </a:solidFill>
              </a:rPr>
              <a:t>Fundamente pentru comunicarea online accesibilă</a:t>
            </a:r>
            <a:endParaRPr sz="3800" dirty="0">
              <a:solidFill>
                <a:schemeClr val="accent1"/>
              </a:solidFill>
            </a:endParaRPr>
          </a:p>
        </p:txBody>
      </p:sp>
      <p:sp>
        <p:nvSpPr>
          <p:cNvPr id="339" name="Google Shape;339;p23"/>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02</a:t>
            </a:r>
            <a:endParaRPr/>
          </a:p>
        </p:txBody>
      </p:sp>
      <p:sp>
        <p:nvSpPr>
          <p:cNvPr id="340" name="Google Shape;340;p23"/>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Definiție, importanță și proces de comunicare</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341" name="Google Shape;341;p23"/>
          <p:cNvPicPr preferRelativeResize="0"/>
          <p:nvPr/>
        </p:nvPicPr>
        <p:blipFill rotWithShape="1">
          <a:blip r:embed="rId3">
            <a:alphaModFix/>
          </a:blip>
          <a:src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45"/>
        <p:cNvGrpSpPr/>
        <p:nvPr/>
      </p:nvGrpSpPr>
      <p:grpSpPr>
        <a:xfrm>
          <a:off x="0" y="0"/>
          <a:ext cx="0" cy="0"/>
          <a:chOff x="0" y="0"/>
          <a:chExt cx="0" cy="0"/>
        </a:xfrm>
      </p:grpSpPr>
      <p:sp>
        <p:nvSpPr>
          <p:cNvPr id="346" name="Google Shape;346;p2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Principii de comunicare eficientă în învățarea online</a:t>
            </a:r>
            <a:endParaRPr sz="3500" dirty="0"/>
          </a:p>
        </p:txBody>
      </p:sp>
      <p:sp>
        <p:nvSpPr>
          <p:cNvPr id="347" name="Google Shape;347;p2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dirty="0"/>
              <a:t>În domeniul educației online, promovarea unui mediu de învățare incluziv este esențială. Acest lucru este valabil în special pentru </a:t>
            </a:r>
            <a:r>
              <a:rPr lang="en-US" dirty="0" err="1"/>
              <a:t>persoanele</a:t>
            </a:r>
            <a:r>
              <a:rPr lang="en-US" dirty="0"/>
              <a:t> cu </a:t>
            </a:r>
            <a:r>
              <a:rPr lang="en-US" dirty="0" err="1"/>
              <a:t>dizabilități</a:t>
            </a:r>
            <a:r>
              <a:rPr lang="en" dirty="0"/>
              <a:t>, pentru care comunicarea necesită o abordare nuanțată care să pună accentul pe </a:t>
            </a:r>
            <a:r>
              <a:rPr lang="en" i="1" dirty="0"/>
              <a:t>înțelegere, empatie și colaborare</a:t>
            </a:r>
            <a:r>
              <a:rPr lang="en" dirty="0"/>
              <a:t>. </a:t>
            </a:r>
            <a:endParaRPr dirty="0"/>
          </a:p>
          <a:p>
            <a:pPr marL="0" lvl="0" indent="0" algn="l" rtl="0">
              <a:lnSpc>
                <a:spcPct val="115000"/>
              </a:lnSpc>
              <a:spcBef>
                <a:spcPts val="0"/>
              </a:spcBef>
              <a:spcAft>
                <a:spcPts val="0"/>
              </a:spcAft>
              <a:buSzPts val="2500"/>
              <a:buNone/>
            </a:pPr>
            <a:endParaRPr dirty="0"/>
          </a:p>
          <a:p>
            <a:pPr marL="0" lvl="0" indent="0" algn="l" rtl="0">
              <a:lnSpc>
                <a:spcPct val="115000"/>
              </a:lnSpc>
              <a:spcBef>
                <a:spcPts val="0"/>
              </a:spcBef>
              <a:spcAft>
                <a:spcPts val="0"/>
              </a:spcAft>
              <a:buSzPts val="2500"/>
              <a:buNone/>
            </a:pPr>
            <a:r>
              <a:rPr lang="en" dirty="0"/>
              <a:t>Comunicarea eficientă nu numai că reduce decalajul dintre educatori și beneficiarii lor, dar stabilește, de asemenea, conexiuni vitale cu profesioniști, familii și îngrijitori, formând fundamentul pentru decizii informate care modelează parcursul educațional al unei persoane cu dizabilități.</a:t>
            </a:r>
            <a:endParaRPr dirty="0"/>
          </a:p>
          <a:p>
            <a:pPr marL="0" lvl="0" indent="0" algn="l" rtl="0">
              <a:lnSpc>
                <a:spcPct val="115000"/>
              </a:lnSpc>
              <a:spcBef>
                <a:spcPts val="0"/>
              </a:spcBef>
              <a:spcAft>
                <a:spcPts val="0"/>
              </a:spcAft>
              <a:buSzPts val="2500"/>
              <a:buNone/>
            </a:pPr>
            <a:endParaRPr b="1" dirty="0"/>
          </a:p>
          <a:p>
            <a:pPr marL="0" lvl="0" indent="0" algn="l" rtl="0">
              <a:lnSpc>
                <a:spcPct val="115000"/>
              </a:lnSpc>
              <a:spcBef>
                <a:spcPts val="0"/>
              </a:spcBef>
              <a:spcAft>
                <a:spcPts val="0"/>
              </a:spcAft>
              <a:buSzPts val="2500"/>
              <a:buNone/>
            </a:pPr>
            <a:endParaRPr b="1" dirty="0"/>
          </a:p>
        </p:txBody>
      </p:sp>
      <p:sp>
        <p:nvSpPr>
          <p:cNvPr id="348" name="Google Shape;348;p24"/>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52"/>
        <p:cNvGrpSpPr/>
        <p:nvPr/>
      </p:nvGrpSpPr>
      <p:grpSpPr>
        <a:xfrm>
          <a:off x="0" y="0"/>
          <a:ext cx="0" cy="0"/>
          <a:chOff x="0" y="0"/>
          <a:chExt cx="0" cy="0"/>
        </a:xfrm>
      </p:grpSpPr>
      <p:sp>
        <p:nvSpPr>
          <p:cNvPr id="353" name="Google Shape;353;p2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Principii de comunicare eficientă cu </a:t>
            </a:r>
            <a:r>
              <a:rPr lang="en-US" sz="3500" dirty="0" err="1"/>
              <a:t>persoanele</a:t>
            </a:r>
            <a:r>
              <a:rPr lang="en-US" sz="3500" dirty="0"/>
              <a:t> cu </a:t>
            </a:r>
            <a:r>
              <a:rPr lang="en-US" sz="3500" dirty="0" err="1"/>
              <a:t>dizabilități</a:t>
            </a:r>
            <a:r>
              <a:rPr lang="en" sz="3500" dirty="0"/>
              <a:t> în cadrul învățării online</a:t>
            </a:r>
            <a:endParaRPr sz="3500" dirty="0"/>
          </a:p>
        </p:txBody>
      </p:sp>
      <p:sp>
        <p:nvSpPr>
          <p:cNvPr id="354" name="Google Shape;354;p25"/>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dirty="0"/>
              <a:t>Atunci când interacționați online cu persoane cu </a:t>
            </a:r>
            <a:r>
              <a:rPr lang="en-US" dirty="0" err="1"/>
              <a:t>dizabilități</a:t>
            </a:r>
            <a:r>
              <a:rPr lang="en" dirty="0"/>
              <a:t>, </a:t>
            </a:r>
            <a:r>
              <a:rPr lang="en" b="1" dirty="0"/>
              <a:t>claritatea, oportunitatea, coerența, urgența, concizia, corectitudinea, amabilitatea și exhaustivitatea </a:t>
            </a:r>
            <a:r>
              <a:rPr lang="en" dirty="0"/>
              <a:t>formează cele </a:t>
            </a:r>
            <a:r>
              <a:rPr lang="en" b="1" dirty="0"/>
              <a:t>opt principii directoare</a:t>
            </a:r>
            <a:r>
              <a:rPr lang="en" dirty="0"/>
              <a:t>. </a:t>
            </a:r>
            <a:endParaRPr dirty="0"/>
          </a:p>
          <a:p>
            <a:pPr marL="0" lvl="0" indent="0" algn="l" rtl="0">
              <a:lnSpc>
                <a:spcPct val="115000"/>
              </a:lnSpc>
              <a:spcBef>
                <a:spcPts val="0"/>
              </a:spcBef>
              <a:spcAft>
                <a:spcPts val="0"/>
              </a:spcAft>
              <a:buSzPts val="2500"/>
              <a:buNone/>
            </a:pPr>
            <a:r>
              <a:rPr lang="en" dirty="0"/>
              <a:t>Vom aborda aceste principii, explorând strategii și exemple practice care exemplifică modul în care principiile comunicării eficiente pot fi aplicate cursurilor online și comunicării cu </a:t>
            </a:r>
            <a:r>
              <a:rPr lang="en-US" dirty="0" err="1"/>
              <a:t>persoanele</a:t>
            </a:r>
            <a:r>
              <a:rPr lang="en-US" dirty="0"/>
              <a:t> cu </a:t>
            </a:r>
            <a:r>
              <a:rPr lang="en-US" dirty="0" err="1"/>
              <a:t>dizabilități</a:t>
            </a:r>
            <a:r>
              <a:rPr lang="en" dirty="0"/>
              <a:t>.</a:t>
            </a:r>
            <a:endParaRPr dirty="0"/>
          </a:p>
          <a:p>
            <a:pPr marL="0" lvl="0" indent="0" algn="l" rtl="0">
              <a:lnSpc>
                <a:spcPct val="115000"/>
              </a:lnSpc>
              <a:spcBef>
                <a:spcPts val="0"/>
              </a:spcBef>
              <a:spcAft>
                <a:spcPts val="0"/>
              </a:spcAft>
              <a:buSzPts val="2500"/>
              <a:buNone/>
            </a:pPr>
            <a:r>
              <a:rPr lang="en" sz="2000" u="sng" dirty="0">
                <a:solidFill>
                  <a:schemeClr val="hlink"/>
                </a:solidFill>
                <a:hlinkClick r:id="rId3"/>
              </a:rPr>
              <a:t>https://study.com/academy/lesson/communicating-with-and-about-people-with-disabilites.html </a:t>
            </a:r>
            <a:endParaRPr sz="2000" dirty="0"/>
          </a:p>
          <a:p>
            <a:pPr marL="0" lvl="0" indent="0" algn="l" rtl="0">
              <a:lnSpc>
                <a:spcPct val="115000"/>
              </a:lnSpc>
              <a:spcBef>
                <a:spcPts val="0"/>
              </a:spcBef>
              <a:spcAft>
                <a:spcPts val="0"/>
              </a:spcAft>
              <a:buSzPts val="2500"/>
              <a:buNone/>
            </a:pPr>
            <a:endParaRPr dirty="0"/>
          </a:p>
        </p:txBody>
      </p:sp>
      <p:pic>
        <p:nvPicPr>
          <p:cNvPr id="355" name="Google Shape;355;p25"/>
          <p:cNvPicPr preferRelativeResize="0"/>
          <p:nvPr/>
        </p:nvPicPr>
        <p:blipFill rotWithShape="1">
          <a:blip r:embed="rId4">
            <a:alphaModFix/>
          </a:blip>
          <a:srcRect/>
          <a:stretch/>
        </p:blipFill>
        <p:spPr>
          <a:xfrm>
            <a:off x="3597867" y="4356567"/>
            <a:ext cx="5403182" cy="2265400"/>
          </a:xfrm>
          <a:prstGeom prst="rect">
            <a:avLst/>
          </a:prstGeom>
          <a:noFill/>
          <a:ln>
            <a:noFill/>
          </a:ln>
        </p:spPr>
      </p:pic>
      <p:sp>
        <p:nvSpPr>
          <p:cNvPr id="356" name="Google Shape;356;p25"/>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60"/>
        <p:cNvGrpSpPr/>
        <p:nvPr/>
      </p:nvGrpSpPr>
      <p:grpSpPr>
        <a:xfrm>
          <a:off x="0" y="0"/>
          <a:ext cx="0" cy="0"/>
          <a:chOff x="0" y="0"/>
          <a:chExt cx="0" cy="0"/>
        </a:xfrm>
      </p:grpSpPr>
      <p:sp>
        <p:nvSpPr>
          <p:cNvPr id="361" name="Google Shape;361;p2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Principii de comunicare eficientă cu </a:t>
            </a:r>
            <a:r>
              <a:rPr lang="en-US" sz="3500" dirty="0" err="1"/>
              <a:t>persoanele</a:t>
            </a:r>
            <a:r>
              <a:rPr lang="en-US" sz="3500" dirty="0"/>
              <a:t> cu </a:t>
            </a:r>
            <a:r>
              <a:rPr lang="en-US" sz="3500" dirty="0" err="1"/>
              <a:t>dizabilități</a:t>
            </a:r>
            <a:r>
              <a:rPr lang="en" sz="3500" dirty="0"/>
              <a:t> în cadrul învățării online</a:t>
            </a:r>
            <a:endParaRPr sz="3500" dirty="0"/>
          </a:p>
        </p:txBody>
      </p:sp>
      <p:sp>
        <p:nvSpPr>
          <p:cNvPr id="362" name="Google Shape;362;p26"/>
          <p:cNvSpPr txBox="1">
            <a:spLocks noGrp="1"/>
          </p:cNvSpPr>
          <p:nvPr>
            <p:ph type="body" idx="1"/>
          </p:nvPr>
        </p:nvSpPr>
        <p:spPr>
          <a:xfrm>
            <a:off x="1752826" y="1689025"/>
            <a:ext cx="94761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solidFill>
                  <a:srgbClr val="445D73"/>
                </a:solidFill>
              </a:rPr>
              <a:t>Claritate: </a:t>
            </a:r>
            <a:r>
              <a:rPr lang="en" sz="1600" dirty="0">
                <a:solidFill>
                  <a:srgbClr val="445D73"/>
                </a:solidFill>
              </a:rPr>
              <a:t>Atunci când creați cursuri online și </a:t>
            </a:r>
            <a:r>
              <a:rPr lang="en" sz="1600" dirty="0"/>
              <a:t>comunicați </a:t>
            </a:r>
            <a:r>
              <a:rPr lang="en" sz="1600" dirty="0">
                <a:solidFill>
                  <a:srgbClr val="445D73"/>
                </a:solidFill>
              </a:rPr>
              <a:t>cu </a:t>
            </a:r>
            <a:r>
              <a:rPr lang="en-US" sz="1600" dirty="0" err="1">
                <a:solidFill>
                  <a:srgbClr val="445D73"/>
                </a:solidFill>
              </a:rPr>
              <a:t>persoanele</a:t>
            </a:r>
            <a:r>
              <a:rPr lang="en-US" sz="1600" dirty="0">
                <a:solidFill>
                  <a:srgbClr val="445D73"/>
                </a:solidFill>
              </a:rPr>
              <a:t> cu </a:t>
            </a:r>
            <a:r>
              <a:rPr lang="en-US" sz="1600" dirty="0" err="1">
                <a:solidFill>
                  <a:srgbClr val="445D73"/>
                </a:solidFill>
              </a:rPr>
              <a:t>dizabilități</a:t>
            </a:r>
            <a:r>
              <a:rPr lang="en" sz="1600" dirty="0">
                <a:solidFill>
                  <a:srgbClr val="445D73"/>
                </a:solidFill>
              </a:rPr>
              <a:t>, folosiți un limbaj clar și concis. Evitați utilizarea jargonului sau a termenilor tehnici pe care </a:t>
            </a:r>
            <a:r>
              <a:rPr lang="en" sz="1600" dirty="0"/>
              <a:t>beneficiarii </a:t>
            </a:r>
            <a:r>
              <a:rPr lang="en" sz="1600" dirty="0">
                <a:solidFill>
                  <a:srgbClr val="445D73"/>
                </a:solidFill>
              </a:rPr>
              <a:t>dvs. s-ar putea să nu îi înțeleagă. Asigurați-vă că explicați conceptele complexe într-un mod simplu și direct.</a:t>
            </a:r>
            <a:endParaRPr sz="1600" dirty="0">
              <a:solidFill>
                <a:srgbClr val="445D73"/>
              </a:solidFill>
            </a:endParaRPr>
          </a:p>
          <a:p>
            <a:pPr marL="0" lvl="0" indent="0" algn="l" rtl="0">
              <a:lnSpc>
                <a:spcPct val="115000"/>
              </a:lnSpc>
              <a:spcBef>
                <a:spcPts val="2400"/>
              </a:spcBef>
              <a:spcAft>
                <a:spcPts val="0"/>
              </a:spcAft>
              <a:buSzPts val="2500"/>
              <a:buNone/>
            </a:pPr>
            <a:r>
              <a:rPr lang="en" sz="1600" b="1" dirty="0"/>
              <a:t>Promptitudine</a:t>
            </a:r>
            <a:r>
              <a:rPr lang="en" sz="1600" dirty="0">
                <a:solidFill>
                  <a:srgbClr val="445D73"/>
                </a:solidFill>
              </a:rPr>
              <a:t>: Fiți p</a:t>
            </a:r>
            <a:r>
              <a:rPr lang="en" sz="1600" dirty="0"/>
              <a:t>rompt</a:t>
            </a:r>
            <a:r>
              <a:rPr lang="en" sz="1600" dirty="0">
                <a:solidFill>
                  <a:srgbClr val="445D73"/>
                </a:solidFill>
              </a:rPr>
              <a:t>. Răspundeți la întrebările și preocupările cursanților în timp util. Acest lucru le va arăta </a:t>
            </a:r>
            <a:r>
              <a:rPr lang="en" sz="1600" dirty="0"/>
              <a:t>beneficiarilor </a:t>
            </a:r>
            <a:r>
              <a:rPr lang="en" sz="1600" dirty="0">
                <a:solidFill>
                  <a:srgbClr val="445D73"/>
                </a:solidFill>
              </a:rPr>
              <a:t>dvs. că le prețuiți timpul și contribuția.</a:t>
            </a:r>
            <a:endParaRPr sz="1600" dirty="0">
              <a:solidFill>
                <a:srgbClr val="445D73"/>
              </a:solidFill>
            </a:endParaRPr>
          </a:p>
          <a:p>
            <a:pPr marL="0" lvl="0" indent="0" algn="l" rtl="0">
              <a:lnSpc>
                <a:spcPct val="115000"/>
              </a:lnSpc>
              <a:spcBef>
                <a:spcPts val="2400"/>
              </a:spcBef>
              <a:spcAft>
                <a:spcPts val="0"/>
              </a:spcAft>
              <a:buSzPts val="2500"/>
              <a:buNone/>
            </a:pPr>
            <a:r>
              <a:rPr lang="en" sz="1600" b="1" dirty="0">
                <a:solidFill>
                  <a:srgbClr val="445D73"/>
                </a:solidFill>
              </a:rPr>
              <a:t>Coerență: </a:t>
            </a:r>
            <a:r>
              <a:rPr lang="en" sz="1600" dirty="0"/>
              <a:t>Asigurați-vă </a:t>
            </a:r>
            <a:r>
              <a:rPr lang="en" sz="1600" dirty="0">
                <a:solidFill>
                  <a:srgbClr val="445D73"/>
                </a:solidFill>
              </a:rPr>
              <a:t>că prezentați un conținut coerent și bine organizat. Folosiți titluri și subtitluri pentru a </a:t>
            </a:r>
            <a:r>
              <a:rPr lang="en" sz="1600" dirty="0"/>
              <a:t>separa</a:t>
            </a:r>
            <a:r>
              <a:rPr lang="en" sz="1600" dirty="0">
                <a:solidFill>
                  <a:srgbClr val="445D73"/>
                </a:solidFill>
              </a:rPr>
              <a:t> conținutul și pentru a-l face ușor de navigat. Asigurați-vă că folosiți tranziții pentru a conecta diferitele idei și concepte.</a:t>
            </a:r>
            <a:endParaRPr sz="1600" dirty="0">
              <a:solidFill>
                <a:srgbClr val="445D73"/>
              </a:solidFill>
            </a:endParaRPr>
          </a:p>
          <a:p>
            <a:pPr marL="0" lvl="0" indent="0" algn="l" rtl="0">
              <a:lnSpc>
                <a:spcPct val="115000"/>
              </a:lnSpc>
              <a:spcBef>
                <a:spcPts val="2400"/>
              </a:spcBef>
              <a:spcAft>
                <a:spcPts val="2400"/>
              </a:spcAft>
              <a:buSzPts val="2500"/>
              <a:buNone/>
            </a:pPr>
            <a:r>
              <a:rPr lang="en" sz="1600" b="1" dirty="0"/>
              <a:t>Urgență: </a:t>
            </a:r>
            <a:r>
              <a:rPr lang="en" sz="1600" dirty="0"/>
              <a:t>Creați un sentiment de urgență. Acest lucru îi va încuraja să își termine temele la timp și să participe la discuțiile din clasă. Puteți crea un sentiment de urgență stabilind termene limită, folosind numărători inverse și oferind stimulente.</a:t>
            </a:r>
            <a:endParaRPr dirty="0"/>
          </a:p>
        </p:txBody>
      </p:sp>
      <p:sp>
        <p:nvSpPr>
          <p:cNvPr id="363" name="Google Shape;363;p26"/>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19</a:t>
            </a:fld>
            <a:endParaRPr/>
          </a:p>
        </p:txBody>
      </p:sp>
      <p:pic>
        <p:nvPicPr>
          <p:cNvPr id="364" name="Google Shape;364;p26"/>
          <p:cNvPicPr preferRelativeResize="0"/>
          <p:nvPr/>
        </p:nvPicPr>
        <p:blipFill rotWithShape="1">
          <a:blip r:embed="rId3">
            <a:alphaModFix/>
          </a:blip>
          <a:srcRect/>
          <a:stretch/>
        </p:blipFill>
        <p:spPr>
          <a:xfrm rot="-5400000">
            <a:off x="1248333" y="3241496"/>
            <a:ext cx="457091" cy="549639"/>
          </a:xfrm>
          <a:prstGeom prst="rect">
            <a:avLst/>
          </a:prstGeom>
          <a:noFill/>
          <a:ln>
            <a:noFill/>
          </a:ln>
        </p:spPr>
      </p:pic>
      <p:pic>
        <p:nvPicPr>
          <p:cNvPr id="365" name="Google Shape;365;p26"/>
          <p:cNvPicPr preferRelativeResize="0"/>
          <p:nvPr/>
        </p:nvPicPr>
        <p:blipFill rotWithShape="1">
          <a:blip r:embed="rId3">
            <a:alphaModFix/>
          </a:blip>
          <a:srcRect/>
          <a:stretch/>
        </p:blipFill>
        <p:spPr>
          <a:xfrm rot="-5400000">
            <a:off x="1248335" y="5429629"/>
            <a:ext cx="457091" cy="549639"/>
          </a:xfrm>
          <a:prstGeom prst="rect">
            <a:avLst/>
          </a:prstGeom>
          <a:noFill/>
          <a:ln>
            <a:noFill/>
          </a:ln>
        </p:spPr>
      </p:pic>
      <p:pic>
        <p:nvPicPr>
          <p:cNvPr id="2" name="Google Shape;364;p26">
            <a:extLst>
              <a:ext uri="{FF2B5EF4-FFF2-40B4-BE49-F238E27FC236}">
                <a16:creationId xmlns:a16="http://schemas.microsoft.com/office/drawing/2014/main" id="{E8701813-2E74-A853-B307-17ECF67940E8}"/>
              </a:ext>
            </a:extLst>
          </p:cNvPr>
          <p:cNvPicPr preferRelativeResize="0"/>
          <p:nvPr/>
        </p:nvPicPr>
        <p:blipFill rotWithShape="1">
          <a:blip r:embed="rId3">
            <a:alphaModFix/>
          </a:blip>
          <a:srcRect/>
          <a:stretch/>
        </p:blipFill>
        <p:spPr>
          <a:xfrm rot="-5400000">
            <a:off x="1248333" y="2152528"/>
            <a:ext cx="457091" cy="549639"/>
          </a:xfrm>
          <a:prstGeom prst="rect">
            <a:avLst/>
          </a:prstGeom>
          <a:noFill/>
          <a:ln>
            <a:noFill/>
          </a:ln>
        </p:spPr>
      </p:pic>
      <p:pic>
        <p:nvPicPr>
          <p:cNvPr id="3" name="Google Shape;365;p26">
            <a:extLst>
              <a:ext uri="{FF2B5EF4-FFF2-40B4-BE49-F238E27FC236}">
                <a16:creationId xmlns:a16="http://schemas.microsoft.com/office/drawing/2014/main" id="{8B6B0FA6-CCCC-43C1-7A93-FBD7760D3B27}"/>
              </a:ext>
            </a:extLst>
          </p:cNvPr>
          <p:cNvPicPr preferRelativeResize="0"/>
          <p:nvPr/>
        </p:nvPicPr>
        <p:blipFill rotWithShape="1">
          <a:blip r:embed="rId3">
            <a:alphaModFix/>
          </a:blip>
          <a:srcRect/>
          <a:stretch/>
        </p:blipFill>
        <p:spPr>
          <a:xfrm rot="-5400000">
            <a:off x="1248335" y="4265846"/>
            <a:ext cx="457091" cy="5496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Introducere</a:t>
            </a:r>
            <a:endParaRPr sz="3500" dirty="0"/>
          </a:p>
        </p:txBody>
      </p:sp>
      <p:sp>
        <p:nvSpPr>
          <p:cNvPr id="184" name="Google Shape;184;p9"/>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b="1" dirty="0"/>
              <a:t>MODULUL 2 Lecția 3 - Tehnici de comunicare verbală și de conținut pentru a fi utilizate cu </a:t>
            </a:r>
            <a:r>
              <a:rPr lang="en-US" b="1" dirty="0" err="1"/>
              <a:t>persoanele</a:t>
            </a:r>
            <a:r>
              <a:rPr lang="en-US" b="1" dirty="0"/>
              <a:t> cu </a:t>
            </a:r>
            <a:r>
              <a:rPr lang="en-US" b="1" dirty="0" err="1"/>
              <a:t>dizabilități</a:t>
            </a:r>
            <a:r>
              <a:rPr lang="en" b="1" dirty="0"/>
              <a:t> în mediul online - crearea de conținut</a:t>
            </a:r>
            <a:endParaRPr b="1" dirty="0"/>
          </a:p>
          <a:p>
            <a:pPr marL="0" lvl="0" indent="0" algn="l" rtl="0">
              <a:lnSpc>
                <a:spcPct val="115000"/>
              </a:lnSpc>
              <a:spcBef>
                <a:spcPts val="0"/>
              </a:spcBef>
              <a:spcAft>
                <a:spcPts val="0"/>
              </a:spcAft>
              <a:buSzPts val="2500"/>
              <a:buNone/>
            </a:pPr>
            <a:endParaRPr dirty="0"/>
          </a:p>
          <a:p>
            <a:pPr marL="0" lvl="0" indent="0" algn="l" rtl="0">
              <a:lnSpc>
                <a:spcPct val="115000"/>
              </a:lnSpc>
              <a:spcBef>
                <a:spcPts val="0"/>
              </a:spcBef>
              <a:spcAft>
                <a:spcPts val="0"/>
              </a:spcAft>
              <a:buSzPts val="2500"/>
              <a:buNone/>
            </a:pPr>
            <a:r>
              <a:rPr lang="en" sz="1900" dirty="0"/>
              <a:t>Lecția este structurată pentru a oferi o înțelegere cuprinzătoare a procesului de comunicare verbală și non-verbală </a:t>
            </a:r>
            <a:r>
              <a:rPr lang="ro-RO" sz="1900" dirty="0"/>
              <a:t>în mediul virtual</a:t>
            </a:r>
            <a:r>
              <a:rPr lang="en" sz="1900" dirty="0"/>
              <a:t>. Începem prin a desluși esența comunicării </a:t>
            </a:r>
            <a:r>
              <a:rPr lang="ro-RO" sz="1900" dirty="0"/>
              <a:t>digitale</a:t>
            </a:r>
            <a:r>
              <a:rPr lang="en" sz="1900" dirty="0"/>
              <a:t>, explorând diferitele sale moduri și metode. Înțelegerea semnificației comunicării online pentru persoanele cu dizabilități și recunoașterea provocărilor cu care se confruntă acestea este esențială pentru crearea unui mediu de învățare incluziv. Navigăm prin trei categorii fundamentale de comunicare în cadrul cursurilor online (orală, scrisă, non-verbală), punând în lumină strategii eficiente adaptate spațiilor digitale de învățare și diferitelor tipuri de dizabilități.</a:t>
            </a:r>
            <a:endParaRPr sz="1900" dirty="0"/>
          </a:p>
        </p:txBody>
      </p:sp>
      <p:sp>
        <p:nvSpPr>
          <p:cNvPr id="185" name="Google Shape;185;p9"/>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71"/>
        <p:cNvGrpSpPr/>
        <p:nvPr/>
      </p:nvGrpSpPr>
      <p:grpSpPr>
        <a:xfrm>
          <a:off x="0" y="0"/>
          <a:ext cx="0" cy="0"/>
          <a:chOff x="0" y="0"/>
          <a:chExt cx="0" cy="0"/>
        </a:xfrm>
      </p:grpSpPr>
      <p:sp>
        <p:nvSpPr>
          <p:cNvPr id="372" name="Google Shape;372;p27"/>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Principii de comunicare eficientă cu </a:t>
            </a:r>
            <a:r>
              <a:rPr lang="en-US" sz="3500" dirty="0" err="1"/>
              <a:t>persoanele</a:t>
            </a:r>
            <a:r>
              <a:rPr lang="en-US" sz="3500" dirty="0"/>
              <a:t> cu </a:t>
            </a:r>
            <a:r>
              <a:rPr lang="en-US" sz="3500" dirty="0" err="1"/>
              <a:t>dizabilități</a:t>
            </a:r>
            <a:r>
              <a:rPr lang="en" sz="3500" dirty="0"/>
              <a:t> în cadrul învățării online</a:t>
            </a:r>
            <a:endParaRPr sz="3500" dirty="0"/>
          </a:p>
        </p:txBody>
      </p:sp>
      <p:sp>
        <p:nvSpPr>
          <p:cNvPr id="373" name="Google Shape;373;p27"/>
          <p:cNvSpPr txBox="1">
            <a:spLocks noGrp="1"/>
          </p:cNvSpPr>
          <p:nvPr>
            <p:ph type="body" idx="1"/>
          </p:nvPr>
        </p:nvSpPr>
        <p:spPr>
          <a:xfrm>
            <a:off x="1666600" y="1903975"/>
            <a:ext cx="9562500" cy="3303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t>Concizie:</a:t>
            </a:r>
            <a:r>
              <a:rPr lang="en" sz="1600" dirty="0"/>
              <a:t> Fiți concis. Evitați utilizarea de cuvinte și fraze inutile. Ajungeți la subiect rapid și eficient.</a:t>
            </a:r>
            <a:endParaRPr sz="1600" dirty="0"/>
          </a:p>
          <a:p>
            <a:pPr marL="0" lvl="0" indent="0" algn="l" rtl="0">
              <a:lnSpc>
                <a:spcPct val="115000"/>
              </a:lnSpc>
              <a:spcBef>
                <a:spcPts val="2400"/>
              </a:spcBef>
              <a:spcAft>
                <a:spcPts val="0"/>
              </a:spcAft>
              <a:buSzPts val="2500"/>
              <a:buNone/>
            </a:pPr>
            <a:r>
              <a:rPr lang="en" sz="1600" b="1" dirty="0"/>
              <a:t>Corectitudine: </a:t>
            </a:r>
            <a:r>
              <a:rPr lang="en" sz="1600" dirty="0"/>
              <a:t>Fiți corect din punct de vedere gramatical. Corectați-vă cu atenție mesajele înainte de a le trimite. Acest lucru le va arăta oamenilor dvs. că sunteți profesionist și că vă luați munca în serios.</a:t>
            </a:r>
            <a:endParaRPr sz="1600" dirty="0"/>
          </a:p>
          <a:p>
            <a:pPr marL="0" lvl="0" indent="0" algn="l" rtl="0">
              <a:lnSpc>
                <a:spcPct val="115000"/>
              </a:lnSpc>
              <a:spcBef>
                <a:spcPts val="2400"/>
              </a:spcBef>
              <a:spcAft>
                <a:spcPts val="0"/>
              </a:spcAft>
              <a:buSzPts val="2500"/>
              <a:buNone/>
            </a:pPr>
            <a:r>
              <a:rPr lang="en" sz="1600" b="1" dirty="0"/>
              <a:t>Politețe:</a:t>
            </a:r>
            <a:r>
              <a:rPr lang="en" sz="1600" dirty="0"/>
              <a:t> Atunci când comunicați cu persoane cu </a:t>
            </a:r>
            <a:r>
              <a:rPr lang="en-US" sz="1600" dirty="0" err="1"/>
              <a:t>dizabilități</a:t>
            </a:r>
            <a:r>
              <a:rPr lang="en" sz="1600" dirty="0"/>
              <a:t>, fiți politicos și respectuos. Evitați utilizarea unui limbaj nepoliticos sau insensibil. Fiți conștien</a:t>
            </a:r>
            <a:r>
              <a:rPr lang="ro-RO" sz="1600" dirty="0"/>
              <a:t>t</a:t>
            </a:r>
            <a:r>
              <a:rPr lang="en" sz="1600" dirty="0"/>
              <a:t> de diferențele culturale și de credințe.</a:t>
            </a:r>
            <a:endParaRPr sz="1600" dirty="0"/>
          </a:p>
          <a:p>
            <a:pPr marL="0" lvl="0" indent="0" algn="l" rtl="0">
              <a:lnSpc>
                <a:spcPct val="115000"/>
              </a:lnSpc>
              <a:spcBef>
                <a:spcPts val="2400"/>
              </a:spcBef>
              <a:spcAft>
                <a:spcPts val="0"/>
              </a:spcAft>
              <a:buSzPts val="2500"/>
              <a:buNone/>
            </a:pPr>
            <a:r>
              <a:rPr lang="ro-RO" sz="1600" b="1" dirty="0"/>
              <a:t>Exhaustivitate</a:t>
            </a:r>
            <a:r>
              <a:rPr lang="en" sz="1600" b="1" dirty="0"/>
              <a:t>: </a:t>
            </a:r>
            <a:r>
              <a:rPr lang="en" sz="1600" dirty="0"/>
              <a:t>Furnizați toate informațiile de care au nevoie beneficiarii dvs. pentru a avea succes. Dacă nu sunteți sigur ce informații să includeți, solicitați-le feedback-ul.</a:t>
            </a:r>
            <a:endParaRPr sz="1600" dirty="0"/>
          </a:p>
          <a:p>
            <a:pPr marL="0" lvl="0" indent="0" algn="l" rtl="0">
              <a:lnSpc>
                <a:spcPct val="115000"/>
              </a:lnSpc>
              <a:spcBef>
                <a:spcPts val="2400"/>
              </a:spcBef>
              <a:spcAft>
                <a:spcPts val="0"/>
              </a:spcAft>
              <a:buSzPts val="2500"/>
              <a:buNone/>
            </a:pPr>
            <a:r>
              <a:rPr lang="en" sz="1600" dirty="0"/>
              <a:t>Aflați mai multe https://cxl.com/blog/basic-principles-of-communication/  </a:t>
            </a:r>
            <a:endParaRPr sz="1600" dirty="0"/>
          </a:p>
          <a:p>
            <a:pPr marL="0" lvl="0" indent="0" algn="l" rtl="0">
              <a:lnSpc>
                <a:spcPct val="115000"/>
              </a:lnSpc>
              <a:spcBef>
                <a:spcPts val="0"/>
              </a:spcBef>
              <a:spcAft>
                <a:spcPts val="0"/>
              </a:spcAft>
              <a:buSzPts val="2500"/>
              <a:buNone/>
            </a:pPr>
            <a:r>
              <a:rPr lang="en" sz="1600" u="sng" dirty="0">
                <a:solidFill>
                  <a:schemeClr val="lt2"/>
                </a:solidFill>
                <a:hlinkClick r:id="rId3">
                  <a:extLst>
                    <a:ext uri="{A12FA001-AC4F-418D-AE19-62706E023703}">
                      <ahyp:hlinkClr xmlns:ahyp="http://schemas.microsoft.com/office/drawing/2018/hyperlinkcolor" val="tx"/>
                    </a:ext>
                  </a:extLst>
                </a:hlinkClick>
              </a:rPr>
              <a:t>https://www.seyens.com/7cs-effective-communication-science/ </a:t>
            </a:r>
            <a:endParaRPr dirty="0"/>
          </a:p>
        </p:txBody>
      </p:sp>
      <p:sp>
        <p:nvSpPr>
          <p:cNvPr id="374" name="Google Shape;374;p27"/>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20</a:t>
            </a:fld>
            <a:endParaRPr/>
          </a:p>
        </p:txBody>
      </p:sp>
      <p:pic>
        <p:nvPicPr>
          <p:cNvPr id="375" name="Google Shape;375;p27"/>
          <p:cNvPicPr preferRelativeResize="0"/>
          <p:nvPr/>
        </p:nvPicPr>
        <p:blipFill rotWithShape="1">
          <a:blip r:embed="rId4">
            <a:alphaModFix/>
          </a:blip>
          <a:srcRect/>
          <a:stretch/>
        </p:blipFill>
        <p:spPr>
          <a:xfrm rot="-5400000">
            <a:off x="1095933" y="2288304"/>
            <a:ext cx="457091" cy="549639"/>
          </a:xfrm>
          <a:prstGeom prst="rect">
            <a:avLst/>
          </a:prstGeom>
          <a:noFill/>
          <a:ln>
            <a:noFill/>
          </a:ln>
        </p:spPr>
      </p:pic>
      <p:pic>
        <p:nvPicPr>
          <p:cNvPr id="376" name="Google Shape;376;p27"/>
          <p:cNvPicPr preferRelativeResize="0"/>
          <p:nvPr/>
        </p:nvPicPr>
        <p:blipFill rotWithShape="1">
          <a:blip r:embed="rId4">
            <a:alphaModFix/>
          </a:blip>
          <a:srcRect/>
          <a:stretch/>
        </p:blipFill>
        <p:spPr>
          <a:xfrm rot="-5400000">
            <a:off x="1095935" y="3721368"/>
            <a:ext cx="457091" cy="549639"/>
          </a:xfrm>
          <a:prstGeom prst="rect">
            <a:avLst/>
          </a:prstGeom>
          <a:noFill/>
          <a:ln>
            <a:noFill/>
          </a:ln>
        </p:spPr>
      </p:pic>
      <p:pic>
        <p:nvPicPr>
          <p:cNvPr id="3" name="Google Shape;375;p27">
            <a:extLst>
              <a:ext uri="{FF2B5EF4-FFF2-40B4-BE49-F238E27FC236}">
                <a16:creationId xmlns:a16="http://schemas.microsoft.com/office/drawing/2014/main" id="{76D75B9C-2365-333A-F8EA-89D546528FBD}"/>
              </a:ext>
            </a:extLst>
          </p:cNvPr>
          <p:cNvPicPr preferRelativeResize="0"/>
          <p:nvPr/>
        </p:nvPicPr>
        <p:blipFill rotWithShape="1">
          <a:blip r:embed="rId4">
            <a:alphaModFix/>
          </a:blip>
          <a:srcRect/>
          <a:stretch/>
        </p:blipFill>
        <p:spPr>
          <a:xfrm rot="-5400000">
            <a:off x="1115329" y="2881279"/>
            <a:ext cx="457091" cy="549639"/>
          </a:xfrm>
          <a:prstGeom prst="rect">
            <a:avLst/>
          </a:prstGeom>
          <a:noFill/>
          <a:ln>
            <a:noFill/>
          </a:ln>
        </p:spPr>
      </p:pic>
      <p:pic>
        <p:nvPicPr>
          <p:cNvPr id="4" name="Google Shape;376;p27">
            <a:extLst>
              <a:ext uri="{FF2B5EF4-FFF2-40B4-BE49-F238E27FC236}">
                <a16:creationId xmlns:a16="http://schemas.microsoft.com/office/drawing/2014/main" id="{97241F5B-1B8C-C7B6-38A8-89F6604C7EB0}"/>
              </a:ext>
            </a:extLst>
          </p:cNvPr>
          <p:cNvPicPr preferRelativeResize="0"/>
          <p:nvPr/>
        </p:nvPicPr>
        <p:blipFill rotWithShape="1">
          <a:blip r:embed="rId4">
            <a:alphaModFix/>
          </a:blip>
          <a:srcRect/>
          <a:stretch/>
        </p:blipFill>
        <p:spPr>
          <a:xfrm rot="-5400000">
            <a:off x="1115331" y="4613597"/>
            <a:ext cx="457091" cy="5496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p2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Tipuri și categorii de comunicare online</a:t>
            </a:r>
            <a:endParaRPr sz="3500" dirty="0"/>
          </a:p>
        </p:txBody>
      </p:sp>
      <p:sp>
        <p:nvSpPr>
          <p:cNvPr id="384" name="Google Shape;384;p28"/>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dirty="0"/>
              <a:t>Prin înțelegerea diferitelor tipuri și categorii de comunicare online, profesioniștii din domeniul asistenței sociale pot alege cele mai potrivite instrumente și strategii pentru beneficiarii lor cu handicap. Comunicarea online poate fi clasificată într-o serie de moduri, cum ar fi:</a:t>
            </a:r>
            <a:endParaRPr sz="1600" dirty="0"/>
          </a:p>
          <a:p>
            <a:pPr marL="0" lvl="0" indent="0" algn="l" rtl="0">
              <a:lnSpc>
                <a:spcPct val="115000"/>
              </a:lnSpc>
              <a:spcBef>
                <a:spcPts val="2400"/>
              </a:spcBef>
              <a:spcAft>
                <a:spcPts val="0"/>
              </a:spcAft>
              <a:buSzPts val="2500"/>
              <a:buNone/>
            </a:pPr>
            <a:endParaRPr sz="1600" dirty="0"/>
          </a:p>
          <a:p>
            <a:pPr marL="0" lvl="0" indent="0" algn="l" rtl="0">
              <a:lnSpc>
                <a:spcPct val="115000"/>
              </a:lnSpc>
              <a:spcBef>
                <a:spcPts val="1500"/>
              </a:spcBef>
              <a:spcAft>
                <a:spcPts val="0"/>
              </a:spcAft>
              <a:buSzPts val="2500"/>
              <a:buNone/>
            </a:pPr>
            <a:endParaRPr sz="1600" dirty="0"/>
          </a:p>
          <a:p>
            <a:pPr marL="0" lvl="0" indent="0" algn="l" rtl="0">
              <a:lnSpc>
                <a:spcPct val="115000"/>
              </a:lnSpc>
              <a:spcBef>
                <a:spcPts val="1500"/>
              </a:spcBef>
              <a:spcAft>
                <a:spcPts val="0"/>
              </a:spcAft>
              <a:buSzPts val="2500"/>
              <a:buNone/>
            </a:pPr>
            <a:endParaRPr dirty="0"/>
          </a:p>
          <a:p>
            <a:pPr marL="0" lvl="0" indent="0" algn="l" rtl="0">
              <a:lnSpc>
                <a:spcPct val="115000"/>
              </a:lnSpc>
              <a:spcBef>
                <a:spcPts val="0"/>
              </a:spcBef>
              <a:spcAft>
                <a:spcPts val="0"/>
              </a:spcAft>
              <a:buSzPts val="2500"/>
              <a:buNone/>
            </a:pPr>
            <a:endParaRPr b="1" dirty="0"/>
          </a:p>
        </p:txBody>
      </p:sp>
      <p:sp>
        <p:nvSpPr>
          <p:cNvPr id="385" name="Google Shape;385;p28"/>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21</a:t>
            </a:fld>
            <a:endParaRPr/>
          </a:p>
        </p:txBody>
      </p:sp>
      <p:sp>
        <p:nvSpPr>
          <p:cNvPr id="386" name="Google Shape;386;p28"/>
          <p:cNvSpPr txBox="1"/>
          <p:nvPr/>
        </p:nvSpPr>
        <p:spPr>
          <a:xfrm>
            <a:off x="1126825" y="3048000"/>
            <a:ext cx="2633100" cy="2418900"/>
          </a:xfrm>
          <a:prstGeom prst="rect">
            <a:avLst/>
          </a:prstGeom>
          <a:solidFill>
            <a:schemeClr val="dk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400"/>
              </a:spcBef>
              <a:spcAft>
                <a:spcPts val="1500"/>
              </a:spcAft>
              <a:buClr>
                <a:srgbClr val="000000"/>
              </a:buClr>
              <a:buSzPts val="2000"/>
              <a:buFont typeface="Arial"/>
              <a:buNone/>
            </a:pPr>
            <a:r>
              <a:rPr lang="en" sz="2000" b="1" i="0" u="none" strike="noStrike" cap="none" dirty="0">
                <a:solidFill>
                  <a:schemeClr val="accent6"/>
                </a:solidFill>
                <a:latin typeface="Calibri"/>
                <a:ea typeface="Calibri"/>
                <a:cs typeface="Calibri"/>
                <a:sym typeface="Calibri"/>
              </a:rPr>
              <a:t>În funcție de mediu: </a:t>
            </a:r>
            <a:r>
              <a:rPr lang="en" sz="2000" b="0" i="0" u="none" strike="noStrike" cap="none" dirty="0">
                <a:solidFill>
                  <a:schemeClr val="accent6"/>
                </a:solidFill>
                <a:latin typeface="Calibri"/>
                <a:ea typeface="Calibri"/>
                <a:cs typeface="Calibri"/>
                <a:sym typeface="Calibri"/>
              </a:rPr>
              <a:t>Text, audio, video, imagine, colaborare</a:t>
            </a:r>
            <a:endParaRPr sz="2000" b="0" i="0" u="none" strike="noStrike" cap="none" dirty="0">
              <a:solidFill>
                <a:schemeClr val="accent6"/>
              </a:solidFill>
              <a:latin typeface="Rubik"/>
              <a:ea typeface="Rubik"/>
              <a:cs typeface="Rubik"/>
              <a:sym typeface="Rubik"/>
            </a:endParaRPr>
          </a:p>
        </p:txBody>
      </p:sp>
      <p:sp>
        <p:nvSpPr>
          <p:cNvPr id="387" name="Google Shape;387;p28"/>
          <p:cNvSpPr txBox="1"/>
          <p:nvPr/>
        </p:nvSpPr>
        <p:spPr>
          <a:xfrm>
            <a:off x="4688139" y="3048000"/>
            <a:ext cx="2633100" cy="24189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400"/>
              </a:spcBef>
              <a:spcAft>
                <a:spcPts val="0"/>
              </a:spcAft>
              <a:buClr>
                <a:srgbClr val="000000"/>
              </a:buClr>
              <a:buSzPts val="2000"/>
              <a:buFont typeface="Arial"/>
              <a:buNone/>
            </a:pPr>
            <a:r>
              <a:rPr lang="en" sz="2000" b="1" dirty="0">
                <a:solidFill>
                  <a:schemeClr val="accent1"/>
                </a:solidFill>
                <a:latin typeface="Calibri"/>
                <a:ea typeface="Calibri"/>
                <a:cs typeface="Calibri"/>
                <a:sym typeface="Calibri"/>
              </a:rPr>
              <a:t>În funcție de </a:t>
            </a:r>
            <a:r>
              <a:rPr lang="en" sz="2000" b="1" i="0" u="none" strike="noStrike" cap="none" dirty="0">
                <a:solidFill>
                  <a:schemeClr val="accent6"/>
                </a:solidFill>
                <a:latin typeface="Calibri"/>
                <a:ea typeface="Calibri"/>
                <a:cs typeface="Calibri"/>
                <a:sym typeface="Calibri"/>
              </a:rPr>
              <a:t>scop</a:t>
            </a:r>
            <a:r>
              <a:rPr lang="en" sz="2000" b="0" i="0" u="none" strike="noStrike" cap="none" dirty="0">
                <a:solidFill>
                  <a:schemeClr val="accent6"/>
                </a:solidFill>
                <a:latin typeface="Calibri"/>
                <a:ea typeface="Calibri"/>
                <a:cs typeface="Calibri"/>
                <a:sym typeface="Calibri"/>
              </a:rPr>
              <a:t>: </a:t>
            </a:r>
            <a:endParaRPr sz="2000" b="0" i="0" u="none" strike="noStrike" cap="none" dirty="0">
              <a:solidFill>
                <a:schemeClr val="accent6"/>
              </a:solidFill>
              <a:latin typeface="Calibri"/>
              <a:ea typeface="Calibri"/>
              <a:cs typeface="Calibri"/>
              <a:sym typeface="Calibri"/>
            </a:endParaRPr>
          </a:p>
          <a:p>
            <a:pPr marL="0" marR="0" lvl="0" indent="0" algn="ctr" rtl="0">
              <a:lnSpc>
                <a:spcPct val="115000"/>
              </a:lnSpc>
              <a:spcBef>
                <a:spcPts val="1500"/>
              </a:spcBef>
              <a:spcAft>
                <a:spcPts val="1500"/>
              </a:spcAft>
              <a:buClr>
                <a:srgbClr val="000000"/>
              </a:buClr>
              <a:buSzPts val="2000"/>
              <a:buFont typeface="Arial"/>
              <a:buNone/>
            </a:pPr>
            <a:r>
              <a:rPr lang="en" sz="2000" b="0" i="0" u="none" strike="noStrike" cap="none" dirty="0">
                <a:solidFill>
                  <a:schemeClr val="accent6"/>
                </a:solidFill>
                <a:latin typeface="Calibri"/>
                <a:ea typeface="Calibri"/>
                <a:cs typeface="Calibri"/>
                <a:sym typeface="Calibri"/>
              </a:rPr>
              <a:t>Personal, profesional, educațional, social</a:t>
            </a:r>
            <a:endParaRPr sz="2000" b="0" i="0" u="none" strike="noStrike" cap="none" dirty="0">
              <a:solidFill>
                <a:schemeClr val="accent6"/>
              </a:solidFill>
              <a:latin typeface="Rubik"/>
              <a:ea typeface="Rubik"/>
              <a:cs typeface="Rubik"/>
              <a:sym typeface="Rubik"/>
            </a:endParaRPr>
          </a:p>
        </p:txBody>
      </p:sp>
      <p:sp>
        <p:nvSpPr>
          <p:cNvPr id="388" name="Google Shape;388;p28"/>
          <p:cNvSpPr txBox="1"/>
          <p:nvPr/>
        </p:nvSpPr>
        <p:spPr>
          <a:xfrm>
            <a:off x="8249453" y="3048000"/>
            <a:ext cx="2633100" cy="2418900"/>
          </a:xfrm>
          <a:prstGeom prst="rect">
            <a:avLst/>
          </a:prstGeom>
          <a:solidFill>
            <a:schemeClr val="lt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400"/>
              </a:spcBef>
              <a:spcAft>
                <a:spcPts val="0"/>
              </a:spcAft>
              <a:buClr>
                <a:srgbClr val="000000"/>
              </a:buClr>
              <a:buSzPts val="2000"/>
              <a:buFont typeface="Arial"/>
              <a:buNone/>
            </a:pPr>
            <a:r>
              <a:rPr lang="en" sz="2000" b="1" dirty="0">
                <a:solidFill>
                  <a:schemeClr val="accent1"/>
                </a:solidFill>
                <a:latin typeface="Calibri"/>
                <a:ea typeface="Calibri"/>
                <a:cs typeface="Calibri"/>
                <a:sym typeface="Calibri"/>
              </a:rPr>
              <a:t>În funcție de</a:t>
            </a:r>
            <a:r>
              <a:rPr lang="en" sz="2000" b="1" i="0" u="none" strike="noStrike" cap="none" dirty="0">
                <a:solidFill>
                  <a:schemeClr val="accent6"/>
                </a:solidFill>
                <a:latin typeface="Calibri"/>
                <a:ea typeface="Calibri"/>
                <a:cs typeface="Calibri"/>
                <a:sym typeface="Calibri"/>
              </a:rPr>
              <a:t> sincronicitate:</a:t>
            </a:r>
            <a:endParaRPr sz="2000" b="1" i="0" u="none" strike="noStrike" cap="none" dirty="0">
              <a:solidFill>
                <a:schemeClr val="accent6"/>
              </a:solidFill>
              <a:latin typeface="Calibri"/>
              <a:ea typeface="Calibri"/>
              <a:cs typeface="Calibri"/>
              <a:sym typeface="Calibri"/>
            </a:endParaRPr>
          </a:p>
          <a:p>
            <a:pPr marL="0" marR="0" lvl="0" indent="0" algn="ctr" rtl="0">
              <a:lnSpc>
                <a:spcPct val="115000"/>
              </a:lnSpc>
              <a:spcBef>
                <a:spcPts val="1500"/>
              </a:spcBef>
              <a:spcAft>
                <a:spcPts val="1500"/>
              </a:spcAft>
              <a:buClr>
                <a:srgbClr val="000000"/>
              </a:buClr>
              <a:buSzPts val="2000"/>
              <a:buFont typeface="Arial"/>
              <a:buNone/>
            </a:pPr>
            <a:r>
              <a:rPr lang="en" sz="2000" b="0" i="0" u="none" strike="noStrike" cap="none" dirty="0">
                <a:solidFill>
                  <a:schemeClr val="accent6"/>
                </a:solidFill>
                <a:latin typeface="Calibri"/>
                <a:ea typeface="Calibri"/>
                <a:cs typeface="Calibri"/>
                <a:sym typeface="Calibri"/>
              </a:rPr>
              <a:t>Sincronă (în timp real) sau asincronă (în afara timpului real)</a:t>
            </a:r>
            <a:endParaRPr sz="2000" b="0" i="0" u="none" strike="noStrike" cap="none" dirty="0">
              <a:solidFill>
                <a:schemeClr val="accent6"/>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86"/>
                                        </p:tgtEl>
                                        <p:attrNameLst>
                                          <p:attrName>style.visibility</p:attrName>
                                        </p:attrNameLst>
                                      </p:cBhvr>
                                      <p:to>
                                        <p:strVal val="visible"/>
                                      </p:to>
                                    </p:set>
                                    <p:anim calcmode="lin" valueType="num">
                                      <p:cBhvr additive="base">
                                        <p:cTn id="7" dur="2600"/>
                                        <p:tgtEl>
                                          <p:spTgt spid="386"/>
                                        </p:tgtEl>
                                        <p:attrNameLst>
                                          <p:attrName>ppt_w</p:attrName>
                                        </p:attrNameLst>
                                      </p:cBhvr>
                                      <p:tavLst>
                                        <p:tav tm="0">
                                          <p:val>
                                            <p:strVal val="0"/>
                                          </p:val>
                                        </p:tav>
                                        <p:tav tm="100000">
                                          <p:val>
                                            <p:strVal val="#ppt_w"/>
                                          </p:val>
                                        </p:tav>
                                      </p:tavLst>
                                    </p:anim>
                                    <p:anim calcmode="lin" valueType="num">
                                      <p:cBhvr additive="base">
                                        <p:cTn id="8" dur="2600"/>
                                        <p:tgtEl>
                                          <p:spTgt spid="386"/>
                                        </p:tgtEl>
                                        <p:attrNameLst>
                                          <p:attrName>ppt_h</p:attrName>
                                        </p:attrNameLst>
                                      </p:cBhvr>
                                      <p:tavLst>
                                        <p:tav tm="0">
                                          <p:val>
                                            <p:strVal val="0"/>
                                          </p:val>
                                        </p:tav>
                                        <p:tav tm="100000">
                                          <p:val>
                                            <p:strVal val="#ppt_h"/>
                                          </p:val>
                                        </p:tav>
                                      </p:tavLst>
                                    </p:anim>
                                  </p:childTnLst>
                                </p:cTn>
                              </p:par>
                            </p:childTnLst>
                          </p:cTn>
                        </p:par>
                        <p:par>
                          <p:cTn id="9" fill="hold">
                            <p:stCondLst>
                              <p:cond delay="2600"/>
                            </p:stCondLst>
                            <p:childTnLst>
                              <p:par>
                                <p:cTn id="10" presetID="23" presetClass="entr" presetSubtype="16" fill="hold" nodeType="afterEffect">
                                  <p:stCondLst>
                                    <p:cond delay="0"/>
                                  </p:stCondLst>
                                  <p:childTnLst>
                                    <p:set>
                                      <p:cBhvr>
                                        <p:cTn id="11" dur="1" fill="hold">
                                          <p:stCondLst>
                                            <p:cond delay="0"/>
                                          </p:stCondLst>
                                        </p:cTn>
                                        <p:tgtEl>
                                          <p:spTgt spid="387"/>
                                        </p:tgtEl>
                                        <p:attrNameLst>
                                          <p:attrName>style.visibility</p:attrName>
                                        </p:attrNameLst>
                                      </p:cBhvr>
                                      <p:to>
                                        <p:strVal val="visible"/>
                                      </p:to>
                                    </p:set>
                                    <p:anim calcmode="lin" valueType="num">
                                      <p:cBhvr additive="base">
                                        <p:cTn id="12" dur="2600"/>
                                        <p:tgtEl>
                                          <p:spTgt spid="387"/>
                                        </p:tgtEl>
                                        <p:attrNameLst>
                                          <p:attrName>ppt_w</p:attrName>
                                        </p:attrNameLst>
                                      </p:cBhvr>
                                      <p:tavLst>
                                        <p:tav tm="0">
                                          <p:val>
                                            <p:strVal val="0"/>
                                          </p:val>
                                        </p:tav>
                                        <p:tav tm="100000">
                                          <p:val>
                                            <p:strVal val="#ppt_w"/>
                                          </p:val>
                                        </p:tav>
                                      </p:tavLst>
                                    </p:anim>
                                    <p:anim calcmode="lin" valueType="num">
                                      <p:cBhvr additive="base">
                                        <p:cTn id="13" dur="2600"/>
                                        <p:tgtEl>
                                          <p:spTgt spid="387"/>
                                        </p:tgtEl>
                                        <p:attrNameLst>
                                          <p:attrName>ppt_h</p:attrName>
                                        </p:attrNameLst>
                                      </p:cBhvr>
                                      <p:tavLst>
                                        <p:tav tm="0">
                                          <p:val>
                                            <p:strVal val="0"/>
                                          </p:val>
                                        </p:tav>
                                        <p:tav tm="100000">
                                          <p:val>
                                            <p:strVal val="#ppt_h"/>
                                          </p:val>
                                        </p:tav>
                                      </p:tavLst>
                                    </p:anim>
                                  </p:childTnLst>
                                </p:cTn>
                              </p:par>
                            </p:childTnLst>
                          </p:cTn>
                        </p:par>
                        <p:par>
                          <p:cTn id="14" fill="hold">
                            <p:stCondLst>
                              <p:cond delay="5200"/>
                            </p:stCondLst>
                            <p:childTnLst>
                              <p:par>
                                <p:cTn id="15" presetID="23" presetClass="entr" presetSubtype="16" fill="hold" nodeType="afterEffect">
                                  <p:stCondLst>
                                    <p:cond delay="0"/>
                                  </p:stCondLst>
                                  <p:childTnLst>
                                    <p:set>
                                      <p:cBhvr>
                                        <p:cTn id="16" dur="1" fill="hold">
                                          <p:stCondLst>
                                            <p:cond delay="0"/>
                                          </p:stCondLst>
                                        </p:cTn>
                                        <p:tgtEl>
                                          <p:spTgt spid="388"/>
                                        </p:tgtEl>
                                        <p:attrNameLst>
                                          <p:attrName>style.visibility</p:attrName>
                                        </p:attrNameLst>
                                      </p:cBhvr>
                                      <p:to>
                                        <p:strVal val="visible"/>
                                      </p:to>
                                    </p:set>
                                    <p:anim calcmode="lin" valueType="num">
                                      <p:cBhvr additive="base">
                                        <p:cTn id="17" dur="2500"/>
                                        <p:tgtEl>
                                          <p:spTgt spid="388"/>
                                        </p:tgtEl>
                                        <p:attrNameLst>
                                          <p:attrName>ppt_w</p:attrName>
                                        </p:attrNameLst>
                                      </p:cBhvr>
                                      <p:tavLst>
                                        <p:tav tm="0">
                                          <p:val>
                                            <p:strVal val="0"/>
                                          </p:val>
                                        </p:tav>
                                        <p:tav tm="100000">
                                          <p:val>
                                            <p:strVal val="#ppt_w"/>
                                          </p:val>
                                        </p:tav>
                                      </p:tavLst>
                                    </p:anim>
                                    <p:anim calcmode="lin" valueType="num">
                                      <p:cBhvr additive="base">
                                        <p:cTn id="18" dur="2500"/>
                                        <p:tgtEl>
                                          <p:spTgt spid="3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2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Tipuri și categorii de comunicare online</a:t>
            </a:r>
            <a:endParaRPr sz="3500"/>
          </a:p>
        </p:txBody>
      </p:sp>
      <p:sp>
        <p:nvSpPr>
          <p:cNvPr id="394" name="Google Shape;394;p29"/>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t>În funcție de mediu</a:t>
            </a:r>
            <a:endParaRPr sz="1600" b="1" dirty="0"/>
          </a:p>
          <a:p>
            <a:pPr marL="0" lvl="0" indent="0" algn="l" rtl="0">
              <a:lnSpc>
                <a:spcPct val="115000"/>
              </a:lnSpc>
              <a:spcBef>
                <a:spcPts val="2400"/>
              </a:spcBef>
              <a:spcAft>
                <a:spcPts val="0"/>
              </a:spcAft>
              <a:buSzPts val="2500"/>
              <a:buNone/>
            </a:pPr>
            <a:r>
              <a:rPr lang="en" sz="1900" dirty="0"/>
              <a:t>Comunicarea online este schimbul de informații între persoane prin intermediul rețelelor de calculatoare. Aceasta poate lua multe forme, inclusiv:</a:t>
            </a:r>
            <a:endParaRPr sz="1900" dirty="0"/>
          </a:p>
          <a:p>
            <a:pPr marL="609600" lvl="0" indent="-425450" algn="l" rtl="0">
              <a:lnSpc>
                <a:spcPct val="115000"/>
              </a:lnSpc>
              <a:spcBef>
                <a:spcPts val="1500"/>
              </a:spcBef>
              <a:spcAft>
                <a:spcPts val="0"/>
              </a:spcAft>
              <a:buClr>
                <a:srgbClr val="445D73"/>
              </a:buClr>
              <a:buSzPts val="1900"/>
              <a:buChar char="●"/>
            </a:pPr>
            <a:r>
              <a:rPr lang="en" sz="1900" b="1" dirty="0"/>
              <a:t>Comunicarea bazată pe text: </a:t>
            </a:r>
            <a:r>
              <a:rPr lang="en" sz="1900" dirty="0"/>
              <a:t>E-mail, postări pe rețelele de socializare, mesagerie instantanee, forumuri de discuții, camere de chat, bloguri, wiki-uri etc.</a:t>
            </a:r>
            <a:endParaRPr sz="1900" dirty="0"/>
          </a:p>
          <a:p>
            <a:pPr marL="609600" lvl="0" indent="-425450" algn="l" rtl="0">
              <a:lnSpc>
                <a:spcPct val="115000"/>
              </a:lnSpc>
              <a:spcBef>
                <a:spcPts val="0"/>
              </a:spcBef>
              <a:spcAft>
                <a:spcPts val="0"/>
              </a:spcAft>
              <a:buClr>
                <a:srgbClr val="445D73"/>
              </a:buClr>
              <a:buSzPts val="1900"/>
              <a:buChar char="●"/>
            </a:pPr>
            <a:r>
              <a:rPr lang="en" sz="1900" b="1" dirty="0"/>
              <a:t>Comunicarea audio:</a:t>
            </a:r>
            <a:r>
              <a:rPr lang="en" sz="1900" dirty="0"/>
              <a:t> Apeluri telefonice, mesaje vocale, înregistrări audio, podcasturi etc.</a:t>
            </a:r>
            <a:endParaRPr sz="1900" dirty="0"/>
          </a:p>
          <a:p>
            <a:pPr marL="609600" lvl="0" indent="-425450" algn="l" rtl="0">
              <a:lnSpc>
                <a:spcPct val="115000"/>
              </a:lnSpc>
              <a:spcBef>
                <a:spcPts val="0"/>
              </a:spcBef>
              <a:spcAft>
                <a:spcPts val="0"/>
              </a:spcAft>
              <a:buClr>
                <a:srgbClr val="445D73"/>
              </a:buClr>
              <a:buSzPts val="1900"/>
              <a:buChar char="●"/>
            </a:pPr>
            <a:r>
              <a:rPr lang="en" sz="1900" b="1" dirty="0"/>
              <a:t>Comunicare video:</a:t>
            </a:r>
            <a:r>
              <a:rPr lang="en" sz="1900" dirty="0"/>
              <a:t> Conversații video, conferințe video, înregistrări video, streaming live etc.</a:t>
            </a:r>
            <a:endParaRPr sz="1900" dirty="0"/>
          </a:p>
          <a:p>
            <a:pPr marL="609600" lvl="0" indent="-425450" algn="l" rtl="0">
              <a:lnSpc>
                <a:spcPct val="115000"/>
              </a:lnSpc>
              <a:spcBef>
                <a:spcPts val="0"/>
              </a:spcBef>
              <a:spcAft>
                <a:spcPts val="0"/>
              </a:spcAft>
              <a:buClr>
                <a:srgbClr val="445D73"/>
              </a:buClr>
              <a:buSzPts val="1900"/>
              <a:buChar char="●"/>
            </a:pPr>
            <a:r>
              <a:rPr lang="en" sz="1900" b="1" dirty="0"/>
              <a:t>Comunicarea imaginilor:</a:t>
            </a:r>
            <a:r>
              <a:rPr lang="en" sz="1900" dirty="0"/>
              <a:t> Partajarea online de fotografii, grafice și alte imagini.</a:t>
            </a:r>
            <a:endParaRPr sz="1900" dirty="0"/>
          </a:p>
          <a:p>
            <a:pPr marL="609600" lvl="0" indent="-425450" algn="l" rtl="0">
              <a:lnSpc>
                <a:spcPct val="115000"/>
              </a:lnSpc>
              <a:spcBef>
                <a:spcPts val="0"/>
              </a:spcBef>
              <a:spcAft>
                <a:spcPts val="0"/>
              </a:spcAft>
              <a:buClr>
                <a:srgbClr val="445D73"/>
              </a:buClr>
              <a:buSzPts val="1900"/>
              <a:buChar char="●"/>
            </a:pPr>
            <a:r>
              <a:rPr lang="en" sz="1900" b="1" dirty="0"/>
              <a:t>Comunicare colaborativă:</a:t>
            </a:r>
            <a:r>
              <a:rPr lang="en" sz="1900" dirty="0"/>
              <a:t> Instrumente online pentru a lucra împreună la proiecte, cum ar fi documente partajate, foi de calcul, prezentări și whiteboard-uri.</a:t>
            </a:r>
            <a:endParaRPr sz="1600" dirty="0"/>
          </a:p>
          <a:p>
            <a:pPr marL="0" lvl="0" indent="0" algn="l" rtl="0">
              <a:lnSpc>
                <a:spcPct val="115000"/>
              </a:lnSpc>
              <a:spcBef>
                <a:spcPts val="1500"/>
              </a:spcBef>
              <a:spcAft>
                <a:spcPts val="0"/>
              </a:spcAft>
              <a:buSzPts val="2500"/>
              <a:buNone/>
            </a:pPr>
            <a:endParaRPr dirty="0"/>
          </a:p>
          <a:p>
            <a:pPr marL="0" lvl="0" indent="0" algn="l" rtl="0">
              <a:lnSpc>
                <a:spcPct val="115000"/>
              </a:lnSpc>
              <a:spcBef>
                <a:spcPts val="0"/>
              </a:spcBef>
              <a:spcAft>
                <a:spcPts val="0"/>
              </a:spcAft>
              <a:buSzPts val="2500"/>
              <a:buNone/>
            </a:pPr>
            <a:endParaRPr b="1" dirty="0"/>
          </a:p>
        </p:txBody>
      </p:sp>
      <p:sp>
        <p:nvSpPr>
          <p:cNvPr id="395" name="Google Shape;395;p29"/>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p3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Tipuri și categorii de comunicare online</a:t>
            </a:r>
            <a:endParaRPr sz="3500"/>
          </a:p>
        </p:txBody>
      </p:sp>
      <p:sp>
        <p:nvSpPr>
          <p:cNvPr id="401" name="Google Shape;401;p30"/>
          <p:cNvSpPr txBox="1">
            <a:spLocks noGrp="1"/>
          </p:cNvSpPr>
          <p:nvPr>
            <p:ph type="body" idx="1"/>
          </p:nvPr>
        </p:nvSpPr>
        <p:spPr>
          <a:xfrm>
            <a:off x="959760" y="1536634"/>
            <a:ext cx="1092744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t>În funcție de scop</a:t>
            </a:r>
            <a:endParaRPr sz="1600" b="1" dirty="0"/>
          </a:p>
          <a:p>
            <a:pPr marL="0" lvl="0" indent="0" algn="l" rtl="0">
              <a:lnSpc>
                <a:spcPct val="115000"/>
              </a:lnSpc>
              <a:spcBef>
                <a:spcPts val="2400"/>
              </a:spcBef>
              <a:spcAft>
                <a:spcPts val="0"/>
              </a:spcAft>
              <a:buSzPts val="2500"/>
              <a:buNone/>
            </a:pPr>
            <a:r>
              <a:rPr lang="en" sz="1600" dirty="0"/>
              <a:t>Comunicarea online poate fi utilizată pentru o varietate </a:t>
            </a:r>
            <a:r>
              <a:rPr lang="en" sz="1600" i="1" dirty="0"/>
              <a:t>de scopuri</a:t>
            </a:r>
            <a:r>
              <a:rPr lang="en" sz="1600" dirty="0"/>
              <a:t>, inclusiv:</a:t>
            </a:r>
            <a:endParaRPr sz="1600" dirty="0"/>
          </a:p>
          <a:p>
            <a:pPr marL="0" lvl="0" indent="0" algn="l" rtl="0">
              <a:lnSpc>
                <a:spcPct val="115000"/>
              </a:lnSpc>
              <a:spcBef>
                <a:spcPts val="2400"/>
              </a:spcBef>
              <a:spcAft>
                <a:spcPts val="0"/>
              </a:spcAft>
              <a:buSzPts val="2500"/>
              <a:buNone/>
            </a:pPr>
            <a:r>
              <a:rPr lang="en" sz="1600" b="1" dirty="0"/>
              <a:t>Comunicare personală: </a:t>
            </a:r>
            <a:r>
              <a:rPr lang="en" sz="1600" dirty="0"/>
              <a:t>păstrarea legăturii cu prietenii și familia, împărtășirea de știri și fotografii și realizarea de planuri. </a:t>
            </a:r>
            <a:endParaRPr lang="ro-RO" sz="1600" dirty="0"/>
          </a:p>
          <a:p>
            <a:pPr marL="457200" lvl="1" indent="0">
              <a:spcBef>
                <a:spcPts val="2400"/>
              </a:spcBef>
              <a:buSzPts val="2500"/>
              <a:buNone/>
            </a:pPr>
            <a:r>
              <a:rPr lang="en-US" sz="1600" b="1" i="1" dirty="0" err="1"/>
              <a:t>Comunicare</a:t>
            </a:r>
            <a:r>
              <a:rPr lang="en-US" sz="1600" b="1" i="1" dirty="0"/>
              <a:t> </a:t>
            </a:r>
            <a:r>
              <a:rPr lang="en-US" sz="1600" b="1" i="1" dirty="0" err="1"/>
              <a:t>profesională</a:t>
            </a:r>
            <a:r>
              <a:rPr lang="en-US" sz="1600" b="1" i="1" dirty="0"/>
              <a:t>: </a:t>
            </a:r>
            <a:r>
              <a:rPr lang="en-US" sz="1600" dirty="0" err="1"/>
              <a:t>colaborarea</a:t>
            </a:r>
            <a:r>
              <a:rPr lang="en-US" sz="1600" dirty="0"/>
              <a:t> cu </a:t>
            </a:r>
            <a:r>
              <a:rPr lang="en-US" sz="1600" dirty="0" err="1"/>
              <a:t>colegii</a:t>
            </a:r>
            <a:r>
              <a:rPr lang="en-US" sz="1600" dirty="0"/>
              <a:t>, </a:t>
            </a:r>
            <a:r>
              <a:rPr lang="en-US" sz="1600" dirty="0" err="1"/>
              <a:t>comunicarea</a:t>
            </a:r>
            <a:r>
              <a:rPr lang="en-US" sz="1600" dirty="0"/>
              <a:t> cu </a:t>
            </a:r>
            <a:r>
              <a:rPr lang="en-US" sz="1600" dirty="0" err="1"/>
              <a:t>clienții</a:t>
            </a:r>
            <a:r>
              <a:rPr lang="en-US" sz="1600" dirty="0"/>
              <a:t>, </a:t>
            </a:r>
            <a:r>
              <a:rPr lang="en-US" sz="1600" dirty="0" err="1"/>
              <a:t>marketingul</a:t>
            </a:r>
            <a:r>
              <a:rPr lang="en-US" sz="1600" dirty="0"/>
              <a:t> </a:t>
            </a:r>
            <a:r>
              <a:rPr lang="en-US" sz="1600" dirty="0" err="1"/>
              <a:t>și</a:t>
            </a:r>
            <a:r>
              <a:rPr lang="en-US" sz="1600" dirty="0"/>
              <a:t> </a:t>
            </a:r>
            <a:r>
              <a:rPr lang="en-US" sz="1600" dirty="0" err="1"/>
              <a:t>promovarea</a:t>
            </a:r>
            <a:r>
              <a:rPr lang="en-US" sz="1600" dirty="0"/>
              <a:t> </a:t>
            </a:r>
            <a:r>
              <a:rPr lang="en-US" sz="1600" dirty="0" err="1"/>
              <a:t>produselor</a:t>
            </a:r>
            <a:r>
              <a:rPr lang="en-US" sz="1600" dirty="0"/>
              <a:t> </a:t>
            </a:r>
            <a:r>
              <a:rPr lang="en-US" sz="1600" dirty="0" err="1"/>
              <a:t>și</a:t>
            </a:r>
            <a:r>
              <a:rPr lang="en-US" sz="1600" dirty="0"/>
              <a:t> </a:t>
            </a:r>
            <a:r>
              <a:rPr lang="en-US" sz="1600" dirty="0" err="1"/>
              <a:t>serviciilor</a:t>
            </a:r>
            <a:r>
              <a:rPr lang="en-US" sz="1600" dirty="0"/>
              <a:t>. </a:t>
            </a:r>
            <a:r>
              <a:rPr lang="ro-RO" sz="1600" dirty="0"/>
              <a:t>Aceasta </a:t>
            </a:r>
            <a:r>
              <a:rPr lang="en-US" sz="1600" dirty="0" err="1"/>
              <a:t>îi</a:t>
            </a:r>
            <a:r>
              <a:rPr lang="en-US" sz="1600" dirty="0"/>
              <a:t> </a:t>
            </a:r>
            <a:r>
              <a:rPr lang="en-US" sz="1600" dirty="0" err="1"/>
              <a:t>poate</a:t>
            </a:r>
            <a:r>
              <a:rPr lang="en-US" sz="1600" dirty="0"/>
              <a:t> </a:t>
            </a:r>
            <a:r>
              <a:rPr lang="en-US" sz="1600" dirty="0" err="1"/>
              <a:t>ajuta</a:t>
            </a:r>
            <a:r>
              <a:rPr lang="en-US" sz="1600" dirty="0"/>
              <a:t> </a:t>
            </a:r>
            <a:r>
              <a:rPr lang="ro-RO" sz="1600" dirty="0"/>
              <a:t>pe </a:t>
            </a:r>
            <a:r>
              <a:rPr lang="ro-RO" sz="1600" dirty="0" err="1"/>
              <a:t>benficiari</a:t>
            </a:r>
            <a:r>
              <a:rPr lang="ro-RO" sz="1600" dirty="0"/>
              <a:t> </a:t>
            </a:r>
            <a:r>
              <a:rPr lang="en-US" sz="1600" dirty="0" err="1"/>
              <a:t>să</a:t>
            </a:r>
            <a:r>
              <a:rPr lang="en-US" sz="1600" dirty="0"/>
              <a:t> </a:t>
            </a:r>
            <a:r>
              <a:rPr lang="en-US" sz="1600" dirty="0" err="1"/>
              <a:t>își</a:t>
            </a:r>
            <a:r>
              <a:rPr lang="en-US" sz="1600" dirty="0"/>
              <a:t> </a:t>
            </a:r>
            <a:r>
              <a:rPr lang="en-US" sz="1600" dirty="0" err="1"/>
              <a:t>dezvolte</a:t>
            </a:r>
            <a:r>
              <a:rPr lang="en-US" sz="1600" dirty="0"/>
              <a:t> </a:t>
            </a:r>
            <a:r>
              <a:rPr lang="en-US" sz="1600" dirty="0" err="1"/>
              <a:t>abilitățile</a:t>
            </a:r>
            <a:r>
              <a:rPr lang="en-US" sz="1600" dirty="0"/>
              <a:t> de care au </a:t>
            </a:r>
            <a:r>
              <a:rPr lang="en-US" sz="1600" dirty="0" err="1"/>
              <a:t>nevoie</a:t>
            </a:r>
            <a:r>
              <a:rPr lang="en-US" sz="1600" dirty="0"/>
              <a:t> </a:t>
            </a:r>
            <a:r>
              <a:rPr lang="en-US" sz="1600" dirty="0" err="1"/>
              <a:t>pentru</a:t>
            </a:r>
            <a:r>
              <a:rPr lang="en-US" sz="1600" dirty="0"/>
              <a:t> a </a:t>
            </a:r>
            <a:r>
              <a:rPr lang="en-US" sz="1600" dirty="0" err="1"/>
              <a:t>reuși</a:t>
            </a:r>
            <a:r>
              <a:rPr lang="en-US" sz="1600" dirty="0"/>
              <a:t> </a:t>
            </a:r>
            <a:r>
              <a:rPr lang="en-US" sz="1600" dirty="0" err="1"/>
              <a:t>în</a:t>
            </a:r>
            <a:r>
              <a:rPr lang="en-US" sz="1600" dirty="0"/>
              <a:t> </a:t>
            </a:r>
            <a:r>
              <a:rPr lang="en-US" sz="1600" dirty="0" err="1"/>
              <a:t>carieră</a:t>
            </a:r>
            <a:r>
              <a:rPr lang="en-US" sz="1600" dirty="0"/>
              <a:t>.</a:t>
            </a:r>
          </a:p>
          <a:p>
            <a:pPr marL="914400" lvl="0" indent="0" algn="l" rtl="0">
              <a:lnSpc>
                <a:spcPct val="115000"/>
              </a:lnSpc>
              <a:spcBef>
                <a:spcPts val="1500"/>
              </a:spcBef>
              <a:spcAft>
                <a:spcPts val="0"/>
              </a:spcAft>
              <a:buSzPts val="2500"/>
              <a:buNone/>
            </a:pPr>
            <a:r>
              <a:rPr lang="en" sz="1600" b="1" dirty="0"/>
              <a:t>Comunicare educațională: </a:t>
            </a:r>
            <a:r>
              <a:rPr lang="en" sz="1600" dirty="0"/>
              <a:t>urmarea de cursuri online, participarea la forumuri de discuții și accesarea de resurse educaționale. Comunicarea educațională este esențială pentru ca </a:t>
            </a:r>
            <a:r>
              <a:rPr lang="ro-RO" sz="1600" dirty="0"/>
              <a:t>beneficiar</a:t>
            </a:r>
            <a:r>
              <a:rPr lang="en" sz="1600" dirty="0"/>
              <a:t>ii să învețe și să se dezvolte.</a:t>
            </a:r>
            <a:endParaRPr sz="1600" dirty="0"/>
          </a:p>
          <a:p>
            <a:pPr marL="1371600" lvl="0" indent="0" algn="l" rtl="0">
              <a:lnSpc>
                <a:spcPct val="115000"/>
              </a:lnSpc>
              <a:spcBef>
                <a:spcPts val="1500"/>
              </a:spcBef>
              <a:spcAft>
                <a:spcPts val="0"/>
              </a:spcAft>
              <a:buSzPts val="2500"/>
              <a:buNone/>
            </a:pPr>
            <a:r>
              <a:rPr lang="en" sz="1600" b="1" dirty="0"/>
              <a:t>Comunicare socială: </a:t>
            </a:r>
            <a:r>
              <a:rPr lang="en" sz="1600" dirty="0"/>
              <a:t>conectarea cu persoane care împărtășesc aceleași interese, aderarea la comunități online și participarea la mișcări sociale. Comunicarea socială îi ajut</a:t>
            </a:r>
            <a:r>
              <a:rPr lang="ro-RO" sz="1600" dirty="0"/>
              <a:t>ă</a:t>
            </a:r>
            <a:r>
              <a:rPr lang="en" sz="1600" dirty="0"/>
              <a:t> pe </a:t>
            </a:r>
            <a:r>
              <a:rPr lang="ro-RO" sz="1600" dirty="0"/>
              <a:t>beneficiari</a:t>
            </a:r>
            <a:r>
              <a:rPr lang="en" sz="1600" dirty="0"/>
              <a:t> să își dezvolte abilitățile sociale și să se simtă conectați la o comunitate mai largă.</a:t>
            </a:r>
            <a:endParaRPr sz="1600" b="1" dirty="0"/>
          </a:p>
          <a:p>
            <a:pPr marL="0" lvl="0" indent="0" algn="l" rtl="0">
              <a:lnSpc>
                <a:spcPct val="115000"/>
              </a:lnSpc>
              <a:spcBef>
                <a:spcPts val="1500"/>
              </a:spcBef>
              <a:spcAft>
                <a:spcPts val="0"/>
              </a:spcAft>
              <a:buSzPts val="2500"/>
              <a:buNone/>
            </a:pPr>
            <a:endParaRPr sz="1600" dirty="0">
              <a:highlight>
                <a:srgbClr val="FFFFFF"/>
              </a:highlight>
            </a:endParaRPr>
          </a:p>
        </p:txBody>
      </p:sp>
      <p:sp>
        <p:nvSpPr>
          <p:cNvPr id="402" name="Google Shape;402;p30"/>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23</a:t>
            </a:fld>
            <a:endParaRPr/>
          </a:p>
        </p:txBody>
      </p:sp>
      <p:pic>
        <p:nvPicPr>
          <p:cNvPr id="404" name="Google Shape;404;p30"/>
          <p:cNvPicPr preferRelativeResize="0"/>
          <p:nvPr/>
        </p:nvPicPr>
        <p:blipFill rotWithShape="1">
          <a:blip r:embed="rId3">
            <a:alphaModFix/>
          </a:blip>
          <a:srcRect/>
          <a:stretch/>
        </p:blipFill>
        <p:spPr>
          <a:xfrm rot="-5400000">
            <a:off x="774630" y="3766632"/>
            <a:ext cx="550819" cy="433917"/>
          </a:xfrm>
          <a:prstGeom prst="rect">
            <a:avLst/>
          </a:prstGeom>
          <a:noFill/>
          <a:ln>
            <a:noFill/>
          </a:ln>
        </p:spPr>
      </p:pic>
      <p:pic>
        <p:nvPicPr>
          <p:cNvPr id="406" name="Google Shape;406;p30"/>
          <p:cNvPicPr preferRelativeResize="0"/>
          <p:nvPr/>
        </p:nvPicPr>
        <p:blipFill rotWithShape="1">
          <a:blip r:embed="rId3">
            <a:alphaModFix/>
          </a:blip>
          <a:srcRect/>
          <a:stretch/>
        </p:blipFill>
        <p:spPr>
          <a:xfrm rot="-5400000">
            <a:off x="1738882" y="5560732"/>
            <a:ext cx="550819" cy="433917"/>
          </a:xfrm>
          <a:prstGeom prst="rect">
            <a:avLst/>
          </a:prstGeom>
          <a:noFill/>
          <a:ln>
            <a:noFill/>
          </a:ln>
        </p:spPr>
      </p:pic>
      <p:pic>
        <p:nvPicPr>
          <p:cNvPr id="2" name="Google Shape;404;p30">
            <a:extLst>
              <a:ext uri="{FF2B5EF4-FFF2-40B4-BE49-F238E27FC236}">
                <a16:creationId xmlns:a16="http://schemas.microsoft.com/office/drawing/2014/main" id="{45BE431E-AB8F-9D8F-6AAE-CF4F39AB9C02}"/>
              </a:ext>
            </a:extLst>
          </p:cNvPr>
          <p:cNvPicPr preferRelativeResize="0"/>
          <p:nvPr/>
        </p:nvPicPr>
        <p:blipFill rotWithShape="1">
          <a:blip r:embed="rId3">
            <a:alphaModFix/>
          </a:blip>
          <a:srcRect/>
          <a:stretch/>
        </p:blipFill>
        <p:spPr>
          <a:xfrm rot="-5400000">
            <a:off x="311889" y="2938130"/>
            <a:ext cx="550819" cy="433917"/>
          </a:xfrm>
          <a:prstGeom prst="rect">
            <a:avLst/>
          </a:prstGeom>
          <a:noFill/>
          <a:ln>
            <a:noFill/>
          </a:ln>
        </p:spPr>
      </p:pic>
      <p:pic>
        <p:nvPicPr>
          <p:cNvPr id="4" name="Google Shape;406;p30">
            <a:extLst>
              <a:ext uri="{FF2B5EF4-FFF2-40B4-BE49-F238E27FC236}">
                <a16:creationId xmlns:a16="http://schemas.microsoft.com/office/drawing/2014/main" id="{A25DFC91-D08D-996E-36FB-DC03F013DE7B}"/>
              </a:ext>
            </a:extLst>
          </p:cNvPr>
          <p:cNvPicPr preferRelativeResize="0"/>
          <p:nvPr/>
        </p:nvPicPr>
        <p:blipFill rotWithShape="1">
          <a:blip r:embed="rId3">
            <a:alphaModFix/>
          </a:blip>
          <a:srcRect/>
          <a:stretch/>
        </p:blipFill>
        <p:spPr>
          <a:xfrm rot="-5400000">
            <a:off x="1276141" y="4732230"/>
            <a:ext cx="550819" cy="4339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sp>
        <p:nvSpPr>
          <p:cNvPr id="411" name="Google Shape;411;p3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Tipuri și categorii de comunicare online</a:t>
            </a:r>
            <a:endParaRPr sz="3500"/>
          </a:p>
        </p:txBody>
      </p:sp>
      <p:sp>
        <p:nvSpPr>
          <p:cNvPr id="412" name="Google Shape;412;p31"/>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t>În funcție de sincronicitate</a:t>
            </a:r>
            <a:endParaRPr sz="1600" b="1" dirty="0"/>
          </a:p>
          <a:p>
            <a:pPr marL="609600" lvl="0" indent="0" algn="l" rtl="0">
              <a:lnSpc>
                <a:spcPct val="115000"/>
              </a:lnSpc>
              <a:spcBef>
                <a:spcPts val="2400"/>
              </a:spcBef>
              <a:spcAft>
                <a:spcPts val="0"/>
              </a:spcAft>
              <a:buSzPts val="2500"/>
              <a:buNone/>
            </a:pPr>
            <a:r>
              <a:rPr lang="en" sz="1600" b="1" dirty="0"/>
              <a:t>Comunicarea sincronă (în timp real): </a:t>
            </a:r>
            <a:r>
              <a:rPr lang="en" sz="1600" dirty="0"/>
              <a:t>este comunicarea în timp real, cum ar fi un curs sau o prelegere online în direct. Comunicarea sincronă poate fi o modalitate bună de a construi relații și de a oferi feedback imediat oamenilor.</a:t>
            </a:r>
            <a:endParaRPr sz="1600" dirty="0"/>
          </a:p>
          <a:p>
            <a:pPr marL="609600" lvl="0" indent="0" algn="l" rtl="0">
              <a:lnSpc>
                <a:spcPct val="115000"/>
              </a:lnSpc>
              <a:spcBef>
                <a:spcPts val="1500"/>
              </a:spcBef>
              <a:spcAft>
                <a:spcPts val="0"/>
              </a:spcAft>
              <a:buSzPts val="2500"/>
              <a:buNone/>
            </a:pPr>
            <a:endParaRPr sz="1600" dirty="0"/>
          </a:p>
          <a:p>
            <a:pPr marL="609600" lvl="0" indent="0" algn="l" rtl="0">
              <a:lnSpc>
                <a:spcPct val="115000"/>
              </a:lnSpc>
              <a:spcBef>
                <a:spcPts val="1500"/>
              </a:spcBef>
              <a:spcAft>
                <a:spcPts val="0"/>
              </a:spcAft>
              <a:buSzPts val="2500"/>
              <a:buNone/>
            </a:pPr>
            <a:r>
              <a:rPr lang="en" sz="1600" b="1" dirty="0"/>
              <a:t>Comunicarea asincronă (în afara timpului real): </a:t>
            </a:r>
            <a:r>
              <a:rPr lang="en" sz="1600" dirty="0"/>
              <a:t>este comunicarea care nu are loc în timp real, vizionarea unui videoclip preînregistrat sau participarea la o postare pe un forum de discuții. Comunicarea asincronă poate fi o opțiune bună pentru persoanele care au nevoie de mai mult timp pentru a procesa informațiile sau care nu pot participa la sesiuni sincrone din cauza diferențelor de fus orar sau a altor angajamente.</a:t>
            </a:r>
            <a:endParaRPr sz="1600" dirty="0"/>
          </a:p>
          <a:p>
            <a:pPr marL="0" lvl="0" indent="0" algn="l" rtl="0">
              <a:lnSpc>
                <a:spcPct val="115000"/>
              </a:lnSpc>
              <a:spcBef>
                <a:spcPts val="1500"/>
              </a:spcBef>
              <a:spcAft>
                <a:spcPts val="0"/>
              </a:spcAft>
              <a:buSzPts val="2500"/>
              <a:buNone/>
            </a:pPr>
            <a:endParaRPr sz="1600" dirty="0"/>
          </a:p>
          <a:p>
            <a:pPr marL="0" lvl="0" indent="0" algn="l" rtl="0">
              <a:lnSpc>
                <a:spcPct val="115000"/>
              </a:lnSpc>
              <a:spcBef>
                <a:spcPts val="400"/>
              </a:spcBef>
              <a:spcAft>
                <a:spcPts val="0"/>
              </a:spcAft>
              <a:buSzPts val="2500"/>
              <a:buNone/>
            </a:pPr>
            <a:endParaRPr sz="1600" b="1" dirty="0">
              <a:highlight>
                <a:srgbClr val="FFFFFF"/>
              </a:highlight>
            </a:endParaRPr>
          </a:p>
        </p:txBody>
      </p:sp>
      <p:sp>
        <p:nvSpPr>
          <p:cNvPr id="413" name="Google Shape;413;p31"/>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24</a:t>
            </a:fld>
            <a:endParaRPr/>
          </a:p>
        </p:txBody>
      </p:sp>
      <p:pic>
        <p:nvPicPr>
          <p:cNvPr id="414" name="Google Shape;414;p31"/>
          <p:cNvPicPr preferRelativeResize="0"/>
          <p:nvPr/>
        </p:nvPicPr>
        <p:blipFill rotWithShape="1">
          <a:blip r:embed="rId3">
            <a:alphaModFix/>
          </a:blip>
          <a:srcRect/>
          <a:stretch/>
        </p:blipFill>
        <p:spPr>
          <a:xfrm rot="-5400000">
            <a:off x="702950" y="2694557"/>
            <a:ext cx="801500" cy="631400"/>
          </a:xfrm>
          <a:prstGeom prst="rect">
            <a:avLst/>
          </a:prstGeom>
          <a:noFill/>
          <a:ln>
            <a:noFill/>
          </a:ln>
        </p:spPr>
      </p:pic>
      <p:pic>
        <p:nvPicPr>
          <p:cNvPr id="2" name="Google Shape;414;p31">
            <a:extLst>
              <a:ext uri="{FF2B5EF4-FFF2-40B4-BE49-F238E27FC236}">
                <a16:creationId xmlns:a16="http://schemas.microsoft.com/office/drawing/2014/main" id="{8A7684B2-677C-13B5-8E4A-B709B62C654A}"/>
              </a:ext>
            </a:extLst>
          </p:cNvPr>
          <p:cNvPicPr preferRelativeResize="0"/>
          <p:nvPr/>
        </p:nvPicPr>
        <p:blipFill rotWithShape="1">
          <a:blip r:embed="rId3">
            <a:alphaModFix/>
          </a:blip>
          <a:srcRect/>
          <a:stretch/>
        </p:blipFill>
        <p:spPr>
          <a:xfrm rot="-5400000">
            <a:off x="772220" y="4309996"/>
            <a:ext cx="801500" cy="631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0" name="Google Shape;420;p3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Tipuri și categorii de comunicare online</a:t>
            </a:r>
            <a:endParaRPr sz="3500"/>
          </a:p>
        </p:txBody>
      </p:sp>
      <p:sp>
        <p:nvSpPr>
          <p:cNvPr id="421" name="Google Shape;421;p32"/>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t>Exemple de comunicare online sincronă:</a:t>
            </a:r>
            <a:endParaRPr sz="1600" b="1" dirty="0"/>
          </a:p>
          <a:p>
            <a:pPr marL="609600" lvl="0" indent="-406400" algn="l" rtl="0">
              <a:lnSpc>
                <a:spcPct val="115000"/>
              </a:lnSpc>
              <a:spcBef>
                <a:spcPts val="2400"/>
              </a:spcBef>
              <a:spcAft>
                <a:spcPts val="0"/>
              </a:spcAft>
              <a:buClr>
                <a:srgbClr val="445D73"/>
              </a:buClr>
              <a:buSzPts val="1600"/>
              <a:buChar char="●"/>
            </a:pPr>
            <a:r>
              <a:rPr lang="en" sz="1600" b="1" dirty="0"/>
              <a:t>Chat video live:</a:t>
            </a:r>
            <a:r>
              <a:rPr lang="en" sz="1600" dirty="0"/>
              <a:t> Aceasta poate fi utilizată pentru conversații individuale, întâlniri de grup sau chiar evenimente online de amploare.</a:t>
            </a:r>
            <a:endParaRPr sz="1600" dirty="0"/>
          </a:p>
          <a:p>
            <a:pPr marL="609600" lvl="0" indent="-406400" algn="l" rtl="0">
              <a:lnSpc>
                <a:spcPct val="115000"/>
              </a:lnSpc>
              <a:spcBef>
                <a:spcPts val="0"/>
              </a:spcBef>
              <a:spcAft>
                <a:spcPts val="0"/>
              </a:spcAft>
              <a:buClr>
                <a:srgbClr val="445D73"/>
              </a:buClr>
              <a:buSzPts val="1600"/>
              <a:buChar char="●"/>
            </a:pPr>
            <a:r>
              <a:rPr lang="en" sz="1600" b="1" dirty="0"/>
              <a:t>Apel telefonic:</a:t>
            </a:r>
            <a:r>
              <a:rPr lang="en" sz="1600" dirty="0"/>
              <a:t> Aceasta este o formă clasică de comunicare sincronă și poate fi utilizată atât în scopuri personale, cât și profesionale.</a:t>
            </a:r>
            <a:endParaRPr sz="1600" dirty="0"/>
          </a:p>
          <a:p>
            <a:pPr marL="609600" lvl="0" indent="-406400" algn="l" rtl="0">
              <a:lnSpc>
                <a:spcPct val="115000"/>
              </a:lnSpc>
              <a:spcBef>
                <a:spcPts val="0"/>
              </a:spcBef>
              <a:spcAft>
                <a:spcPts val="0"/>
              </a:spcAft>
              <a:buClr>
                <a:srgbClr val="445D73"/>
              </a:buClr>
              <a:buSzPts val="1600"/>
              <a:buChar char="●"/>
            </a:pPr>
            <a:r>
              <a:rPr lang="en" sz="1600" b="1" dirty="0"/>
              <a:t>Apel VoIP:</a:t>
            </a:r>
            <a:r>
              <a:rPr lang="en" sz="1600" dirty="0"/>
              <a:t> Apelurile VoIP (Voice over Internet Protocol) vă permit să efectuați apeluri telefonice pe internet, ceea ce poate fi mai accesibil și mai convenabil decât apelurile telefonice tradiționale.</a:t>
            </a:r>
            <a:endParaRPr sz="1600" dirty="0"/>
          </a:p>
          <a:p>
            <a:pPr marL="609600" lvl="0" indent="-406400" algn="l" rtl="0">
              <a:lnSpc>
                <a:spcPct val="115000"/>
              </a:lnSpc>
              <a:spcBef>
                <a:spcPts val="0"/>
              </a:spcBef>
              <a:spcAft>
                <a:spcPts val="0"/>
              </a:spcAft>
              <a:buClr>
                <a:srgbClr val="445D73"/>
              </a:buClr>
              <a:buSzPts val="1600"/>
              <a:buChar char="●"/>
            </a:pPr>
            <a:r>
              <a:rPr lang="en" sz="1600" b="1" dirty="0"/>
              <a:t>Prelegere online:</a:t>
            </a:r>
            <a:r>
              <a:rPr lang="en" sz="1600" dirty="0"/>
              <a:t> Un mod obișnuit de predare a cursurilor online.</a:t>
            </a:r>
            <a:endParaRPr sz="1600" dirty="0"/>
          </a:p>
          <a:p>
            <a:pPr marL="609600" lvl="0" indent="-406400" algn="l" rtl="0">
              <a:lnSpc>
                <a:spcPct val="115000"/>
              </a:lnSpc>
              <a:spcBef>
                <a:spcPts val="0"/>
              </a:spcBef>
              <a:spcAft>
                <a:spcPts val="0"/>
              </a:spcAft>
              <a:buClr>
                <a:srgbClr val="445D73"/>
              </a:buClr>
              <a:buSzPts val="1600"/>
              <a:buChar char="●"/>
            </a:pPr>
            <a:r>
              <a:rPr lang="en" sz="1600" b="1" dirty="0"/>
              <a:t>Întâlnire online:</a:t>
            </a:r>
            <a:r>
              <a:rPr lang="en" sz="1600" dirty="0"/>
              <a:t> Poate fi folosit pentru întâlniri de echipă, sesiuni de consiliere.</a:t>
            </a:r>
            <a:endParaRPr sz="1600" dirty="0"/>
          </a:p>
          <a:p>
            <a:pPr marL="609600" lvl="0" indent="-406400" algn="l" rtl="0">
              <a:lnSpc>
                <a:spcPct val="115000"/>
              </a:lnSpc>
              <a:spcBef>
                <a:spcPts val="0"/>
              </a:spcBef>
              <a:spcAft>
                <a:spcPts val="0"/>
              </a:spcAft>
              <a:buClr>
                <a:srgbClr val="445D73"/>
              </a:buClr>
              <a:buSzPts val="1600"/>
              <a:buChar char="●"/>
            </a:pPr>
            <a:r>
              <a:rPr lang="en" sz="1600" b="1" dirty="0"/>
              <a:t>Joc online</a:t>
            </a:r>
            <a:r>
              <a:rPr lang="en" sz="1600" dirty="0"/>
              <a:t>: Multe jocuri online permit jucătorilor să comunice între ei în timp real folosind chat, chat vocal sau chat video.</a:t>
            </a:r>
            <a:endParaRPr sz="1600" b="1" dirty="0"/>
          </a:p>
          <a:p>
            <a:pPr marL="0" lvl="0" indent="0" algn="l" rtl="0">
              <a:lnSpc>
                <a:spcPct val="100000"/>
              </a:lnSpc>
              <a:spcBef>
                <a:spcPts val="1500"/>
              </a:spcBef>
              <a:spcAft>
                <a:spcPts val="0"/>
              </a:spcAft>
              <a:buSzPts val="2500"/>
              <a:buNone/>
            </a:pPr>
            <a:endParaRPr sz="1600" u="sng" dirty="0"/>
          </a:p>
        </p:txBody>
      </p:sp>
      <p:sp>
        <p:nvSpPr>
          <p:cNvPr id="422" name="Google Shape;422;p32"/>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25</a:t>
            </a:fld>
            <a:endParaRPr/>
          </a:p>
        </p:txBody>
      </p:sp>
      <p:pic>
        <p:nvPicPr>
          <p:cNvPr id="3" name="Media25">
            <a:hlinkClick r:id="" action="ppaction://media"/>
            <a:extLst>
              <a:ext uri="{FF2B5EF4-FFF2-40B4-BE49-F238E27FC236}">
                <a16:creationId xmlns:a16="http://schemas.microsoft.com/office/drawing/2014/main" id="{7E262BFA-B987-6798-D8E0-4E39D8656A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3538" y="6089452"/>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3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Tipuri și categorii de comunicare online</a:t>
            </a:r>
            <a:endParaRPr sz="3500"/>
          </a:p>
        </p:txBody>
      </p:sp>
      <p:sp>
        <p:nvSpPr>
          <p:cNvPr id="428" name="Google Shape;428;p33"/>
          <p:cNvSpPr txBox="1">
            <a:spLocks noGrp="1"/>
          </p:cNvSpPr>
          <p:nvPr>
            <p:ph type="body" idx="1"/>
          </p:nvPr>
        </p:nvSpPr>
        <p:spPr>
          <a:xfrm>
            <a:off x="5461749" y="1810400"/>
            <a:ext cx="57672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solidFill>
                  <a:srgbClr val="445D73"/>
                </a:solidFill>
              </a:rPr>
              <a:t>Alte exemple de comunicare online sincronă includ:</a:t>
            </a:r>
            <a:endParaRPr sz="1600" b="1" dirty="0">
              <a:solidFill>
                <a:srgbClr val="445D73"/>
              </a:solidFill>
            </a:endParaRPr>
          </a:p>
          <a:p>
            <a:pPr marL="609600" lvl="0" indent="-406400" algn="l" rtl="0">
              <a:lnSpc>
                <a:spcPct val="115000"/>
              </a:lnSpc>
              <a:spcBef>
                <a:spcPts val="2400"/>
              </a:spcBef>
              <a:spcAft>
                <a:spcPts val="0"/>
              </a:spcAft>
              <a:buClr>
                <a:srgbClr val="445D73"/>
              </a:buClr>
              <a:buSzPts val="1600"/>
              <a:buChar char="●"/>
            </a:pPr>
            <a:r>
              <a:rPr lang="en" sz="1600" b="1" dirty="0">
                <a:solidFill>
                  <a:srgbClr val="445D73"/>
                </a:solidFill>
              </a:rPr>
              <a:t>Webinarii:</a:t>
            </a:r>
            <a:r>
              <a:rPr lang="en" sz="1600" dirty="0">
                <a:solidFill>
                  <a:srgbClr val="445D73"/>
                </a:solidFill>
              </a:rPr>
              <a:t> Webinariile sunt prezentări online în direct care pot fi utilizate pentru schimbul de informații, predarea de noi competențe sau promovarea de produse și servicii.</a:t>
            </a:r>
            <a:endParaRPr sz="1600" dirty="0">
              <a:solidFill>
                <a:srgbClr val="445D73"/>
              </a:solidFill>
            </a:endParaRPr>
          </a:p>
          <a:p>
            <a:pPr marL="609600" lvl="0" indent="-406400" algn="l" rtl="0">
              <a:lnSpc>
                <a:spcPct val="115000"/>
              </a:lnSpc>
              <a:spcBef>
                <a:spcPts val="0"/>
              </a:spcBef>
              <a:spcAft>
                <a:spcPts val="0"/>
              </a:spcAft>
              <a:buClr>
                <a:srgbClr val="445D73"/>
              </a:buClr>
              <a:buSzPts val="1600"/>
              <a:buChar char="●"/>
            </a:pPr>
            <a:r>
              <a:rPr lang="en" sz="1600" b="1" dirty="0">
                <a:solidFill>
                  <a:srgbClr val="445D73"/>
                </a:solidFill>
              </a:rPr>
              <a:t>Streaming live: </a:t>
            </a:r>
            <a:r>
              <a:rPr lang="en" sz="1600" dirty="0">
                <a:solidFill>
                  <a:srgbClr val="445D73"/>
                </a:solidFill>
              </a:rPr>
              <a:t>Streamingul live vă permite să transmiteți conținut video și audio unui public live pe internet.</a:t>
            </a:r>
            <a:endParaRPr sz="1600" dirty="0">
              <a:solidFill>
                <a:srgbClr val="445D73"/>
              </a:solidFill>
            </a:endParaRPr>
          </a:p>
          <a:p>
            <a:pPr marL="609600" lvl="0" indent="-406400" algn="l" rtl="0">
              <a:lnSpc>
                <a:spcPct val="115000"/>
              </a:lnSpc>
              <a:spcBef>
                <a:spcPts val="0"/>
              </a:spcBef>
              <a:spcAft>
                <a:spcPts val="0"/>
              </a:spcAft>
              <a:buClr>
                <a:srgbClr val="445D73"/>
              </a:buClr>
              <a:buSzPts val="1600"/>
              <a:buChar char="●"/>
            </a:pPr>
            <a:r>
              <a:rPr lang="en" sz="1600" b="1" dirty="0">
                <a:solidFill>
                  <a:srgbClr val="445D73"/>
                </a:solidFill>
              </a:rPr>
              <a:t>Experiențe de realitate virtuală (VR) și realitate augmentată (AR)</a:t>
            </a:r>
            <a:r>
              <a:rPr lang="en" sz="1600" dirty="0">
                <a:solidFill>
                  <a:srgbClr val="445D73"/>
                </a:solidFill>
              </a:rPr>
              <a:t>: Experiențele VR și AR pot fi utilizate pentru a crea experiențe online imersive și interactive care permit utilizatorilor să comunice între ei în timp real.</a:t>
            </a:r>
            <a:endParaRPr sz="1600" dirty="0">
              <a:solidFill>
                <a:srgbClr val="445D73"/>
              </a:solidFill>
            </a:endParaRPr>
          </a:p>
          <a:p>
            <a:pPr marL="0" lvl="0" indent="0" algn="l" rtl="0">
              <a:lnSpc>
                <a:spcPct val="100000"/>
              </a:lnSpc>
              <a:spcBef>
                <a:spcPts val="1500"/>
              </a:spcBef>
              <a:spcAft>
                <a:spcPts val="0"/>
              </a:spcAft>
              <a:buSzPts val="2500"/>
              <a:buNone/>
            </a:pPr>
            <a:endParaRPr sz="1600" u="sng" dirty="0">
              <a:solidFill>
                <a:srgbClr val="445D73"/>
              </a:solidFill>
            </a:endParaRPr>
          </a:p>
        </p:txBody>
      </p:sp>
      <p:sp>
        <p:nvSpPr>
          <p:cNvPr id="429" name="Google Shape;429;p33"/>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26</a:t>
            </a:fld>
            <a:endParaRPr/>
          </a:p>
        </p:txBody>
      </p:sp>
      <p:pic>
        <p:nvPicPr>
          <p:cNvPr id="430" name="Google Shape;430;p33"/>
          <p:cNvPicPr preferRelativeResize="0"/>
          <p:nvPr/>
        </p:nvPicPr>
        <p:blipFill rotWithShape="1">
          <a:blip r:embed="rId3">
            <a:alphaModFix/>
          </a:blip>
          <a:srcRect l="23948" t="29541" b="2981"/>
          <a:stretch/>
        </p:blipFill>
        <p:spPr>
          <a:xfrm>
            <a:off x="1423625" y="1536625"/>
            <a:ext cx="3398000" cy="4523500"/>
          </a:xfrm>
          <a:prstGeom prst="rect">
            <a:avLst/>
          </a:prstGeom>
          <a:noFill/>
          <a:ln w="9525" cap="flat" cmpd="sng">
            <a:solidFill>
              <a:srgbClr val="888888"/>
            </a:solidFill>
            <a:prstDash val="solid"/>
            <a:round/>
            <a:headEnd type="none" w="sm" len="sm"/>
            <a:tailEnd type="none" w="sm" len="sm"/>
          </a:ln>
          <a:effectLst>
            <a:outerShdw dist="209550" dir="7680000" algn="bl" rotWithShape="0">
              <a:srgbClr val="888888"/>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4"/>
        <p:cNvGrpSpPr/>
        <p:nvPr/>
      </p:nvGrpSpPr>
      <p:grpSpPr>
        <a:xfrm>
          <a:off x="0" y="0"/>
          <a:ext cx="0" cy="0"/>
          <a:chOff x="0" y="0"/>
          <a:chExt cx="0" cy="0"/>
        </a:xfrm>
      </p:grpSpPr>
      <p:sp>
        <p:nvSpPr>
          <p:cNvPr id="435" name="Google Shape;435;p3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Tipuri și categorii de comunicare online</a:t>
            </a:r>
            <a:endParaRPr sz="3500"/>
          </a:p>
        </p:txBody>
      </p:sp>
      <p:sp>
        <p:nvSpPr>
          <p:cNvPr id="436" name="Google Shape;436;p3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solidFill>
                  <a:srgbClr val="445D73"/>
                </a:solidFill>
              </a:rPr>
              <a:t>Exemple de comunicare online asincronă:</a:t>
            </a:r>
            <a:endParaRPr sz="1600" b="1" dirty="0">
              <a:solidFill>
                <a:srgbClr val="445D73"/>
              </a:solidFill>
            </a:endParaRPr>
          </a:p>
          <a:p>
            <a:pPr marL="914400" lvl="0" indent="0" algn="l" rtl="0">
              <a:lnSpc>
                <a:spcPct val="100000"/>
              </a:lnSpc>
              <a:spcBef>
                <a:spcPts val="2400"/>
              </a:spcBef>
              <a:spcAft>
                <a:spcPts val="0"/>
              </a:spcAft>
              <a:buSzPts val="2500"/>
              <a:buNone/>
            </a:pPr>
            <a:r>
              <a:rPr lang="en" sz="1600" b="1" dirty="0">
                <a:solidFill>
                  <a:srgbClr val="445D73"/>
                </a:solidFill>
              </a:rPr>
              <a:t>E-mail:</a:t>
            </a:r>
            <a:r>
              <a:rPr lang="en" sz="1600" dirty="0">
                <a:solidFill>
                  <a:srgbClr val="445D73"/>
                </a:solidFill>
              </a:rPr>
              <a:t> Beneficiarii cu dizabilități pot comunica cu instructorii și colegii prin e-mail pentru a pune întrebări, a discuta despre sarcini și a partaja resurse.</a:t>
            </a:r>
            <a:endParaRPr sz="1600" dirty="0">
              <a:solidFill>
                <a:srgbClr val="445D73"/>
              </a:solidFill>
            </a:endParaRPr>
          </a:p>
          <a:p>
            <a:pPr marL="914400" lvl="0" indent="0" algn="l" rtl="0">
              <a:lnSpc>
                <a:spcPct val="100000"/>
              </a:lnSpc>
              <a:spcBef>
                <a:spcPts val="400"/>
              </a:spcBef>
              <a:spcAft>
                <a:spcPts val="0"/>
              </a:spcAft>
              <a:buSzPts val="2500"/>
              <a:buNone/>
            </a:pPr>
            <a:r>
              <a:rPr lang="en" sz="1600" b="1" dirty="0">
                <a:solidFill>
                  <a:srgbClr val="445D73"/>
                </a:solidFill>
              </a:rPr>
              <a:t>Postări pe rețelele de socializare: </a:t>
            </a:r>
            <a:r>
              <a:rPr lang="en" sz="1600" dirty="0">
                <a:solidFill>
                  <a:srgbClr val="445D73"/>
                </a:solidFill>
              </a:rPr>
              <a:t>Instructorii pot utiliza social media pentru a împărtăși </a:t>
            </a:r>
            <a:r>
              <a:rPr lang="en" sz="1600" dirty="0"/>
              <a:t>beneficiarilor </a:t>
            </a:r>
            <a:r>
              <a:rPr lang="en" sz="1600" dirty="0">
                <a:solidFill>
                  <a:srgbClr val="445D73"/>
                </a:solidFill>
              </a:rPr>
              <a:t>anunțuri, actualizări ale cursului și alte informații relevante. </a:t>
            </a:r>
            <a:r>
              <a:rPr lang="en" sz="1600" dirty="0"/>
              <a:t>Beneficiarii </a:t>
            </a:r>
            <a:r>
              <a:rPr lang="en" sz="1600" dirty="0">
                <a:solidFill>
                  <a:srgbClr val="445D73"/>
                </a:solidFill>
              </a:rPr>
              <a:t>pot utiliza, de asemenea, rețelele de socializare pentru a se conecta între ei și pentru a discuta despre materialul de curs.</a:t>
            </a:r>
            <a:endParaRPr sz="1600" dirty="0">
              <a:solidFill>
                <a:srgbClr val="445D73"/>
              </a:solidFill>
            </a:endParaRPr>
          </a:p>
          <a:p>
            <a:pPr marL="914400" lvl="0" indent="0" algn="l" rtl="0">
              <a:lnSpc>
                <a:spcPct val="100000"/>
              </a:lnSpc>
              <a:spcBef>
                <a:spcPts val="400"/>
              </a:spcBef>
              <a:spcAft>
                <a:spcPts val="0"/>
              </a:spcAft>
              <a:buSzPts val="2500"/>
              <a:buNone/>
            </a:pPr>
            <a:r>
              <a:rPr lang="en" sz="1600" b="1" dirty="0">
                <a:solidFill>
                  <a:srgbClr val="445D73"/>
                </a:solidFill>
              </a:rPr>
              <a:t>Mesaje instantanee</a:t>
            </a:r>
            <a:r>
              <a:rPr lang="en" sz="1600" dirty="0">
                <a:solidFill>
                  <a:srgbClr val="445D73"/>
                </a:solidFill>
              </a:rPr>
              <a:t>: Instructorii și </a:t>
            </a:r>
            <a:r>
              <a:rPr lang="en" sz="1600" dirty="0"/>
              <a:t>beneficiarii lor </a:t>
            </a:r>
            <a:r>
              <a:rPr lang="en" sz="1600" dirty="0">
                <a:solidFill>
                  <a:srgbClr val="445D73"/>
                </a:solidFill>
              </a:rPr>
              <a:t>pot utiliza mesageria instantanee pentru a comunica în timp real, dar asincron. Acest lucru poate fi util pentru întrebări sau discuții rapide.</a:t>
            </a:r>
            <a:endParaRPr sz="1600" dirty="0">
              <a:solidFill>
                <a:srgbClr val="445D73"/>
              </a:solidFill>
            </a:endParaRPr>
          </a:p>
          <a:p>
            <a:pPr marL="914400" lvl="0" indent="0" algn="l" rtl="0">
              <a:lnSpc>
                <a:spcPct val="100000"/>
              </a:lnSpc>
              <a:spcBef>
                <a:spcPts val="400"/>
              </a:spcBef>
              <a:spcAft>
                <a:spcPts val="0"/>
              </a:spcAft>
              <a:buSzPts val="2500"/>
              <a:buNone/>
            </a:pPr>
            <a:r>
              <a:rPr lang="en" sz="1600" b="1" dirty="0">
                <a:solidFill>
                  <a:srgbClr val="445D73"/>
                </a:solidFill>
              </a:rPr>
              <a:t>Postări pe forumul de discuții:</a:t>
            </a:r>
            <a:r>
              <a:rPr lang="en" sz="1600" dirty="0">
                <a:solidFill>
                  <a:srgbClr val="445D73"/>
                </a:solidFill>
              </a:rPr>
              <a:t> Forumurile de discuții sunt o modalitate excelentă de a interacționa între ei și cu instructorul. </a:t>
            </a:r>
            <a:r>
              <a:rPr lang="en" sz="1600" dirty="0"/>
              <a:t>Ei </a:t>
            </a:r>
            <a:r>
              <a:rPr lang="en" sz="1600" dirty="0">
                <a:solidFill>
                  <a:srgbClr val="445D73"/>
                </a:solidFill>
              </a:rPr>
              <a:t>pot posta întrebări, împărtăși idei și răspunde la postările celorlalți.</a:t>
            </a:r>
            <a:endParaRPr sz="1600" dirty="0">
              <a:solidFill>
                <a:srgbClr val="445D73"/>
              </a:solidFill>
            </a:endParaRPr>
          </a:p>
          <a:p>
            <a:pPr marL="914400" lvl="0" indent="0" algn="l" rtl="0">
              <a:lnSpc>
                <a:spcPct val="100000"/>
              </a:lnSpc>
              <a:spcBef>
                <a:spcPts val="400"/>
              </a:spcBef>
              <a:spcAft>
                <a:spcPts val="0"/>
              </a:spcAft>
              <a:buSzPts val="2500"/>
              <a:buNone/>
            </a:pPr>
            <a:r>
              <a:rPr lang="en" sz="1600" b="1" dirty="0">
                <a:solidFill>
                  <a:srgbClr val="445D73"/>
                </a:solidFill>
              </a:rPr>
              <a:t>Postări pe blog: </a:t>
            </a:r>
            <a:r>
              <a:rPr lang="en" sz="1600" dirty="0">
                <a:solidFill>
                  <a:srgbClr val="445D73"/>
                </a:solidFill>
              </a:rPr>
              <a:t>Instructorii pot utiliza blogurile pentru a-și împărtăși opiniile cu privire la materialul de curs, pentru a oferi resurse suplimentare și pentru </a:t>
            </a:r>
            <a:r>
              <a:rPr lang="en" sz="1600" dirty="0"/>
              <a:t>a </a:t>
            </a:r>
            <a:r>
              <a:rPr lang="en" sz="1600" dirty="0">
                <a:solidFill>
                  <a:srgbClr val="445D73"/>
                </a:solidFill>
              </a:rPr>
              <a:t>răspunde </a:t>
            </a:r>
            <a:r>
              <a:rPr lang="en" sz="1600" dirty="0"/>
              <a:t>la </a:t>
            </a:r>
            <a:r>
              <a:rPr lang="en" sz="1600" dirty="0">
                <a:solidFill>
                  <a:srgbClr val="445D73"/>
                </a:solidFill>
              </a:rPr>
              <a:t>întrebări. De asemenea, </a:t>
            </a:r>
            <a:r>
              <a:rPr lang="en" sz="1600" dirty="0"/>
              <a:t>beneficiarii cu </a:t>
            </a:r>
            <a:r>
              <a:rPr lang="en" sz="1600" dirty="0">
                <a:solidFill>
                  <a:srgbClr val="445D73"/>
                </a:solidFill>
              </a:rPr>
              <a:t>handicap pot utiliza blogurile pentru a-și împărtăși propriile gânduri și experiențe legate de curs.</a:t>
            </a:r>
            <a:endParaRPr sz="1600" dirty="0">
              <a:solidFill>
                <a:srgbClr val="445D73"/>
              </a:solidFill>
            </a:endParaRPr>
          </a:p>
          <a:p>
            <a:pPr marL="914400" lvl="0" indent="0" algn="l" rtl="0">
              <a:lnSpc>
                <a:spcPct val="100000"/>
              </a:lnSpc>
              <a:spcBef>
                <a:spcPts val="400"/>
              </a:spcBef>
              <a:spcAft>
                <a:spcPts val="0"/>
              </a:spcAft>
              <a:buSzPts val="2500"/>
              <a:buNone/>
            </a:pPr>
            <a:r>
              <a:rPr lang="en" sz="1600" b="1" dirty="0">
                <a:solidFill>
                  <a:srgbClr val="445D73"/>
                </a:solidFill>
              </a:rPr>
              <a:t>Scrieri Wiki: </a:t>
            </a:r>
            <a:r>
              <a:rPr lang="en" sz="1600" dirty="0">
                <a:solidFill>
                  <a:srgbClr val="445D73"/>
                </a:solidFill>
              </a:rPr>
              <a:t>Wiki-urile sunt o modalitate excelentă pentru </a:t>
            </a:r>
            <a:r>
              <a:rPr lang="en-US" sz="1600" dirty="0" err="1">
                <a:solidFill>
                  <a:srgbClr val="445D73"/>
                </a:solidFill>
              </a:rPr>
              <a:t>persoanele</a:t>
            </a:r>
            <a:r>
              <a:rPr lang="en-US" sz="1600" dirty="0">
                <a:solidFill>
                  <a:srgbClr val="445D73"/>
                </a:solidFill>
              </a:rPr>
              <a:t> cu </a:t>
            </a:r>
            <a:r>
              <a:rPr lang="en-US" sz="1600" dirty="0" err="1">
                <a:solidFill>
                  <a:srgbClr val="445D73"/>
                </a:solidFill>
              </a:rPr>
              <a:t>dizabilități</a:t>
            </a:r>
            <a:r>
              <a:rPr lang="en" sz="1600" dirty="0">
                <a:solidFill>
                  <a:srgbClr val="445D73"/>
                </a:solidFill>
              </a:rPr>
              <a:t> de a colabora la teme și proiecte. </a:t>
            </a:r>
            <a:r>
              <a:rPr lang="en" sz="1600" dirty="0"/>
              <a:t>Ei </a:t>
            </a:r>
            <a:r>
              <a:rPr lang="en" sz="1600" dirty="0">
                <a:solidFill>
                  <a:srgbClr val="445D73"/>
                </a:solidFill>
              </a:rPr>
              <a:t>pot lucra împreună pentru a crea și edita intrări wiki, care pot fi apoi partajate cu clasa.</a:t>
            </a:r>
            <a:endParaRPr sz="1600" dirty="0">
              <a:solidFill>
                <a:srgbClr val="445D73"/>
              </a:solidFill>
            </a:endParaRPr>
          </a:p>
          <a:p>
            <a:pPr marL="0" lvl="0" indent="0" algn="l" rtl="0">
              <a:lnSpc>
                <a:spcPct val="100000"/>
              </a:lnSpc>
              <a:spcBef>
                <a:spcPts val="0"/>
              </a:spcBef>
              <a:spcAft>
                <a:spcPts val="0"/>
              </a:spcAft>
              <a:buSzPts val="2500"/>
              <a:buNone/>
            </a:pPr>
            <a:endParaRPr sz="1600" b="1" dirty="0">
              <a:solidFill>
                <a:srgbClr val="445D73"/>
              </a:solidFill>
            </a:endParaRPr>
          </a:p>
        </p:txBody>
      </p:sp>
      <p:sp>
        <p:nvSpPr>
          <p:cNvPr id="437" name="Google Shape;437;p34"/>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27</a:t>
            </a:fld>
            <a:endParaRPr/>
          </a:p>
        </p:txBody>
      </p:sp>
      <p:pic>
        <p:nvPicPr>
          <p:cNvPr id="440" name="Google Shape;440;p34"/>
          <p:cNvPicPr preferRelativeResize="0"/>
          <p:nvPr/>
        </p:nvPicPr>
        <p:blipFill rotWithShape="1">
          <a:blip r:embed="rId3">
            <a:alphaModFix/>
          </a:blip>
          <a:srcRect/>
          <a:stretch/>
        </p:blipFill>
        <p:spPr>
          <a:xfrm rot="-5400000">
            <a:off x="1140981" y="2328146"/>
            <a:ext cx="521323" cy="731360"/>
          </a:xfrm>
          <a:prstGeom prst="rect">
            <a:avLst/>
          </a:prstGeom>
          <a:noFill/>
          <a:ln>
            <a:noFill/>
          </a:ln>
        </p:spPr>
      </p:pic>
      <p:pic>
        <p:nvPicPr>
          <p:cNvPr id="441" name="Google Shape;441;p34"/>
          <p:cNvPicPr preferRelativeResize="0"/>
          <p:nvPr/>
        </p:nvPicPr>
        <p:blipFill rotWithShape="1">
          <a:blip r:embed="rId3">
            <a:alphaModFix/>
          </a:blip>
          <a:srcRect/>
          <a:stretch/>
        </p:blipFill>
        <p:spPr>
          <a:xfrm rot="-5400000">
            <a:off x="1140981" y="3699746"/>
            <a:ext cx="521323" cy="731360"/>
          </a:xfrm>
          <a:prstGeom prst="rect">
            <a:avLst/>
          </a:prstGeom>
          <a:noFill/>
          <a:ln>
            <a:noFill/>
          </a:ln>
        </p:spPr>
      </p:pic>
      <p:pic>
        <p:nvPicPr>
          <p:cNvPr id="442" name="Google Shape;442;p34"/>
          <p:cNvPicPr preferRelativeResize="0"/>
          <p:nvPr/>
        </p:nvPicPr>
        <p:blipFill rotWithShape="1">
          <a:blip r:embed="rId3">
            <a:alphaModFix/>
          </a:blip>
          <a:srcRect/>
          <a:stretch/>
        </p:blipFill>
        <p:spPr>
          <a:xfrm rot="-5400000">
            <a:off x="1140983" y="5082098"/>
            <a:ext cx="521323" cy="731360"/>
          </a:xfrm>
          <a:prstGeom prst="rect">
            <a:avLst/>
          </a:prstGeom>
          <a:noFill/>
          <a:ln>
            <a:noFill/>
          </a:ln>
        </p:spPr>
      </p:pic>
      <p:pic>
        <p:nvPicPr>
          <p:cNvPr id="2" name="Google Shape;440;p34">
            <a:extLst>
              <a:ext uri="{FF2B5EF4-FFF2-40B4-BE49-F238E27FC236}">
                <a16:creationId xmlns:a16="http://schemas.microsoft.com/office/drawing/2014/main" id="{951D017B-1B3B-618F-4388-84282DB5B7E8}"/>
              </a:ext>
            </a:extLst>
          </p:cNvPr>
          <p:cNvPicPr preferRelativeResize="0"/>
          <p:nvPr/>
        </p:nvPicPr>
        <p:blipFill rotWithShape="1">
          <a:blip r:embed="rId3">
            <a:alphaModFix/>
          </a:blip>
          <a:srcRect/>
          <a:stretch/>
        </p:blipFill>
        <p:spPr>
          <a:xfrm rot="-5400000">
            <a:off x="1143747" y="3012558"/>
            <a:ext cx="521323" cy="731360"/>
          </a:xfrm>
          <a:prstGeom prst="rect">
            <a:avLst/>
          </a:prstGeom>
          <a:noFill/>
          <a:ln>
            <a:noFill/>
          </a:ln>
        </p:spPr>
      </p:pic>
      <p:pic>
        <p:nvPicPr>
          <p:cNvPr id="4" name="Google Shape;441;p34">
            <a:extLst>
              <a:ext uri="{FF2B5EF4-FFF2-40B4-BE49-F238E27FC236}">
                <a16:creationId xmlns:a16="http://schemas.microsoft.com/office/drawing/2014/main" id="{87F294B3-54D1-78C7-AC71-BFA739722ADE}"/>
              </a:ext>
            </a:extLst>
          </p:cNvPr>
          <p:cNvPicPr preferRelativeResize="0"/>
          <p:nvPr/>
        </p:nvPicPr>
        <p:blipFill rotWithShape="1">
          <a:blip r:embed="rId3">
            <a:alphaModFix/>
          </a:blip>
          <a:srcRect/>
          <a:stretch/>
        </p:blipFill>
        <p:spPr>
          <a:xfrm rot="-5400000">
            <a:off x="1143747" y="4384158"/>
            <a:ext cx="521323" cy="731360"/>
          </a:xfrm>
          <a:prstGeom prst="rect">
            <a:avLst/>
          </a:prstGeom>
          <a:noFill/>
          <a:ln>
            <a:noFill/>
          </a:ln>
        </p:spPr>
      </p:pic>
      <p:pic>
        <p:nvPicPr>
          <p:cNvPr id="5" name="Google Shape;442;p34">
            <a:extLst>
              <a:ext uri="{FF2B5EF4-FFF2-40B4-BE49-F238E27FC236}">
                <a16:creationId xmlns:a16="http://schemas.microsoft.com/office/drawing/2014/main" id="{DD5F1E58-66F2-5682-7B05-11BDF3108F34}"/>
              </a:ext>
            </a:extLst>
          </p:cNvPr>
          <p:cNvPicPr preferRelativeResize="0"/>
          <p:nvPr/>
        </p:nvPicPr>
        <p:blipFill rotWithShape="1">
          <a:blip r:embed="rId3">
            <a:alphaModFix/>
          </a:blip>
          <a:srcRect/>
          <a:stretch/>
        </p:blipFill>
        <p:spPr>
          <a:xfrm rot="-5400000">
            <a:off x="1143749" y="5766510"/>
            <a:ext cx="521323" cy="7313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3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Tipuri și categorii de comunicare online</a:t>
            </a:r>
            <a:endParaRPr sz="3500"/>
          </a:p>
        </p:txBody>
      </p:sp>
      <p:sp>
        <p:nvSpPr>
          <p:cNvPr id="448" name="Google Shape;448;p35"/>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dirty="0">
                <a:solidFill>
                  <a:srgbClr val="445D73"/>
                </a:solidFill>
              </a:rPr>
              <a:t>În plus față de aceste exemple, </a:t>
            </a:r>
            <a:r>
              <a:rPr lang="en" sz="1600" b="1" dirty="0">
                <a:solidFill>
                  <a:srgbClr val="445D73"/>
                </a:solidFill>
              </a:rPr>
              <a:t>MOOC </a:t>
            </a:r>
            <a:r>
              <a:rPr lang="en" sz="1600" dirty="0">
                <a:solidFill>
                  <a:srgbClr val="445D73"/>
                </a:solidFill>
              </a:rPr>
              <a:t>și alte cursuri online utilizează adesea o varietate de alte tipuri de comunicare online asincronă, </a:t>
            </a:r>
            <a:r>
              <a:rPr lang="en" sz="1600" dirty="0"/>
              <a:t>creând </a:t>
            </a:r>
            <a:r>
              <a:rPr lang="en" sz="1600" dirty="0">
                <a:solidFill>
                  <a:srgbClr val="445D73"/>
                </a:solidFill>
              </a:rPr>
              <a:t>o experiență de învățare bogată și captivantă</a:t>
            </a:r>
            <a:r>
              <a:rPr lang="en" sz="1600" dirty="0"/>
              <a:t>, cum ar fi</a:t>
            </a:r>
            <a:r>
              <a:rPr lang="en" sz="1600" dirty="0">
                <a:solidFill>
                  <a:srgbClr val="445D73"/>
                </a:solidFill>
              </a:rPr>
              <a:t>:</a:t>
            </a:r>
            <a:endParaRPr sz="1600" dirty="0">
              <a:solidFill>
                <a:srgbClr val="445D73"/>
              </a:solidFill>
            </a:endParaRPr>
          </a:p>
          <a:p>
            <a:pPr marL="914400" lvl="0" indent="0" algn="l" rtl="0">
              <a:lnSpc>
                <a:spcPct val="150000"/>
              </a:lnSpc>
              <a:spcBef>
                <a:spcPts val="2400"/>
              </a:spcBef>
              <a:spcAft>
                <a:spcPts val="0"/>
              </a:spcAft>
              <a:buSzPts val="2500"/>
              <a:buNone/>
            </a:pPr>
            <a:r>
              <a:rPr lang="en" sz="1600" b="1" dirty="0">
                <a:solidFill>
                  <a:srgbClr val="445D73"/>
                </a:solidFill>
              </a:rPr>
              <a:t>Prelegeri preînregistrate:</a:t>
            </a:r>
            <a:r>
              <a:rPr lang="en" sz="1600" dirty="0">
                <a:solidFill>
                  <a:srgbClr val="445D73"/>
                </a:solidFill>
              </a:rPr>
              <a:t> Instructorii pot preînregistra prelegeri și apoi le pot pune la dispoziția oamenilor pentru a le viziona în ritmul lor propriu.</a:t>
            </a:r>
            <a:endParaRPr sz="1600" dirty="0">
              <a:solidFill>
                <a:srgbClr val="445D73"/>
              </a:solidFill>
            </a:endParaRPr>
          </a:p>
          <a:p>
            <a:pPr marL="914400" lvl="0" indent="0" algn="l" rtl="0">
              <a:lnSpc>
                <a:spcPct val="150000"/>
              </a:lnSpc>
              <a:spcBef>
                <a:spcPts val="1500"/>
              </a:spcBef>
              <a:spcAft>
                <a:spcPts val="0"/>
              </a:spcAft>
              <a:buSzPts val="2500"/>
              <a:buNone/>
            </a:pPr>
            <a:r>
              <a:rPr lang="en" sz="1600" b="1" dirty="0">
                <a:solidFill>
                  <a:srgbClr val="445D73"/>
                </a:solidFill>
              </a:rPr>
              <a:t>Teste și examene</a:t>
            </a:r>
            <a:r>
              <a:rPr lang="en" sz="1600" dirty="0">
                <a:solidFill>
                  <a:srgbClr val="445D73"/>
                </a:solidFill>
              </a:rPr>
              <a:t>: </a:t>
            </a:r>
            <a:r>
              <a:rPr lang="en" sz="1600" dirty="0"/>
              <a:t>Beneficiarii </a:t>
            </a:r>
            <a:r>
              <a:rPr lang="en" sz="1600" dirty="0">
                <a:solidFill>
                  <a:srgbClr val="445D73"/>
                </a:solidFill>
              </a:rPr>
              <a:t>pot susține teste și examene online, după bunul lor plac.</a:t>
            </a:r>
            <a:endParaRPr sz="1600" dirty="0">
              <a:solidFill>
                <a:srgbClr val="445D73"/>
              </a:solidFill>
            </a:endParaRPr>
          </a:p>
          <a:p>
            <a:pPr marL="914400" lvl="0" indent="0" algn="l" rtl="0">
              <a:lnSpc>
                <a:spcPct val="150000"/>
              </a:lnSpc>
              <a:spcBef>
                <a:spcPts val="1500"/>
              </a:spcBef>
              <a:spcAft>
                <a:spcPts val="0"/>
              </a:spcAft>
              <a:buSzPts val="2500"/>
              <a:buNone/>
            </a:pPr>
            <a:r>
              <a:rPr lang="en" sz="1600" b="1" dirty="0">
                <a:solidFill>
                  <a:srgbClr val="445D73"/>
                </a:solidFill>
              </a:rPr>
              <a:t>Transmiterea temelor: </a:t>
            </a:r>
            <a:r>
              <a:rPr lang="en" sz="1600" dirty="0"/>
              <a:t>Beneficiarii </a:t>
            </a:r>
            <a:r>
              <a:rPr lang="en" sz="1600" dirty="0">
                <a:solidFill>
                  <a:srgbClr val="445D73"/>
                </a:solidFill>
              </a:rPr>
              <a:t>pot trimite online temele instructorului pentru </a:t>
            </a:r>
            <a:r>
              <a:rPr lang="en" sz="1600" dirty="0"/>
              <a:t>evaluare</a:t>
            </a:r>
            <a:r>
              <a:rPr lang="en" sz="1600" dirty="0">
                <a:solidFill>
                  <a:srgbClr val="445D73"/>
                </a:solidFill>
              </a:rPr>
              <a:t>.</a:t>
            </a:r>
            <a:endParaRPr sz="1600" dirty="0">
              <a:solidFill>
                <a:srgbClr val="445D73"/>
              </a:solidFill>
            </a:endParaRPr>
          </a:p>
          <a:p>
            <a:pPr marL="914400" lvl="0" indent="0" algn="l" rtl="0">
              <a:lnSpc>
                <a:spcPct val="150000"/>
              </a:lnSpc>
              <a:spcBef>
                <a:spcPts val="1500"/>
              </a:spcBef>
              <a:spcAft>
                <a:spcPts val="0"/>
              </a:spcAft>
              <a:buSzPts val="2500"/>
              <a:buNone/>
            </a:pPr>
            <a:r>
              <a:rPr lang="en" sz="1600" b="1" dirty="0">
                <a:solidFill>
                  <a:srgbClr val="445D73"/>
                </a:solidFill>
              </a:rPr>
              <a:t>Panouri de discuții:</a:t>
            </a:r>
            <a:r>
              <a:rPr lang="en" sz="1600" dirty="0">
                <a:solidFill>
                  <a:srgbClr val="445D73"/>
                </a:solidFill>
              </a:rPr>
              <a:t> Panourile de discuții sunt similare forumurilor de discuții, dar sunt adesea utilizate în scopuri mai specifice, cum ar fi discutarea unei anumite prelegeri sau a unei teme.</a:t>
            </a:r>
            <a:endParaRPr sz="1600" dirty="0">
              <a:solidFill>
                <a:srgbClr val="445D73"/>
              </a:solidFill>
            </a:endParaRPr>
          </a:p>
          <a:p>
            <a:pPr marL="914400" lvl="0" indent="0" algn="l" rtl="0">
              <a:lnSpc>
                <a:spcPct val="150000"/>
              </a:lnSpc>
              <a:spcBef>
                <a:spcPts val="1500"/>
              </a:spcBef>
              <a:spcAft>
                <a:spcPts val="0"/>
              </a:spcAft>
              <a:buSzPts val="2500"/>
              <a:buNone/>
            </a:pPr>
            <a:r>
              <a:rPr lang="en" sz="1600" b="1" dirty="0">
                <a:solidFill>
                  <a:srgbClr val="445D73"/>
                </a:solidFill>
              </a:rPr>
              <a:t>Proiecte de grup</a:t>
            </a:r>
            <a:r>
              <a:rPr lang="en" sz="1600" dirty="0">
                <a:solidFill>
                  <a:srgbClr val="445D73"/>
                </a:solidFill>
              </a:rPr>
              <a:t>: </a:t>
            </a:r>
            <a:r>
              <a:rPr lang="en-US" sz="1600" dirty="0" err="1">
                <a:solidFill>
                  <a:srgbClr val="445D73"/>
                </a:solidFill>
              </a:rPr>
              <a:t>persoanele</a:t>
            </a:r>
            <a:r>
              <a:rPr lang="en-US" sz="1600" dirty="0">
                <a:solidFill>
                  <a:srgbClr val="445D73"/>
                </a:solidFill>
              </a:rPr>
              <a:t> cu </a:t>
            </a:r>
            <a:r>
              <a:rPr lang="en-US" sz="1600" dirty="0" err="1">
                <a:solidFill>
                  <a:srgbClr val="445D73"/>
                </a:solidFill>
              </a:rPr>
              <a:t>dizabilități</a:t>
            </a:r>
            <a:r>
              <a:rPr lang="en" sz="1600" dirty="0">
                <a:solidFill>
                  <a:srgbClr val="445D73"/>
                </a:solidFill>
              </a:rPr>
              <a:t> pot colabora online la proiecte de grup folosind o varietate de instrumente, cum ar fi documente partajate, foi de calcul și prezentări.</a:t>
            </a:r>
            <a:endParaRPr sz="1600" dirty="0">
              <a:solidFill>
                <a:srgbClr val="445D73"/>
              </a:solidFill>
            </a:endParaRPr>
          </a:p>
          <a:p>
            <a:pPr marL="0" lvl="0" indent="0" algn="l" rtl="0">
              <a:lnSpc>
                <a:spcPct val="100000"/>
              </a:lnSpc>
              <a:spcBef>
                <a:spcPts val="1500"/>
              </a:spcBef>
              <a:spcAft>
                <a:spcPts val="0"/>
              </a:spcAft>
              <a:buSzPts val="2500"/>
              <a:buNone/>
            </a:pPr>
            <a:endParaRPr sz="1600" dirty="0">
              <a:solidFill>
                <a:srgbClr val="445D73"/>
              </a:solidFill>
            </a:endParaRPr>
          </a:p>
        </p:txBody>
      </p:sp>
      <p:sp>
        <p:nvSpPr>
          <p:cNvPr id="449" name="Google Shape;449;p35"/>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28</a:t>
            </a:fld>
            <a:endParaRPr/>
          </a:p>
        </p:txBody>
      </p:sp>
      <p:pic>
        <p:nvPicPr>
          <p:cNvPr id="452" name="Google Shape;452;p35"/>
          <p:cNvPicPr preferRelativeResize="0"/>
          <p:nvPr/>
        </p:nvPicPr>
        <p:blipFill rotWithShape="1">
          <a:blip r:embed="rId3">
            <a:alphaModFix/>
          </a:blip>
          <a:srcRect/>
          <a:stretch/>
        </p:blipFill>
        <p:spPr>
          <a:xfrm rot="-5400000">
            <a:off x="1140981" y="2926395"/>
            <a:ext cx="521323" cy="731360"/>
          </a:xfrm>
          <a:prstGeom prst="rect">
            <a:avLst/>
          </a:prstGeom>
          <a:noFill/>
          <a:ln>
            <a:noFill/>
          </a:ln>
        </p:spPr>
      </p:pic>
      <p:pic>
        <p:nvPicPr>
          <p:cNvPr id="453" name="Google Shape;453;p35"/>
          <p:cNvPicPr preferRelativeResize="0"/>
          <p:nvPr/>
        </p:nvPicPr>
        <p:blipFill rotWithShape="1">
          <a:blip r:embed="rId3">
            <a:alphaModFix/>
          </a:blip>
          <a:srcRect/>
          <a:stretch/>
        </p:blipFill>
        <p:spPr>
          <a:xfrm rot="-5400000">
            <a:off x="1140981" y="4297995"/>
            <a:ext cx="521323" cy="731360"/>
          </a:xfrm>
          <a:prstGeom prst="rect">
            <a:avLst/>
          </a:prstGeom>
          <a:noFill/>
          <a:ln>
            <a:noFill/>
          </a:ln>
        </p:spPr>
      </p:pic>
      <p:pic>
        <p:nvPicPr>
          <p:cNvPr id="454" name="Google Shape;454;p35"/>
          <p:cNvPicPr preferRelativeResize="0"/>
          <p:nvPr/>
        </p:nvPicPr>
        <p:blipFill rotWithShape="1">
          <a:blip r:embed="rId3">
            <a:alphaModFix/>
          </a:blip>
          <a:srcRect/>
          <a:stretch/>
        </p:blipFill>
        <p:spPr>
          <a:xfrm rot="-5400000">
            <a:off x="1140983" y="5680347"/>
            <a:ext cx="521323" cy="731360"/>
          </a:xfrm>
          <a:prstGeom prst="rect">
            <a:avLst/>
          </a:prstGeom>
          <a:noFill/>
          <a:ln>
            <a:noFill/>
          </a:ln>
        </p:spPr>
      </p:pic>
      <p:pic>
        <p:nvPicPr>
          <p:cNvPr id="4" name="Google Shape;452;p35">
            <a:extLst>
              <a:ext uri="{FF2B5EF4-FFF2-40B4-BE49-F238E27FC236}">
                <a16:creationId xmlns:a16="http://schemas.microsoft.com/office/drawing/2014/main" id="{7350DCE0-3F8E-770C-4EE7-D5580FD5A631}"/>
              </a:ext>
            </a:extLst>
          </p:cNvPr>
          <p:cNvPicPr preferRelativeResize="0"/>
          <p:nvPr/>
        </p:nvPicPr>
        <p:blipFill rotWithShape="1">
          <a:blip r:embed="rId3">
            <a:alphaModFix/>
          </a:blip>
          <a:srcRect/>
          <a:stretch/>
        </p:blipFill>
        <p:spPr>
          <a:xfrm rot="-5400000">
            <a:off x="1168690" y="3577559"/>
            <a:ext cx="521323" cy="731360"/>
          </a:xfrm>
          <a:prstGeom prst="rect">
            <a:avLst/>
          </a:prstGeom>
          <a:noFill/>
          <a:ln>
            <a:noFill/>
          </a:ln>
        </p:spPr>
      </p:pic>
      <p:pic>
        <p:nvPicPr>
          <p:cNvPr id="5" name="Google Shape;453;p35">
            <a:extLst>
              <a:ext uri="{FF2B5EF4-FFF2-40B4-BE49-F238E27FC236}">
                <a16:creationId xmlns:a16="http://schemas.microsoft.com/office/drawing/2014/main" id="{C967EC2E-FC97-1A05-6BB1-142EAA2B7669}"/>
              </a:ext>
            </a:extLst>
          </p:cNvPr>
          <p:cNvPicPr preferRelativeResize="0"/>
          <p:nvPr/>
        </p:nvPicPr>
        <p:blipFill rotWithShape="1">
          <a:blip r:embed="rId3">
            <a:alphaModFix/>
          </a:blip>
          <a:srcRect/>
          <a:stretch/>
        </p:blipFill>
        <p:spPr>
          <a:xfrm rot="-5400000">
            <a:off x="1168690" y="4949159"/>
            <a:ext cx="521323" cy="7313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8"/>
        <p:cNvGrpSpPr/>
        <p:nvPr/>
      </p:nvGrpSpPr>
      <p:grpSpPr>
        <a:xfrm>
          <a:off x="0" y="0"/>
          <a:ext cx="0" cy="0"/>
          <a:chOff x="0" y="0"/>
          <a:chExt cx="0" cy="0"/>
        </a:xfrm>
      </p:grpSpPr>
      <p:sp>
        <p:nvSpPr>
          <p:cNvPr id="459" name="Google Shape;459;p3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Tipuri și categorii de comunicare online</a:t>
            </a:r>
            <a:endParaRPr sz="3500"/>
          </a:p>
        </p:txBody>
      </p:sp>
      <p:sp>
        <p:nvSpPr>
          <p:cNvPr id="460" name="Google Shape;460;p36"/>
          <p:cNvSpPr txBox="1">
            <a:spLocks noGrp="1"/>
          </p:cNvSpPr>
          <p:nvPr>
            <p:ph type="body" idx="1"/>
          </p:nvPr>
        </p:nvSpPr>
        <p:spPr>
          <a:xfrm>
            <a:off x="959829" y="1536625"/>
            <a:ext cx="57162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1600"/>
              </a:spcBef>
              <a:spcAft>
                <a:spcPts val="0"/>
              </a:spcAft>
              <a:buSzPts val="2500"/>
              <a:buNone/>
            </a:pPr>
            <a:r>
              <a:rPr lang="en" sz="1600" b="1" dirty="0"/>
              <a:t>Alegerea tipului de comunicare depinde de mai mulți factori:</a:t>
            </a:r>
            <a:endParaRPr sz="1600" b="1" dirty="0"/>
          </a:p>
          <a:p>
            <a:pPr marL="609600" lvl="0" indent="-406400" algn="l" rtl="0">
              <a:lnSpc>
                <a:spcPct val="150000"/>
              </a:lnSpc>
              <a:spcBef>
                <a:spcPts val="1600"/>
              </a:spcBef>
              <a:spcAft>
                <a:spcPts val="0"/>
              </a:spcAft>
              <a:buClr>
                <a:srgbClr val="445D73"/>
              </a:buClr>
              <a:buSzPts val="1600"/>
              <a:buChar char="❖"/>
            </a:pPr>
            <a:r>
              <a:rPr lang="en" sz="1600" b="1" dirty="0"/>
              <a:t>Obiectivele cursului:</a:t>
            </a:r>
            <a:r>
              <a:rPr lang="en" sz="1600" dirty="0"/>
              <a:t> Anumite subiecte ar putea fi explicate mai bine prin prelegeri live, în timp ce altele ar putea fi potrivite pentru forumuri de discuții.</a:t>
            </a:r>
            <a:endParaRPr sz="1600" dirty="0"/>
          </a:p>
          <a:p>
            <a:pPr marL="609600" lvl="0" indent="-406400" algn="l" rtl="0">
              <a:lnSpc>
                <a:spcPct val="150000"/>
              </a:lnSpc>
              <a:spcBef>
                <a:spcPts val="0"/>
              </a:spcBef>
              <a:spcAft>
                <a:spcPts val="0"/>
              </a:spcAft>
              <a:buClr>
                <a:srgbClr val="445D73"/>
              </a:buClr>
              <a:buSzPts val="1600"/>
              <a:buChar char="❖"/>
            </a:pPr>
            <a:r>
              <a:rPr lang="en" sz="1600" b="1" dirty="0"/>
              <a:t>Nevoile cursanților:</a:t>
            </a:r>
            <a:r>
              <a:rPr lang="en" sz="1600" dirty="0"/>
              <a:t> Luați în considerare preferințele cursanților, stilurile de învățare și constrângerile de timp, încorporând o combinație de metode sincrone și asincrone pentru flexibilitate.</a:t>
            </a:r>
            <a:endParaRPr sz="1600" dirty="0"/>
          </a:p>
          <a:p>
            <a:pPr marL="609600" lvl="0" indent="-406400" algn="l" rtl="0">
              <a:lnSpc>
                <a:spcPct val="150000"/>
              </a:lnSpc>
              <a:spcBef>
                <a:spcPts val="0"/>
              </a:spcBef>
              <a:spcAft>
                <a:spcPts val="0"/>
              </a:spcAft>
              <a:buClr>
                <a:srgbClr val="445D73"/>
              </a:buClr>
              <a:buSzPts val="1600"/>
              <a:buChar char="❖"/>
            </a:pPr>
            <a:r>
              <a:rPr lang="en" sz="1600" b="1" dirty="0"/>
              <a:t>Tehnologie:</a:t>
            </a:r>
            <a:r>
              <a:rPr lang="en" sz="1600" dirty="0"/>
              <a:t> Platforma cursului online trebuie să susțină metodele de comunicare alese.</a:t>
            </a:r>
            <a:endParaRPr sz="1600" b="1" dirty="0"/>
          </a:p>
          <a:p>
            <a:pPr marL="0" lvl="0" indent="0" algn="l" rtl="0">
              <a:lnSpc>
                <a:spcPct val="115000"/>
              </a:lnSpc>
              <a:spcBef>
                <a:spcPts val="400"/>
              </a:spcBef>
              <a:spcAft>
                <a:spcPts val="0"/>
              </a:spcAft>
              <a:buSzPts val="2500"/>
              <a:buNone/>
            </a:pPr>
            <a:endParaRPr sz="1600" b="1" dirty="0"/>
          </a:p>
        </p:txBody>
      </p:sp>
      <p:sp>
        <p:nvSpPr>
          <p:cNvPr id="461" name="Google Shape;461;p36"/>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29</a:t>
            </a:fld>
            <a:endParaRPr/>
          </a:p>
        </p:txBody>
      </p:sp>
      <p:pic>
        <p:nvPicPr>
          <p:cNvPr id="462" name="Google Shape;462;p36"/>
          <p:cNvPicPr preferRelativeResize="0"/>
          <p:nvPr/>
        </p:nvPicPr>
        <p:blipFill rotWithShape="1">
          <a:blip r:embed="rId3">
            <a:alphaModFix/>
          </a:blip>
          <a:srcRect t="8024" b="8033"/>
          <a:stretch/>
        </p:blipFill>
        <p:spPr>
          <a:xfrm>
            <a:off x="7585751" y="1384225"/>
            <a:ext cx="3515651" cy="4421279"/>
          </a:xfrm>
          <a:prstGeom prst="rect">
            <a:avLst/>
          </a:prstGeom>
          <a:noFill/>
          <a:ln w="9525" cap="flat" cmpd="sng">
            <a:solidFill>
              <a:srgbClr val="FF9900"/>
            </a:solidFill>
            <a:prstDash val="solid"/>
            <a:round/>
            <a:headEnd type="none" w="sm" len="sm"/>
            <a:tailEnd type="none" w="sm" len="sm"/>
          </a:ln>
          <a:effectLst>
            <a:outerShdw dist="209550" dir="2760000" algn="bl" rotWithShape="0">
              <a:srgbClr val="FF99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2"/>
                                        </p:tgtEl>
                                        <p:attrNameLst>
                                          <p:attrName>style.visibility</p:attrName>
                                        </p:attrNameLst>
                                      </p:cBhvr>
                                      <p:to>
                                        <p:strVal val="visible"/>
                                      </p:to>
                                    </p:set>
                                    <p:anim calcmode="lin" valueType="num">
                                      <p:cBhvr additive="base">
                                        <p:cTn id="7" dur="2600"/>
                                        <p:tgtEl>
                                          <p:spTgt spid="462"/>
                                        </p:tgtEl>
                                        <p:attrNameLst>
                                          <p:attrName>ppt_w</p:attrName>
                                        </p:attrNameLst>
                                      </p:cBhvr>
                                      <p:tavLst>
                                        <p:tav tm="0">
                                          <p:val>
                                            <p:strVal val="0"/>
                                          </p:val>
                                        </p:tav>
                                        <p:tav tm="100000">
                                          <p:val>
                                            <p:strVal val="#ppt_w"/>
                                          </p:val>
                                        </p:tav>
                                      </p:tavLst>
                                    </p:anim>
                                    <p:anim calcmode="lin" valueType="num">
                                      <p:cBhvr additive="base">
                                        <p:cTn id="8" dur="2600"/>
                                        <p:tgtEl>
                                          <p:spTgt spid="4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Introducere</a:t>
            </a:r>
            <a:endParaRPr sz="3500"/>
          </a:p>
        </p:txBody>
      </p:sp>
      <p:sp>
        <p:nvSpPr>
          <p:cNvPr id="191" name="Google Shape;191;p10"/>
          <p:cNvSpPr txBox="1">
            <a:spLocks noGrp="1"/>
          </p:cNvSpPr>
          <p:nvPr>
            <p:ph type="body" idx="1"/>
          </p:nvPr>
        </p:nvSpPr>
        <p:spPr>
          <a:xfrm>
            <a:off x="959751" y="1536625"/>
            <a:ext cx="9594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1900" dirty="0"/>
              <a:t>În plus, lecția cuprinde exemple și studii de caz care prezintă implementări de succes ale tehnicilor de comunicare. Studii de caz precum "Sprijinirea persoanelor cu tulburări din spectrul autist în cadrul discuțiilor online" și "Mediu de învățare online incluziv pentru serviciile de sprijin" evidențiază aplicarea practică a acestor strategii.</a:t>
            </a:r>
            <a:endParaRPr sz="1900" dirty="0"/>
          </a:p>
          <a:p>
            <a:pPr marL="0" lvl="0" indent="0" algn="l" rtl="0">
              <a:lnSpc>
                <a:spcPct val="115000"/>
              </a:lnSpc>
              <a:spcBef>
                <a:spcPts val="0"/>
              </a:spcBef>
              <a:spcAft>
                <a:spcPts val="0"/>
              </a:spcAft>
              <a:buSzPts val="2500"/>
              <a:buNone/>
            </a:pPr>
            <a:endParaRPr sz="1900" dirty="0"/>
          </a:p>
          <a:p>
            <a:pPr marL="0" lvl="0" indent="0" algn="l" rtl="0">
              <a:lnSpc>
                <a:spcPct val="115000"/>
              </a:lnSpc>
              <a:spcBef>
                <a:spcPts val="0"/>
              </a:spcBef>
              <a:spcAft>
                <a:spcPts val="0"/>
              </a:spcAft>
              <a:buSzPts val="2500"/>
              <a:buNone/>
            </a:pPr>
            <a:r>
              <a:rPr lang="en" sz="1900" dirty="0"/>
              <a:t>Până la sfârșitul acestui modul, veți înțelege nuanțele comunicării verbale și non-verbale online și veți obține informații valoroase pentru crearea unei atmosfere de învățare digitală și a unui conținut incluziv pentru </a:t>
            </a:r>
            <a:r>
              <a:rPr lang="en-US" sz="1900" dirty="0" err="1"/>
              <a:t>persoanele</a:t>
            </a:r>
            <a:r>
              <a:rPr lang="en-US" sz="1900" dirty="0"/>
              <a:t> cu </a:t>
            </a:r>
            <a:r>
              <a:rPr lang="en-US" sz="1900" dirty="0" err="1"/>
              <a:t>dizabilități</a:t>
            </a:r>
            <a:r>
              <a:rPr lang="en" sz="1900" dirty="0"/>
              <a:t>.</a:t>
            </a:r>
            <a:endParaRPr sz="1900" dirty="0"/>
          </a:p>
        </p:txBody>
      </p:sp>
      <p:sp>
        <p:nvSpPr>
          <p:cNvPr id="192" name="Google Shape;192;p10"/>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66"/>
        <p:cNvGrpSpPr/>
        <p:nvPr/>
      </p:nvGrpSpPr>
      <p:grpSpPr>
        <a:xfrm>
          <a:off x="0" y="0"/>
          <a:ext cx="0" cy="0"/>
          <a:chOff x="0" y="0"/>
          <a:chExt cx="0" cy="0"/>
        </a:xfrm>
      </p:grpSpPr>
      <p:sp>
        <p:nvSpPr>
          <p:cNvPr id="467" name="Google Shape;467;p37"/>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Cum pot utiliza formatorii din domeniul asistenței sociale învățarea sincronă și asincronă?</a:t>
            </a:r>
            <a:endParaRPr sz="3500" dirty="0"/>
          </a:p>
        </p:txBody>
      </p:sp>
      <p:sp>
        <p:nvSpPr>
          <p:cNvPr id="468" name="Google Shape;468;p37"/>
          <p:cNvSpPr txBox="1">
            <a:spLocks noGrp="1"/>
          </p:cNvSpPr>
          <p:nvPr>
            <p:ph type="body" idx="1"/>
          </p:nvPr>
        </p:nvSpPr>
        <p:spPr>
          <a:xfrm>
            <a:off x="959825" y="1741950"/>
            <a:ext cx="5583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400"/>
              </a:spcBef>
              <a:spcAft>
                <a:spcPts val="0"/>
              </a:spcAft>
              <a:buSzPts val="2500"/>
              <a:buNone/>
            </a:pPr>
            <a:r>
              <a:rPr lang="en" sz="1600" dirty="0">
                <a:solidFill>
                  <a:srgbClr val="1F1F1F"/>
                </a:solidFill>
                <a:highlight>
                  <a:srgbClr val="FFFFFF"/>
                </a:highlight>
              </a:rPr>
              <a:t>Formatorii din domeniul asistenței sociale au flexibilitatea de a utiliza </a:t>
            </a:r>
            <a:r>
              <a:rPr lang="en" sz="1600" b="1" dirty="0">
                <a:solidFill>
                  <a:srgbClr val="1F1F1F"/>
                </a:solidFill>
                <a:highlight>
                  <a:srgbClr val="FFFFFF"/>
                </a:highlight>
              </a:rPr>
              <a:t>metode de învățare </a:t>
            </a:r>
            <a:r>
              <a:rPr lang="en" sz="1600" dirty="0">
                <a:solidFill>
                  <a:srgbClr val="1F1F1F"/>
                </a:solidFill>
                <a:highlight>
                  <a:srgbClr val="FFFFFF"/>
                </a:highlight>
              </a:rPr>
              <a:t>atât </a:t>
            </a:r>
            <a:r>
              <a:rPr lang="en" sz="1600" b="1" dirty="0">
                <a:solidFill>
                  <a:srgbClr val="1F1F1F"/>
                </a:solidFill>
                <a:highlight>
                  <a:srgbClr val="FFFFFF"/>
                </a:highlight>
              </a:rPr>
              <a:t>sincrone, cât </a:t>
            </a:r>
            <a:r>
              <a:rPr lang="en" sz="1600" dirty="0">
                <a:solidFill>
                  <a:srgbClr val="1F1F1F"/>
                </a:solidFill>
                <a:highlight>
                  <a:srgbClr val="FFFFFF"/>
                </a:highlight>
              </a:rPr>
              <a:t>și </a:t>
            </a:r>
            <a:r>
              <a:rPr lang="en" sz="1600" b="1" dirty="0">
                <a:solidFill>
                  <a:srgbClr val="1F1F1F"/>
                </a:solidFill>
                <a:highlight>
                  <a:srgbClr val="FFFFFF"/>
                </a:highlight>
              </a:rPr>
              <a:t>asincrone </a:t>
            </a:r>
            <a:r>
              <a:rPr lang="en" sz="1600" dirty="0">
                <a:solidFill>
                  <a:srgbClr val="1F1F1F"/>
                </a:solidFill>
                <a:highlight>
                  <a:srgbClr val="FFFFFF"/>
                </a:highlight>
              </a:rPr>
              <a:t>pentru a-și îmbunătăți metodele de predare. </a:t>
            </a:r>
            <a:endParaRPr sz="1600" dirty="0">
              <a:solidFill>
                <a:srgbClr val="1F1F1F"/>
              </a:solidFill>
              <a:highlight>
                <a:srgbClr val="FFFFFF"/>
              </a:highlight>
            </a:endParaRPr>
          </a:p>
          <a:p>
            <a:pPr marL="0" lvl="0" indent="0" algn="l" rtl="0">
              <a:lnSpc>
                <a:spcPct val="115000"/>
              </a:lnSpc>
              <a:spcBef>
                <a:spcPts val="1500"/>
              </a:spcBef>
              <a:spcAft>
                <a:spcPts val="0"/>
              </a:spcAft>
              <a:buSzPts val="2500"/>
              <a:buNone/>
            </a:pPr>
            <a:r>
              <a:rPr lang="en" sz="1600" dirty="0">
                <a:solidFill>
                  <a:srgbClr val="1F1F1F"/>
                </a:solidFill>
                <a:highlight>
                  <a:srgbClr val="FFFFFF"/>
                </a:highlight>
              </a:rPr>
              <a:t>Aceștia pot utiliza învățarea sincronă pentru interacțiuni în timp real, cum ar fi </a:t>
            </a:r>
            <a:r>
              <a:rPr lang="en" sz="1600" i="1" dirty="0">
                <a:solidFill>
                  <a:srgbClr val="1F1F1F"/>
                </a:solidFill>
                <a:highlight>
                  <a:srgbClr val="FFFFFF"/>
                </a:highlight>
              </a:rPr>
              <a:t>prelegeri în direct, discuții captivante și proiecte de colaborare în grup</a:t>
            </a:r>
            <a:r>
              <a:rPr lang="en" sz="1600" dirty="0">
                <a:solidFill>
                  <a:srgbClr val="1F1F1F"/>
                </a:solidFill>
                <a:highlight>
                  <a:srgbClr val="FFFFFF"/>
                </a:highlight>
              </a:rPr>
              <a:t>, încurajând implicarea imediată și participarea activă. În același timp, învățarea asincronă oferă avantajul de a oferi oamenilor acces la cerere la </a:t>
            </a:r>
            <a:r>
              <a:rPr lang="en" sz="1600" i="1" dirty="0">
                <a:solidFill>
                  <a:srgbClr val="1F1F1F"/>
                </a:solidFill>
                <a:highlight>
                  <a:srgbClr val="FFFFFF"/>
                </a:highlight>
              </a:rPr>
              <a:t>prelegeri preînregistrate, lecturi esențiale și diverse resurse, </a:t>
            </a:r>
            <a:r>
              <a:rPr lang="en" sz="1600" dirty="0">
                <a:solidFill>
                  <a:srgbClr val="1F1F1F"/>
                </a:solidFill>
                <a:highlight>
                  <a:srgbClr val="FFFFFF"/>
                </a:highlight>
              </a:rPr>
              <a:t>răspunzând diferitelor ritmuri și preferințe de învățare. </a:t>
            </a:r>
            <a:endParaRPr sz="1600" dirty="0">
              <a:solidFill>
                <a:srgbClr val="1F1F1F"/>
              </a:solidFill>
              <a:highlight>
                <a:srgbClr val="FFFFFF"/>
              </a:highlight>
            </a:endParaRPr>
          </a:p>
          <a:p>
            <a:pPr marL="0" lvl="0" indent="0" algn="l" rtl="0">
              <a:lnSpc>
                <a:spcPct val="115000"/>
              </a:lnSpc>
              <a:spcBef>
                <a:spcPts val="1500"/>
              </a:spcBef>
              <a:spcAft>
                <a:spcPts val="0"/>
              </a:spcAft>
              <a:buSzPts val="2500"/>
              <a:buNone/>
            </a:pPr>
            <a:r>
              <a:rPr lang="en" sz="1600" dirty="0">
                <a:solidFill>
                  <a:srgbClr val="1F1F1F"/>
                </a:solidFill>
                <a:highlight>
                  <a:srgbClr val="FFFFFF"/>
                </a:highlight>
              </a:rPr>
              <a:t>Iată câteva exemple specifice ale modului în care formatorii din domeniul asistenței sociale pot utiliza învățarea sincronă și asincronă pentru a instrui adulții cu handicap:</a:t>
            </a:r>
            <a:endParaRPr sz="1600" dirty="0">
              <a:solidFill>
                <a:srgbClr val="1F1F1F"/>
              </a:solidFill>
              <a:highlight>
                <a:srgbClr val="FFFFFF"/>
              </a:highlight>
            </a:endParaRPr>
          </a:p>
          <a:p>
            <a:pPr marL="0" lvl="0" indent="0" algn="l" rtl="0">
              <a:lnSpc>
                <a:spcPct val="115000"/>
              </a:lnSpc>
              <a:spcBef>
                <a:spcPts val="1500"/>
              </a:spcBef>
              <a:spcAft>
                <a:spcPts val="0"/>
              </a:spcAft>
              <a:buSzPts val="2500"/>
              <a:buNone/>
            </a:pPr>
            <a:endParaRPr sz="1600" dirty="0">
              <a:solidFill>
                <a:srgbClr val="1F1F1F"/>
              </a:solidFill>
              <a:highlight>
                <a:srgbClr val="FFFFFF"/>
              </a:highlight>
            </a:endParaRPr>
          </a:p>
          <a:p>
            <a:pPr marL="0" lvl="0" indent="0" algn="l" rtl="0">
              <a:lnSpc>
                <a:spcPct val="100000"/>
              </a:lnSpc>
              <a:spcBef>
                <a:spcPts val="2900"/>
              </a:spcBef>
              <a:spcAft>
                <a:spcPts val="0"/>
              </a:spcAft>
              <a:buSzPts val="2500"/>
              <a:buNone/>
            </a:pPr>
            <a:endParaRPr sz="1600" dirty="0">
              <a:solidFill>
                <a:srgbClr val="1F1F1F"/>
              </a:solidFill>
              <a:highlight>
                <a:srgbClr val="FFFFFF"/>
              </a:highlight>
            </a:endParaRPr>
          </a:p>
        </p:txBody>
      </p:sp>
      <p:sp>
        <p:nvSpPr>
          <p:cNvPr id="469" name="Google Shape;469;p37"/>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30</a:t>
            </a:fld>
            <a:endParaRPr/>
          </a:p>
        </p:txBody>
      </p:sp>
      <p:pic>
        <p:nvPicPr>
          <p:cNvPr id="470" name="Google Shape;470;p37"/>
          <p:cNvPicPr preferRelativeResize="0"/>
          <p:nvPr/>
        </p:nvPicPr>
        <p:blipFill rotWithShape="1">
          <a:blip r:embed="rId3">
            <a:alphaModFix/>
          </a:blip>
          <a:srcRect t="9002" b="9010"/>
          <a:stretch/>
        </p:blipFill>
        <p:spPr>
          <a:xfrm>
            <a:off x="7311150" y="1759200"/>
            <a:ext cx="3398850" cy="4063500"/>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2500"/>
                                        <p:tgtEl>
                                          <p:spTgt spid="470"/>
                                        </p:tgtEl>
                                        <p:attrNameLst>
                                          <p:attrName>ppt_w</p:attrName>
                                        </p:attrNameLst>
                                      </p:cBhvr>
                                      <p:tavLst>
                                        <p:tav tm="0">
                                          <p:val>
                                            <p:strVal val="0"/>
                                          </p:val>
                                        </p:tav>
                                        <p:tav tm="100000">
                                          <p:val>
                                            <p:strVal val="#ppt_w"/>
                                          </p:val>
                                        </p:tav>
                                      </p:tavLst>
                                    </p:anim>
                                    <p:anim calcmode="lin" valueType="num">
                                      <p:cBhvr additive="base">
                                        <p:cTn id="8" dur="2500"/>
                                        <p:tgtEl>
                                          <p:spTgt spid="4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74"/>
        <p:cNvGrpSpPr/>
        <p:nvPr/>
      </p:nvGrpSpPr>
      <p:grpSpPr>
        <a:xfrm>
          <a:off x="0" y="0"/>
          <a:ext cx="0" cy="0"/>
          <a:chOff x="0" y="0"/>
          <a:chExt cx="0" cy="0"/>
        </a:xfrm>
      </p:grpSpPr>
      <p:sp>
        <p:nvSpPr>
          <p:cNvPr id="475" name="Google Shape;475;p3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Cum pot utiliza formatorii din domeniul asistenței sociale învățarea sincronă și asincronă?</a:t>
            </a:r>
            <a:endParaRPr sz="3500"/>
          </a:p>
        </p:txBody>
      </p:sp>
      <p:sp>
        <p:nvSpPr>
          <p:cNvPr id="476" name="Google Shape;476;p38"/>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609600" lvl="0" indent="-406400" algn="l" rtl="0">
              <a:lnSpc>
                <a:spcPct val="115000"/>
              </a:lnSpc>
              <a:spcBef>
                <a:spcPts val="400"/>
              </a:spcBef>
              <a:spcAft>
                <a:spcPts val="0"/>
              </a:spcAft>
              <a:buClr>
                <a:srgbClr val="445D73"/>
              </a:buClr>
              <a:buSzPts val="1600"/>
              <a:buChar char="●"/>
            </a:pPr>
            <a:r>
              <a:rPr lang="en" sz="1600" b="1" dirty="0">
                <a:solidFill>
                  <a:srgbClr val="445D73"/>
                </a:solidFill>
                <a:highlight>
                  <a:srgbClr val="FFFFFF"/>
                </a:highlight>
              </a:rPr>
              <a:t>Învățarea sincronă:</a:t>
            </a:r>
            <a:endParaRPr sz="1600" dirty="0">
              <a:solidFill>
                <a:srgbClr val="445D73"/>
              </a:solidFill>
              <a:highlight>
                <a:srgbClr val="FFFFFF"/>
              </a:highlight>
            </a:endParaRPr>
          </a:p>
          <a:p>
            <a:pPr marL="1219200" lvl="1" indent="-406400" algn="l" rtl="0">
              <a:lnSpc>
                <a:spcPct val="115000"/>
              </a:lnSpc>
              <a:spcBef>
                <a:spcPts val="0"/>
              </a:spcBef>
              <a:spcAft>
                <a:spcPts val="0"/>
              </a:spcAft>
              <a:buClr>
                <a:srgbClr val="445D73"/>
              </a:buClr>
              <a:buSzPts val="1600"/>
              <a:buChar char="○"/>
            </a:pPr>
            <a:r>
              <a:rPr lang="en" sz="1600" dirty="0">
                <a:solidFill>
                  <a:srgbClr val="445D73"/>
                </a:solidFill>
                <a:highlight>
                  <a:srgbClr val="FFFFFF"/>
                </a:highlight>
              </a:rPr>
              <a:t>Oferiți cursuri și prelegeri online în direct care sunt accesibile persoanelor cu </a:t>
            </a:r>
            <a:r>
              <a:rPr lang="en-US" sz="1600" dirty="0" err="1">
                <a:solidFill>
                  <a:srgbClr val="445D73"/>
                </a:solidFill>
                <a:highlight>
                  <a:srgbClr val="FFFFFF"/>
                </a:highlight>
              </a:rPr>
              <a:t>dizabilități</a:t>
            </a:r>
            <a:r>
              <a:rPr lang="en-US" sz="1600" dirty="0">
                <a:solidFill>
                  <a:srgbClr val="445D73"/>
                </a:solidFill>
                <a:highlight>
                  <a:srgbClr val="FFFFFF"/>
                </a:highlight>
              </a:rPr>
              <a:t> </a:t>
            </a:r>
            <a:r>
              <a:rPr lang="en" sz="1600" dirty="0">
                <a:solidFill>
                  <a:srgbClr val="445D73"/>
                </a:solidFill>
                <a:highlight>
                  <a:srgbClr val="FFFFFF"/>
                </a:highlight>
              </a:rPr>
              <a:t>prin furnizarea de subtitrări și transcrieri pentru înregistrările video și audio.</a:t>
            </a:r>
            <a:endParaRPr sz="1600" dirty="0">
              <a:solidFill>
                <a:srgbClr val="445D73"/>
              </a:solidFill>
              <a:highlight>
                <a:srgbClr val="FFFFFF"/>
              </a:highlight>
            </a:endParaRPr>
          </a:p>
          <a:p>
            <a:pPr marL="1219200" lvl="1" indent="-406400" algn="l" rtl="0">
              <a:lnSpc>
                <a:spcPct val="115000"/>
              </a:lnSpc>
              <a:spcBef>
                <a:spcPts val="0"/>
              </a:spcBef>
              <a:spcAft>
                <a:spcPts val="0"/>
              </a:spcAft>
              <a:buClr>
                <a:srgbClr val="445D73"/>
              </a:buClr>
              <a:buSzPts val="1600"/>
              <a:buChar char="○"/>
            </a:pPr>
            <a:r>
              <a:rPr lang="en" sz="1600" dirty="0">
                <a:solidFill>
                  <a:srgbClr val="445D73"/>
                </a:solidFill>
                <a:highlight>
                  <a:srgbClr val="FFFFFF"/>
                </a:highlight>
              </a:rPr>
              <a:t>Utilizați camere de chat și sondaje pentru a încuraja </a:t>
            </a:r>
            <a:r>
              <a:rPr lang="en-US" sz="1600" dirty="0" err="1">
                <a:solidFill>
                  <a:srgbClr val="445D73"/>
                </a:solidFill>
                <a:highlight>
                  <a:srgbClr val="FFFFFF"/>
                </a:highlight>
              </a:rPr>
              <a:t>participanții</a:t>
            </a:r>
            <a:r>
              <a:rPr lang="en-US" sz="1600" dirty="0">
                <a:solidFill>
                  <a:srgbClr val="445D73"/>
                </a:solidFill>
                <a:highlight>
                  <a:srgbClr val="FFFFFF"/>
                </a:highlight>
              </a:rPr>
              <a:t> </a:t>
            </a:r>
            <a:r>
              <a:rPr lang="en" sz="1600" dirty="0">
                <a:solidFill>
                  <a:srgbClr val="445D73"/>
                </a:solidFill>
                <a:highlight>
                  <a:srgbClr val="FFFFFF"/>
                </a:highlight>
              </a:rPr>
              <a:t>să interacționeze cu conținutul și între ei.</a:t>
            </a:r>
            <a:endParaRPr sz="1600" dirty="0">
              <a:solidFill>
                <a:srgbClr val="445D73"/>
              </a:solidFill>
              <a:highlight>
                <a:srgbClr val="FFFFFF"/>
              </a:highlight>
            </a:endParaRPr>
          </a:p>
          <a:p>
            <a:pPr marL="1219200" lvl="1" indent="-406400" algn="l" rtl="0">
              <a:lnSpc>
                <a:spcPct val="115000"/>
              </a:lnSpc>
              <a:spcBef>
                <a:spcPts val="0"/>
              </a:spcBef>
              <a:spcAft>
                <a:spcPts val="0"/>
              </a:spcAft>
              <a:buClr>
                <a:srgbClr val="445D73"/>
              </a:buClr>
              <a:buSzPts val="1600"/>
              <a:buChar char="○"/>
            </a:pPr>
            <a:r>
              <a:rPr lang="en" sz="1600" dirty="0">
                <a:solidFill>
                  <a:srgbClr val="445D73"/>
                </a:solidFill>
                <a:highlight>
                  <a:srgbClr val="FFFFFF"/>
                </a:highlight>
              </a:rPr>
              <a:t>Oferiți </a:t>
            </a:r>
            <a:r>
              <a:rPr lang="ro-RO" sz="1600" dirty="0">
                <a:solidFill>
                  <a:srgbClr val="445D73"/>
                </a:solidFill>
                <a:highlight>
                  <a:srgbClr val="FFFFFF"/>
                </a:highlight>
              </a:rPr>
              <a:t>beneficiarilor </a:t>
            </a:r>
            <a:r>
              <a:rPr lang="en" sz="1600" dirty="0">
                <a:solidFill>
                  <a:srgbClr val="445D73"/>
                </a:solidFill>
                <a:highlight>
                  <a:srgbClr val="FFFFFF"/>
                </a:highlight>
              </a:rPr>
              <a:t>posibilitatea de a vă întâlni individual în timpul orelor de program pentru a pune întrebări și pentru a primi ajutor cu temele.</a:t>
            </a:r>
            <a:endParaRPr sz="1600" dirty="0">
              <a:solidFill>
                <a:srgbClr val="445D73"/>
              </a:solidFill>
              <a:highlight>
                <a:srgbClr val="FFFFFF"/>
              </a:highlight>
            </a:endParaRPr>
          </a:p>
          <a:p>
            <a:pPr marL="609600" lvl="0" indent="-406400" algn="l" rtl="0">
              <a:lnSpc>
                <a:spcPct val="115000"/>
              </a:lnSpc>
              <a:spcBef>
                <a:spcPts val="0"/>
              </a:spcBef>
              <a:spcAft>
                <a:spcPts val="0"/>
              </a:spcAft>
              <a:buClr>
                <a:srgbClr val="445D73"/>
              </a:buClr>
              <a:buSzPts val="1600"/>
              <a:buChar char="●"/>
            </a:pPr>
            <a:r>
              <a:rPr lang="en" sz="1600" b="1" dirty="0">
                <a:solidFill>
                  <a:srgbClr val="445D73"/>
                </a:solidFill>
                <a:highlight>
                  <a:srgbClr val="FFFFFF"/>
                </a:highlight>
              </a:rPr>
              <a:t>Învățarea asincronă:</a:t>
            </a:r>
            <a:endParaRPr sz="1600" dirty="0">
              <a:solidFill>
                <a:srgbClr val="445D73"/>
              </a:solidFill>
              <a:highlight>
                <a:srgbClr val="FFFFFF"/>
              </a:highlight>
            </a:endParaRPr>
          </a:p>
          <a:p>
            <a:pPr marL="1219200" lvl="1" indent="-406400" algn="l" rtl="0">
              <a:lnSpc>
                <a:spcPct val="115000"/>
              </a:lnSpc>
              <a:spcBef>
                <a:spcPts val="0"/>
              </a:spcBef>
              <a:spcAft>
                <a:spcPts val="0"/>
              </a:spcAft>
              <a:buClr>
                <a:srgbClr val="445D73"/>
              </a:buClr>
              <a:buSzPts val="1600"/>
              <a:buChar char="○"/>
            </a:pPr>
            <a:r>
              <a:rPr lang="en" sz="1600" dirty="0">
                <a:solidFill>
                  <a:srgbClr val="445D73"/>
                </a:solidFill>
                <a:highlight>
                  <a:srgbClr val="FFFFFF"/>
                </a:highlight>
              </a:rPr>
              <a:t>Asigurați accesul la prelegeri și lecturi preînregistrate care sunt accesibile persoanelor cu handicap prin furnizarea de subtitrări și transcrieri pentru înregistrările video și audio și prin furnizarea de formate alternative pentru materialele text, cum ar fi texte cu caractere mari și texte adaptate cititorilor de ecran.</a:t>
            </a:r>
            <a:endParaRPr sz="1600" dirty="0">
              <a:solidFill>
                <a:srgbClr val="445D73"/>
              </a:solidFill>
              <a:highlight>
                <a:srgbClr val="FFFFFF"/>
              </a:highlight>
            </a:endParaRPr>
          </a:p>
          <a:p>
            <a:pPr marL="1219200" lvl="1" indent="-406400" algn="l" rtl="0">
              <a:lnSpc>
                <a:spcPct val="115000"/>
              </a:lnSpc>
              <a:spcBef>
                <a:spcPts val="0"/>
              </a:spcBef>
              <a:spcAft>
                <a:spcPts val="0"/>
              </a:spcAft>
              <a:buClr>
                <a:srgbClr val="445D73"/>
              </a:buClr>
              <a:buSzPts val="1600"/>
              <a:buChar char="○"/>
            </a:pPr>
            <a:r>
              <a:rPr lang="en" sz="1600" dirty="0">
                <a:solidFill>
                  <a:srgbClr val="445D73"/>
                </a:solidFill>
                <a:highlight>
                  <a:srgbClr val="FFFFFF"/>
                </a:highlight>
              </a:rPr>
              <a:t>Utilizați forumuri de discuții pentru a încuraja </a:t>
            </a:r>
            <a:r>
              <a:rPr lang="ro-RO" sz="1600" dirty="0">
                <a:solidFill>
                  <a:srgbClr val="445D73"/>
                </a:solidFill>
                <a:highlight>
                  <a:srgbClr val="FFFFFF"/>
                </a:highlight>
              </a:rPr>
              <a:t>beneficiar</a:t>
            </a:r>
            <a:r>
              <a:rPr lang="en" sz="1600" dirty="0">
                <a:solidFill>
                  <a:srgbClr val="445D73"/>
                </a:solidFill>
                <a:highlight>
                  <a:srgbClr val="FFFFFF"/>
                </a:highlight>
              </a:rPr>
              <a:t>ii să discute despre materialul cursului și să învețe unii de la alții.</a:t>
            </a:r>
            <a:endParaRPr sz="1600" dirty="0">
              <a:solidFill>
                <a:srgbClr val="445D73"/>
              </a:solidFill>
              <a:highlight>
                <a:srgbClr val="FFFFFF"/>
              </a:highlight>
            </a:endParaRPr>
          </a:p>
          <a:p>
            <a:pPr marL="1219200" lvl="1" indent="-406400" algn="l" rtl="0">
              <a:lnSpc>
                <a:spcPct val="115000"/>
              </a:lnSpc>
              <a:spcBef>
                <a:spcPts val="0"/>
              </a:spcBef>
              <a:spcAft>
                <a:spcPts val="0"/>
              </a:spcAft>
              <a:buClr>
                <a:srgbClr val="445D73"/>
              </a:buClr>
              <a:buSzPts val="1600"/>
              <a:buChar char="○"/>
            </a:pPr>
            <a:r>
              <a:rPr lang="en" sz="1600" dirty="0">
                <a:solidFill>
                  <a:srgbClr val="445D73"/>
                </a:solidFill>
                <a:highlight>
                  <a:srgbClr val="FFFFFF"/>
                </a:highlight>
              </a:rPr>
              <a:t>Dați-le </a:t>
            </a:r>
            <a:r>
              <a:rPr lang="ro-RO" sz="1600" dirty="0">
                <a:solidFill>
                  <a:srgbClr val="445D73"/>
                </a:solidFill>
                <a:highlight>
                  <a:srgbClr val="FFFFFF"/>
                </a:highlight>
              </a:rPr>
              <a:t>cursanților </a:t>
            </a:r>
            <a:r>
              <a:rPr lang="en" sz="1600" dirty="0">
                <a:solidFill>
                  <a:srgbClr val="445D73"/>
                </a:solidFill>
                <a:highlight>
                  <a:srgbClr val="FFFFFF"/>
                </a:highlight>
              </a:rPr>
              <a:t>sarcini scrise și alte activități pe care le pot finaliza în ritmul lor propriu.</a:t>
            </a:r>
            <a:endParaRPr sz="1600" dirty="0">
              <a:solidFill>
                <a:srgbClr val="445D73"/>
              </a:solidFill>
              <a:highlight>
                <a:srgbClr val="FFFFFF"/>
              </a:highlight>
            </a:endParaRPr>
          </a:p>
          <a:p>
            <a:pPr marL="0" lvl="0" indent="0" algn="l" rtl="0">
              <a:lnSpc>
                <a:spcPct val="115000"/>
              </a:lnSpc>
              <a:spcBef>
                <a:spcPts val="2900"/>
              </a:spcBef>
              <a:spcAft>
                <a:spcPts val="2400"/>
              </a:spcAft>
              <a:buSzPts val="2500"/>
              <a:buNone/>
            </a:pPr>
            <a:r>
              <a:rPr lang="en" sz="1600" dirty="0">
                <a:solidFill>
                  <a:srgbClr val="445D73"/>
                </a:solidFill>
                <a:highlight>
                  <a:srgbClr val="FFFFFF"/>
                </a:highlight>
              </a:rPr>
              <a:t>Prin combinarea tehnicilor de învățare sincronă și asincronă, formatorii pot crea un mediu de învățare dinamic care încorporează beneficiile ambelor abordări</a:t>
            </a:r>
            <a:r>
              <a:rPr lang="en" sz="1600" dirty="0">
                <a:highlight>
                  <a:srgbClr val="FFFFFF"/>
                </a:highlight>
              </a:rPr>
              <a:t>.</a:t>
            </a:r>
            <a:endParaRPr sz="1600" dirty="0">
              <a:solidFill>
                <a:srgbClr val="445D73"/>
              </a:solidFill>
              <a:highlight>
                <a:srgbClr val="FFFFFF"/>
              </a:highlight>
            </a:endParaRPr>
          </a:p>
        </p:txBody>
      </p:sp>
      <p:sp>
        <p:nvSpPr>
          <p:cNvPr id="477" name="Google Shape;477;p38"/>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1"/>
        <p:cNvGrpSpPr/>
        <p:nvPr/>
      </p:nvGrpSpPr>
      <p:grpSpPr>
        <a:xfrm>
          <a:off x="0" y="0"/>
          <a:ext cx="0" cy="0"/>
          <a:chOff x="0" y="0"/>
          <a:chExt cx="0" cy="0"/>
        </a:xfrm>
      </p:grpSpPr>
      <p:sp>
        <p:nvSpPr>
          <p:cNvPr id="482" name="Google Shape;482;p3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ro-RO" sz="2700" dirty="0"/>
              <a:t>Abilitare</a:t>
            </a:r>
            <a:r>
              <a:rPr lang="en" sz="2700" dirty="0"/>
              <a:t> prin comunicare online accesibilă</a:t>
            </a:r>
            <a:endParaRPr sz="3500" dirty="0"/>
          </a:p>
        </p:txBody>
      </p:sp>
      <p:sp>
        <p:nvSpPr>
          <p:cNvPr id="483" name="Google Shape;483;p39"/>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00000"/>
              </a:lnSpc>
              <a:spcBef>
                <a:spcPts val="400"/>
              </a:spcBef>
              <a:spcAft>
                <a:spcPts val="0"/>
              </a:spcAft>
              <a:buSzPts val="2500"/>
              <a:buNone/>
            </a:pPr>
            <a:r>
              <a:rPr lang="en" sz="1600" i="1" dirty="0">
                <a:solidFill>
                  <a:schemeClr val="accent6"/>
                </a:solidFill>
              </a:rPr>
              <a:t>Să observăm dificultățile comunicării online și să identificăm soluții</a:t>
            </a:r>
            <a:endParaRPr sz="1600" i="1" dirty="0">
              <a:solidFill>
                <a:schemeClr val="accent6"/>
              </a:solidFill>
            </a:endParaRPr>
          </a:p>
          <a:p>
            <a:pPr marL="0" lvl="0" indent="0" algn="l" rtl="0">
              <a:lnSpc>
                <a:spcPct val="100000"/>
              </a:lnSpc>
              <a:spcBef>
                <a:spcPts val="2400"/>
              </a:spcBef>
              <a:spcAft>
                <a:spcPts val="0"/>
              </a:spcAft>
              <a:buSzPts val="2500"/>
              <a:buNone/>
            </a:pPr>
            <a:r>
              <a:rPr lang="ro-RO" sz="1600" dirty="0">
                <a:solidFill>
                  <a:schemeClr val="accent6"/>
                </a:solidFill>
              </a:rPr>
              <a:t>P</a:t>
            </a:r>
            <a:r>
              <a:rPr lang="en-US" sz="1600" dirty="0" err="1">
                <a:solidFill>
                  <a:schemeClr val="accent6"/>
                </a:solidFill>
              </a:rPr>
              <a:t>ersoanele</a:t>
            </a:r>
            <a:r>
              <a:rPr lang="en-US" sz="1600" dirty="0">
                <a:solidFill>
                  <a:schemeClr val="accent6"/>
                </a:solidFill>
              </a:rPr>
              <a:t> cu </a:t>
            </a:r>
            <a:r>
              <a:rPr lang="en-US" sz="1600" dirty="0" err="1">
                <a:solidFill>
                  <a:schemeClr val="accent6"/>
                </a:solidFill>
              </a:rPr>
              <a:t>dizabilități</a:t>
            </a:r>
            <a:r>
              <a:rPr lang="en" sz="1600" dirty="0">
                <a:solidFill>
                  <a:schemeClr val="accent6"/>
                </a:solidFill>
              </a:rPr>
              <a:t> se pot confrunta cu o serie de provocări atunci când comunică online. Aceste provocări pot varia în funcție de tipul de handicap și de platforma specifică de comunicare utilizată. Unele provocări comune includ:</a:t>
            </a:r>
            <a:endParaRPr sz="1600" dirty="0">
              <a:solidFill>
                <a:schemeClr val="accent6"/>
              </a:solidFill>
            </a:endParaRPr>
          </a:p>
          <a:p>
            <a:pPr marL="1219200" lvl="1" indent="-400050" algn="l" rtl="0">
              <a:lnSpc>
                <a:spcPct val="100000"/>
              </a:lnSpc>
              <a:spcBef>
                <a:spcPts val="2400"/>
              </a:spcBef>
              <a:spcAft>
                <a:spcPts val="0"/>
              </a:spcAft>
              <a:buClr>
                <a:schemeClr val="accent6"/>
              </a:buClr>
              <a:buSzPts val="1500"/>
              <a:buChar char="○"/>
            </a:pPr>
            <a:r>
              <a:rPr lang="en" sz="1600" b="1" dirty="0">
                <a:solidFill>
                  <a:schemeClr val="accent6"/>
                </a:solidFill>
              </a:rPr>
              <a:t>Accesibilitate:</a:t>
            </a:r>
            <a:r>
              <a:rPr lang="en" sz="1600" dirty="0">
                <a:solidFill>
                  <a:schemeClr val="accent6"/>
                </a:solidFill>
              </a:rPr>
              <a:t> Unele conținuturi și platforme online pot să nu fie accesibile persoanelor cu handicap. De exemplu, site-urile web care nu sunt concepute pentru a fi utilizate cu cititoare de ecran pot fi greu sau imposibil de utilizat de către persoanele nevăzătoare sau cu deficiențe de vedere.</a:t>
            </a:r>
            <a:endParaRPr sz="1600" dirty="0">
              <a:solidFill>
                <a:schemeClr val="accent6"/>
              </a:solidFill>
            </a:endParaRPr>
          </a:p>
          <a:p>
            <a:pPr marL="1219200" lvl="1" indent="-400050" algn="l" rtl="0">
              <a:lnSpc>
                <a:spcPct val="100000"/>
              </a:lnSpc>
              <a:spcBef>
                <a:spcPts val="1000"/>
              </a:spcBef>
              <a:spcAft>
                <a:spcPts val="0"/>
              </a:spcAft>
              <a:buClr>
                <a:schemeClr val="accent6"/>
              </a:buClr>
              <a:buSzPts val="1500"/>
              <a:buChar char="○"/>
            </a:pPr>
            <a:r>
              <a:rPr lang="en" sz="1600" b="1" dirty="0">
                <a:solidFill>
                  <a:schemeClr val="accent6"/>
                </a:solidFill>
              </a:rPr>
              <a:t>Abilități de comunicare: </a:t>
            </a:r>
            <a:r>
              <a:rPr lang="en" sz="1600" dirty="0">
                <a:solidFill>
                  <a:schemeClr val="accent6"/>
                </a:solidFill>
              </a:rPr>
              <a:t>Unele persoane cu handicap pot avea dificultăți de comunicare, fie verbală, fie în scris. Acest lucru poate face dificilă participarea lor la discuții și activități online.</a:t>
            </a:r>
            <a:endParaRPr sz="1600" dirty="0">
              <a:solidFill>
                <a:schemeClr val="accent6"/>
              </a:solidFill>
            </a:endParaRPr>
          </a:p>
          <a:p>
            <a:pPr marL="1219200" lvl="1" indent="-400050" algn="l" rtl="0">
              <a:lnSpc>
                <a:spcPct val="100000"/>
              </a:lnSpc>
              <a:spcBef>
                <a:spcPts val="1000"/>
              </a:spcBef>
              <a:spcAft>
                <a:spcPts val="0"/>
              </a:spcAft>
              <a:buClr>
                <a:schemeClr val="accent6"/>
              </a:buClr>
              <a:buSzPts val="1500"/>
              <a:buChar char="○"/>
            </a:pPr>
            <a:r>
              <a:rPr lang="en" sz="1600" b="1" dirty="0">
                <a:solidFill>
                  <a:schemeClr val="accent6"/>
                </a:solidFill>
              </a:rPr>
              <a:t>Stigmatizarea și discriminarea: </a:t>
            </a:r>
            <a:r>
              <a:rPr lang="en-US" sz="1600" dirty="0" err="1">
                <a:solidFill>
                  <a:schemeClr val="accent6"/>
                </a:solidFill>
              </a:rPr>
              <a:t>persoanele</a:t>
            </a:r>
            <a:r>
              <a:rPr lang="en-US" sz="1600" dirty="0">
                <a:solidFill>
                  <a:schemeClr val="accent6"/>
                </a:solidFill>
              </a:rPr>
              <a:t> cu </a:t>
            </a:r>
            <a:r>
              <a:rPr lang="en-US" sz="1600" dirty="0" err="1">
                <a:solidFill>
                  <a:schemeClr val="accent6"/>
                </a:solidFill>
              </a:rPr>
              <a:t>dizabilități</a:t>
            </a:r>
            <a:r>
              <a:rPr lang="en" sz="1600" dirty="0">
                <a:solidFill>
                  <a:schemeClr val="accent6"/>
                </a:solidFill>
              </a:rPr>
              <a:t> se pot confrunta, de asemenea, cu stigmatizarea și discriminarea atunci când comunică online. Acest lucru le poate descuraja să participe la comunitățile online și le poate îngreuna stabilirea de relații cu alții.</a:t>
            </a:r>
            <a:endParaRPr sz="1600" dirty="0">
              <a:solidFill>
                <a:schemeClr val="accent6"/>
              </a:solidFill>
            </a:endParaRPr>
          </a:p>
          <a:p>
            <a:pPr marL="0" lvl="0" indent="0" algn="l" rtl="0">
              <a:lnSpc>
                <a:spcPct val="100000"/>
              </a:lnSpc>
              <a:spcBef>
                <a:spcPts val="1000"/>
              </a:spcBef>
              <a:spcAft>
                <a:spcPts val="0"/>
              </a:spcAft>
              <a:buSzPts val="2500"/>
              <a:buNone/>
            </a:pPr>
            <a:endParaRPr sz="1600" b="1" dirty="0">
              <a:solidFill>
                <a:schemeClr val="accent6"/>
              </a:solidFill>
              <a:highlight>
                <a:srgbClr val="FFFFFF"/>
              </a:highlight>
            </a:endParaRPr>
          </a:p>
        </p:txBody>
      </p:sp>
      <p:sp>
        <p:nvSpPr>
          <p:cNvPr id="484" name="Google Shape;484;p39"/>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32</a:t>
            </a:fld>
            <a:endParaRPr/>
          </a:p>
        </p:txBody>
      </p:sp>
      <p:pic>
        <p:nvPicPr>
          <p:cNvPr id="485" name="Google Shape;485;p39"/>
          <p:cNvPicPr preferRelativeResize="0"/>
          <p:nvPr/>
        </p:nvPicPr>
        <p:blipFill rotWithShape="1">
          <a:blip r:embed="rId3">
            <a:alphaModFix/>
          </a:blip>
          <a:srcRect/>
          <a:stretch/>
        </p:blipFill>
        <p:spPr>
          <a:xfrm rot="7839725">
            <a:off x="397785" y="3516243"/>
            <a:ext cx="1737407" cy="16157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9"/>
        <p:cNvGrpSpPr/>
        <p:nvPr/>
      </p:nvGrpSpPr>
      <p:grpSpPr>
        <a:xfrm>
          <a:off x="0" y="0"/>
          <a:ext cx="0" cy="0"/>
          <a:chOff x="0" y="0"/>
          <a:chExt cx="0" cy="0"/>
        </a:xfrm>
      </p:grpSpPr>
      <p:sp>
        <p:nvSpPr>
          <p:cNvPr id="490" name="Google Shape;490;p4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700" dirty="0"/>
              <a:t>Responsabilizare prin comunicare online accesibilă</a:t>
            </a:r>
            <a:endParaRPr sz="2700" dirty="0"/>
          </a:p>
        </p:txBody>
      </p:sp>
      <p:sp>
        <p:nvSpPr>
          <p:cNvPr id="491" name="Google Shape;491;p40"/>
          <p:cNvSpPr txBox="1">
            <a:spLocks noGrp="1"/>
          </p:cNvSpPr>
          <p:nvPr>
            <p:ph type="body" idx="1"/>
          </p:nvPr>
        </p:nvSpPr>
        <p:spPr>
          <a:xfrm>
            <a:off x="593387" y="1308025"/>
            <a:ext cx="6167336"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dirty="0">
                <a:solidFill>
                  <a:schemeClr val="accent6"/>
                </a:solidFill>
              </a:rPr>
              <a:t>Abordarea acestor provocări necesită un angajament față de proiectarea accesibilă, practicile incluzive și conștientizare (de exemplu, oferirea de cursuri de sensibilizare), asigurându-se că lumea digitală devine un spațiu în care vocea tuturor este auzită și apreciată.</a:t>
            </a:r>
            <a:endParaRPr dirty="0">
              <a:solidFill>
                <a:schemeClr val="accent6"/>
              </a:solidFill>
            </a:endParaRPr>
          </a:p>
          <a:p>
            <a:pPr marL="0" lvl="0" indent="0" algn="l" rtl="0">
              <a:lnSpc>
                <a:spcPct val="115000"/>
              </a:lnSpc>
              <a:spcBef>
                <a:spcPts val="0"/>
              </a:spcBef>
              <a:spcAft>
                <a:spcPts val="0"/>
              </a:spcAft>
              <a:buSzPts val="2500"/>
              <a:buNone/>
            </a:pPr>
            <a:r>
              <a:rPr lang="en" dirty="0">
                <a:solidFill>
                  <a:schemeClr val="accent6"/>
                </a:solidFill>
              </a:rPr>
              <a:t>        Acest lucru permite persoanelor cu handicap să:</a:t>
            </a:r>
            <a:endParaRPr dirty="0">
              <a:solidFill>
                <a:schemeClr val="accent6"/>
              </a:solidFill>
            </a:endParaRPr>
          </a:p>
          <a:p>
            <a:pPr marL="800100" lvl="0" indent="-342900" algn="l" rtl="0">
              <a:lnSpc>
                <a:spcPct val="100000"/>
              </a:lnSpc>
              <a:spcBef>
                <a:spcPts val="0"/>
              </a:spcBef>
              <a:spcAft>
                <a:spcPts val="0"/>
              </a:spcAft>
              <a:buSzPts val="2500"/>
              <a:buFont typeface="Wingdings" panose="05000000000000000000" pitchFamily="2" charset="2"/>
              <a:buChar char="v"/>
            </a:pPr>
            <a:r>
              <a:rPr lang="ro-RO" dirty="0">
                <a:solidFill>
                  <a:schemeClr val="accent6"/>
                </a:solidFill>
              </a:rPr>
              <a:t>Se c</a:t>
            </a:r>
            <a:r>
              <a:rPr lang="en" dirty="0">
                <a:solidFill>
                  <a:schemeClr val="accent6"/>
                </a:solidFill>
              </a:rPr>
              <a:t>onect</a:t>
            </a:r>
            <a:r>
              <a:rPr lang="ro-RO" dirty="0" err="1">
                <a:solidFill>
                  <a:schemeClr val="accent6"/>
                </a:solidFill>
              </a:rPr>
              <a:t>eze</a:t>
            </a:r>
            <a:r>
              <a:rPr lang="en" dirty="0">
                <a:solidFill>
                  <a:schemeClr val="accent6"/>
                </a:solidFill>
              </a:rPr>
              <a:t> cu ceilalți și </a:t>
            </a:r>
            <a:r>
              <a:rPr lang="ro-RO" dirty="0">
                <a:solidFill>
                  <a:schemeClr val="accent6"/>
                </a:solidFill>
              </a:rPr>
              <a:t>să </a:t>
            </a:r>
            <a:r>
              <a:rPr lang="en" dirty="0">
                <a:solidFill>
                  <a:schemeClr val="accent6"/>
                </a:solidFill>
              </a:rPr>
              <a:t>particip</a:t>
            </a:r>
            <a:r>
              <a:rPr lang="ro-RO" dirty="0">
                <a:solidFill>
                  <a:schemeClr val="accent6"/>
                </a:solidFill>
              </a:rPr>
              <a:t>e</a:t>
            </a:r>
            <a:r>
              <a:rPr lang="en" dirty="0">
                <a:solidFill>
                  <a:schemeClr val="accent6"/>
                </a:solidFill>
              </a:rPr>
              <a:t> la activități sociale.</a:t>
            </a:r>
            <a:endParaRPr dirty="0">
              <a:solidFill>
                <a:schemeClr val="accent6"/>
              </a:solidFill>
            </a:endParaRPr>
          </a:p>
          <a:p>
            <a:pPr marL="800100" lvl="0" indent="-342900" algn="l" rtl="0">
              <a:lnSpc>
                <a:spcPct val="100000"/>
              </a:lnSpc>
              <a:spcBef>
                <a:spcPts val="1000"/>
              </a:spcBef>
              <a:spcAft>
                <a:spcPts val="0"/>
              </a:spcAft>
              <a:buSzPts val="2500"/>
              <a:buFont typeface="Wingdings" panose="05000000000000000000" pitchFamily="2" charset="2"/>
              <a:buChar char="v"/>
            </a:pPr>
            <a:r>
              <a:rPr lang="ro-RO" dirty="0">
                <a:solidFill>
                  <a:schemeClr val="accent6"/>
                </a:solidFill>
              </a:rPr>
              <a:t>Acceseze</a:t>
            </a:r>
            <a:r>
              <a:rPr lang="en" dirty="0">
                <a:solidFill>
                  <a:schemeClr val="accent6"/>
                </a:solidFill>
              </a:rPr>
              <a:t> informații și resurse.</a:t>
            </a:r>
            <a:endParaRPr dirty="0">
              <a:solidFill>
                <a:schemeClr val="accent6"/>
              </a:solidFill>
            </a:endParaRPr>
          </a:p>
          <a:p>
            <a:pPr marL="800100" lvl="0" indent="-342900" algn="l" rtl="0">
              <a:lnSpc>
                <a:spcPct val="100000"/>
              </a:lnSpc>
              <a:spcBef>
                <a:spcPts val="1000"/>
              </a:spcBef>
              <a:spcAft>
                <a:spcPts val="0"/>
              </a:spcAft>
              <a:buSzPts val="2500"/>
              <a:buFont typeface="Wingdings" panose="05000000000000000000" pitchFamily="2" charset="2"/>
              <a:buChar char="v"/>
            </a:pPr>
            <a:r>
              <a:rPr lang="en" dirty="0">
                <a:solidFill>
                  <a:schemeClr val="accent6"/>
                </a:solidFill>
              </a:rPr>
              <a:t>Depăș</a:t>
            </a:r>
            <a:r>
              <a:rPr lang="ro-RO" dirty="0" err="1">
                <a:solidFill>
                  <a:schemeClr val="accent6"/>
                </a:solidFill>
              </a:rPr>
              <a:t>ească</a:t>
            </a:r>
            <a:r>
              <a:rPr lang="ro-RO" dirty="0">
                <a:solidFill>
                  <a:schemeClr val="accent6"/>
                </a:solidFill>
              </a:rPr>
              <a:t> </a:t>
            </a:r>
            <a:r>
              <a:rPr lang="en" dirty="0">
                <a:solidFill>
                  <a:schemeClr val="accent6"/>
                </a:solidFill>
              </a:rPr>
              <a:t>barierel</a:t>
            </a:r>
            <a:r>
              <a:rPr lang="ro-RO" dirty="0">
                <a:solidFill>
                  <a:schemeClr val="accent6"/>
                </a:solidFill>
              </a:rPr>
              <a:t>e</a:t>
            </a:r>
            <a:r>
              <a:rPr lang="en" dirty="0">
                <a:solidFill>
                  <a:schemeClr val="accent6"/>
                </a:solidFill>
              </a:rPr>
              <a:t> de comunicare întâlnite offline.</a:t>
            </a:r>
            <a:endParaRPr dirty="0">
              <a:solidFill>
                <a:schemeClr val="accent6"/>
              </a:solidFill>
            </a:endParaRPr>
          </a:p>
          <a:p>
            <a:pPr marL="0" lvl="0" indent="0" algn="l" rtl="0">
              <a:lnSpc>
                <a:spcPct val="115000"/>
              </a:lnSpc>
              <a:spcBef>
                <a:spcPts val="1000"/>
              </a:spcBef>
              <a:spcAft>
                <a:spcPts val="0"/>
              </a:spcAft>
              <a:buSzPts val="2500"/>
              <a:buNone/>
            </a:pPr>
            <a:endParaRPr dirty="0">
              <a:solidFill>
                <a:schemeClr val="accent6"/>
              </a:solidFill>
            </a:endParaRPr>
          </a:p>
          <a:p>
            <a:pPr marL="0" lvl="0" indent="0" algn="l" rtl="0">
              <a:lnSpc>
                <a:spcPct val="115000"/>
              </a:lnSpc>
              <a:spcBef>
                <a:spcPts val="0"/>
              </a:spcBef>
              <a:spcAft>
                <a:spcPts val="0"/>
              </a:spcAft>
              <a:buSzPts val="2500"/>
              <a:buNone/>
            </a:pPr>
            <a:endParaRPr b="1" dirty="0"/>
          </a:p>
          <a:p>
            <a:pPr marL="0" lvl="0" indent="0" algn="l" rtl="0">
              <a:lnSpc>
                <a:spcPct val="115000"/>
              </a:lnSpc>
              <a:spcBef>
                <a:spcPts val="0"/>
              </a:spcBef>
              <a:spcAft>
                <a:spcPts val="0"/>
              </a:spcAft>
              <a:buSzPts val="2500"/>
              <a:buNone/>
            </a:pPr>
            <a:endParaRPr b="1" dirty="0"/>
          </a:p>
        </p:txBody>
      </p:sp>
      <p:sp>
        <p:nvSpPr>
          <p:cNvPr id="492" name="Google Shape;492;p40"/>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33</a:t>
            </a:fld>
            <a:endParaRPr/>
          </a:p>
        </p:txBody>
      </p:sp>
      <p:pic>
        <p:nvPicPr>
          <p:cNvPr id="493" name="Google Shape;493;p40"/>
          <p:cNvPicPr preferRelativeResize="0"/>
          <p:nvPr/>
        </p:nvPicPr>
        <p:blipFill rotWithShape="1">
          <a:blip r:embed="rId3">
            <a:alphaModFix/>
          </a:blip>
          <a:srcRect t="29" b="28"/>
          <a:stretch/>
        </p:blipFill>
        <p:spPr>
          <a:xfrm>
            <a:off x="6955277" y="1993825"/>
            <a:ext cx="4953887" cy="3239656"/>
          </a:xfrm>
          <a:prstGeom prst="rect">
            <a:avLst/>
          </a:prstGeom>
          <a:noFill/>
          <a:ln>
            <a:noFill/>
          </a:ln>
          <a:effectLst>
            <a:outerShdw dist="228600" dir="13680000" algn="bl" rotWithShape="0">
              <a:srgbClr val="FF9900"/>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00"/>
        <p:cNvGrpSpPr/>
        <p:nvPr/>
      </p:nvGrpSpPr>
      <p:grpSpPr>
        <a:xfrm>
          <a:off x="0" y="0"/>
          <a:ext cx="0" cy="0"/>
          <a:chOff x="0" y="0"/>
          <a:chExt cx="0" cy="0"/>
        </a:xfrm>
      </p:grpSpPr>
      <p:sp>
        <p:nvSpPr>
          <p:cNvPr id="501" name="Google Shape;501;p41"/>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502" name="Google Shape;502;p41"/>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4900"/>
              <a:buNone/>
            </a:pPr>
            <a:r>
              <a:rPr lang="en" sz="3800" dirty="0">
                <a:solidFill>
                  <a:schemeClr val="accent1"/>
                </a:solidFill>
              </a:rPr>
              <a:t>Tehnici de comunicare verbală în educația online</a:t>
            </a:r>
            <a:endParaRPr sz="3800" dirty="0">
              <a:solidFill>
                <a:schemeClr val="accent1"/>
              </a:solidFill>
            </a:endParaRPr>
          </a:p>
        </p:txBody>
      </p:sp>
      <p:sp>
        <p:nvSpPr>
          <p:cNvPr id="503" name="Google Shape;503;p41"/>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03</a:t>
            </a:r>
            <a:endParaRPr/>
          </a:p>
        </p:txBody>
      </p:sp>
      <p:sp>
        <p:nvSpPr>
          <p:cNvPr id="504" name="Google Shape;504;p41"/>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Definiție, importanță și proces de comunicare</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505" name="Google Shape;505;p41"/>
          <p:cNvPicPr preferRelativeResize="0"/>
          <p:nvPr/>
        </p:nvPicPr>
        <p:blipFill rotWithShape="1">
          <a:blip r:embed="rId3">
            <a:alphaModFix/>
          </a:blip>
          <a:src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09"/>
        <p:cNvGrpSpPr/>
        <p:nvPr/>
      </p:nvGrpSpPr>
      <p:grpSpPr>
        <a:xfrm>
          <a:off x="0" y="0"/>
          <a:ext cx="0" cy="0"/>
          <a:chOff x="0" y="0"/>
          <a:chExt cx="0" cy="0"/>
        </a:xfrm>
      </p:grpSpPr>
      <p:sp>
        <p:nvSpPr>
          <p:cNvPr id="510" name="Google Shape;510;p4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700" dirty="0"/>
              <a:t>Tehnici de comunicare verbală în educația online</a:t>
            </a:r>
            <a:endParaRPr sz="2700" dirty="0"/>
          </a:p>
        </p:txBody>
      </p:sp>
      <p:sp>
        <p:nvSpPr>
          <p:cNvPr id="511" name="Google Shape;511;p42"/>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1900" dirty="0"/>
              <a:t>Stăpânirea tehnicilor de comunicare verbală este esențială pentru promovarea unor medii de învățare online favorabile incluziunii:</a:t>
            </a:r>
            <a:endParaRPr sz="1900" dirty="0"/>
          </a:p>
          <a:p>
            <a:pPr marL="609600" lvl="0" indent="-450850" algn="l" rtl="0">
              <a:lnSpc>
                <a:spcPct val="115000"/>
              </a:lnSpc>
              <a:spcBef>
                <a:spcPts val="0"/>
              </a:spcBef>
              <a:spcAft>
                <a:spcPts val="0"/>
              </a:spcAft>
              <a:buSzPts val="2300"/>
              <a:buChar char="●"/>
            </a:pPr>
            <a:r>
              <a:rPr lang="en" sz="1900" b="1" dirty="0"/>
              <a:t>Limbaj clar și concis:</a:t>
            </a:r>
            <a:r>
              <a:rPr lang="en" sz="1900" dirty="0"/>
              <a:t> Simplificați ideile complexe, împărțiți-le în părți ușor de gestionat pentru o mai bună înțelegere.</a:t>
            </a:r>
            <a:endParaRPr sz="1900" dirty="0"/>
          </a:p>
          <a:p>
            <a:pPr marL="609600" lvl="0" indent="-450850" algn="l" rtl="0">
              <a:lnSpc>
                <a:spcPct val="115000"/>
              </a:lnSpc>
              <a:spcBef>
                <a:spcPts val="0"/>
              </a:spcBef>
              <a:spcAft>
                <a:spcPts val="0"/>
              </a:spcAft>
              <a:buSzPts val="2300"/>
              <a:buChar char="●"/>
            </a:pPr>
            <a:r>
              <a:rPr lang="en" sz="1900" b="1" dirty="0">
                <a:solidFill>
                  <a:schemeClr val="lt2"/>
                </a:solidFill>
              </a:rPr>
              <a:t>Ascultare activă: </a:t>
            </a:r>
            <a:r>
              <a:rPr lang="en" sz="1900" dirty="0"/>
              <a:t>Acordați atenție, puneți întrebări clarificatoare și rezumați pentru a asigura înțelegerea, în special pentru persoanele cu deficiențe de auz.</a:t>
            </a:r>
            <a:endParaRPr sz="1900" dirty="0"/>
          </a:p>
          <a:p>
            <a:pPr marL="609600" lvl="0" indent="-450850" algn="l" rtl="0">
              <a:lnSpc>
                <a:spcPct val="115000"/>
              </a:lnSpc>
              <a:spcBef>
                <a:spcPts val="0"/>
              </a:spcBef>
              <a:spcAft>
                <a:spcPts val="0"/>
              </a:spcAft>
              <a:buSzPts val="2300"/>
              <a:buChar char="●"/>
            </a:pPr>
            <a:r>
              <a:rPr lang="en" sz="1900" b="1" dirty="0">
                <a:solidFill>
                  <a:schemeClr val="dk1"/>
                </a:solidFill>
              </a:rPr>
              <a:t>Tonul și umorul:</a:t>
            </a:r>
            <a:r>
              <a:rPr lang="en" sz="1900" dirty="0"/>
              <a:t> </a:t>
            </a:r>
            <a:r>
              <a:rPr lang="ro-RO" sz="1900" dirty="0"/>
              <a:t>Atenție</a:t>
            </a:r>
            <a:r>
              <a:rPr lang="en" sz="1900" dirty="0"/>
              <a:t> la ton; evitați umorul ambiguu pentru a preveni interpretarea greșită, asigurând interacțiuni pozitive și respectuoase.</a:t>
            </a:r>
            <a:endParaRPr sz="1900" dirty="0"/>
          </a:p>
          <a:p>
            <a:pPr marL="609600" lvl="0" indent="-450850" algn="l" rtl="0">
              <a:lnSpc>
                <a:spcPct val="115000"/>
              </a:lnSpc>
              <a:spcBef>
                <a:spcPts val="0"/>
              </a:spcBef>
              <a:spcAft>
                <a:spcPts val="0"/>
              </a:spcAft>
              <a:buSzPts val="2300"/>
              <a:buChar char="●"/>
            </a:pPr>
            <a:r>
              <a:rPr lang="en" sz="1900" b="1" dirty="0"/>
              <a:t>Evitarea jargonului:</a:t>
            </a:r>
            <a:r>
              <a:rPr lang="en" sz="1900" dirty="0"/>
              <a:t> Simplificați termenii tehnici; oferiți definiții clare pentru a spori accesibilitatea.</a:t>
            </a:r>
            <a:endParaRPr sz="1900" dirty="0"/>
          </a:p>
          <a:p>
            <a:pPr marL="609600" lvl="0" indent="-450850" algn="l" rtl="0">
              <a:lnSpc>
                <a:spcPct val="115000"/>
              </a:lnSpc>
              <a:spcBef>
                <a:spcPts val="0"/>
              </a:spcBef>
              <a:spcAft>
                <a:spcPts val="0"/>
              </a:spcAft>
              <a:buSzPts val="2300"/>
              <a:buChar char="●"/>
            </a:pPr>
            <a:r>
              <a:rPr lang="en" sz="1900" b="1" dirty="0">
                <a:solidFill>
                  <a:schemeClr val="lt2"/>
                </a:solidFill>
              </a:rPr>
              <a:t>Suport vizual:</a:t>
            </a:r>
            <a:r>
              <a:rPr lang="en" sz="1900" dirty="0"/>
              <a:t> Utilizați elemente vizuale pentru a clarifica conceptele, a oferi context și a spori capacitatea de memorare, asigurând înțelegerea de către diverși cursanți.</a:t>
            </a:r>
            <a:endParaRPr sz="1900" dirty="0"/>
          </a:p>
          <a:p>
            <a:pPr marL="0" lvl="0" indent="0" algn="l" rtl="0">
              <a:lnSpc>
                <a:spcPct val="115000"/>
              </a:lnSpc>
              <a:spcBef>
                <a:spcPts val="0"/>
              </a:spcBef>
              <a:spcAft>
                <a:spcPts val="0"/>
              </a:spcAft>
              <a:buSzPts val="2500"/>
              <a:buNone/>
            </a:pPr>
            <a:r>
              <a:rPr lang="en" sz="1900" dirty="0"/>
              <a:t>Aceste tehnici, atunci când sunt aplicate cu atenție, creează un mediu de învățare online favorabil incluziunii și susținerii persoanelor cu handicap.</a:t>
            </a:r>
            <a:endParaRPr sz="1900" dirty="0"/>
          </a:p>
          <a:p>
            <a:pPr marL="0" lvl="0" indent="0" algn="l" rtl="0">
              <a:lnSpc>
                <a:spcPct val="115000"/>
              </a:lnSpc>
              <a:spcBef>
                <a:spcPts val="0"/>
              </a:spcBef>
              <a:spcAft>
                <a:spcPts val="0"/>
              </a:spcAft>
              <a:buSzPts val="2500"/>
              <a:buNone/>
            </a:pPr>
            <a:endParaRPr dirty="0"/>
          </a:p>
          <a:p>
            <a:pPr marL="0" lvl="0" indent="0" algn="l" rtl="0">
              <a:lnSpc>
                <a:spcPct val="115000"/>
              </a:lnSpc>
              <a:spcBef>
                <a:spcPts val="0"/>
              </a:spcBef>
              <a:spcAft>
                <a:spcPts val="0"/>
              </a:spcAft>
              <a:buSzPts val="2500"/>
              <a:buNone/>
            </a:pPr>
            <a:endParaRPr dirty="0"/>
          </a:p>
          <a:p>
            <a:pPr marL="0" lvl="0" indent="0" algn="l" rtl="0">
              <a:lnSpc>
                <a:spcPct val="115000"/>
              </a:lnSpc>
              <a:spcBef>
                <a:spcPts val="0"/>
              </a:spcBef>
              <a:spcAft>
                <a:spcPts val="0"/>
              </a:spcAft>
              <a:buSzPts val="2500"/>
              <a:buNone/>
            </a:pPr>
            <a:r>
              <a:rPr lang="en" dirty="0"/>
              <a:t> </a:t>
            </a:r>
            <a:endParaRPr dirty="0"/>
          </a:p>
        </p:txBody>
      </p:sp>
      <p:sp>
        <p:nvSpPr>
          <p:cNvPr id="512" name="Google Shape;512;p42"/>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16"/>
        <p:cNvGrpSpPr/>
        <p:nvPr/>
      </p:nvGrpSpPr>
      <p:grpSpPr>
        <a:xfrm>
          <a:off x="0" y="0"/>
          <a:ext cx="0" cy="0"/>
          <a:chOff x="0" y="0"/>
          <a:chExt cx="0" cy="0"/>
        </a:xfrm>
      </p:grpSpPr>
      <p:sp>
        <p:nvSpPr>
          <p:cNvPr id="517" name="Google Shape;517;p4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Studii de caz: Aplicarea tehnicilor de comunicare verbală</a:t>
            </a:r>
            <a:endParaRPr sz="3500" dirty="0"/>
          </a:p>
        </p:txBody>
      </p:sp>
      <p:sp>
        <p:nvSpPr>
          <p:cNvPr id="518" name="Google Shape;518;p43"/>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solidFill>
                  <a:schemeClr val="lt2"/>
                </a:solidFill>
              </a:rPr>
              <a:t>Studiu de caz 1: Responsabilizarea elevilor dislexici în educația matematică online</a:t>
            </a:r>
            <a:endParaRPr sz="2000" b="1" dirty="0">
              <a:solidFill>
                <a:schemeClr val="lt2"/>
              </a:solidFill>
            </a:endParaRPr>
          </a:p>
          <a:p>
            <a:pPr marL="0" lvl="0" indent="0" algn="l" rtl="0">
              <a:lnSpc>
                <a:spcPct val="115000"/>
              </a:lnSpc>
              <a:spcBef>
                <a:spcPts val="400"/>
              </a:spcBef>
              <a:spcAft>
                <a:spcPts val="0"/>
              </a:spcAft>
              <a:buSzPts val="2500"/>
              <a:buNone/>
            </a:pPr>
            <a:r>
              <a:rPr lang="en" sz="1600" b="1" dirty="0"/>
              <a:t>Context:</a:t>
            </a:r>
            <a:r>
              <a:rPr lang="en" sz="1600" dirty="0"/>
              <a:t> O persoană cu dislexie se chinuie să înțeleagă un concept complex în cadrul orei de matematică online. Profesorul folosește un limbaj clar și concis pentru a explica conceptul și îl împarte în bucăți mai mici, mai ușor de gestionat. De asemenea, profesorul folosește elemente vizuale pentru a-și susține explicația, cum ar fi diagrame și grafice. Prin urmare, persoana este capabilă să înțeleagă conceptul și să își finalizeze cu succes lucrarea.</a:t>
            </a:r>
            <a:endParaRPr lang="ro-RO" sz="1600" dirty="0"/>
          </a:p>
          <a:p>
            <a:pPr marL="0" lvl="0" indent="0" algn="l" rtl="0">
              <a:lnSpc>
                <a:spcPct val="115000"/>
              </a:lnSpc>
              <a:spcBef>
                <a:spcPts val="400"/>
              </a:spcBef>
              <a:spcAft>
                <a:spcPts val="0"/>
              </a:spcAft>
              <a:buSzPts val="2500"/>
              <a:buNone/>
            </a:pPr>
            <a:endParaRPr sz="1600" dirty="0"/>
          </a:p>
          <a:p>
            <a:pPr marL="0" lvl="0" indent="0" algn="l" rtl="0">
              <a:lnSpc>
                <a:spcPct val="115000"/>
              </a:lnSpc>
              <a:spcAft>
                <a:spcPts val="0"/>
              </a:spcAft>
              <a:buSzPts val="2500"/>
              <a:buNone/>
            </a:pPr>
            <a:r>
              <a:rPr lang="en-US" sz="1600" dirty="0"/>
              <a:t>Formator: </a:t>
            </a:r>
            <a:r>
              <a:rPr lang="en-US" sz="1600" dirty="0" err="1"/>
              <a:t>Bună</a:t>
            </a:r>
            <a:r>
              <a:rPr lang="en-US" sz="1600" dirty="0"/>
              <a:t> Andrei, </a:t>
            </a:r>
            <a:r>
              <a:rPr lang="en-US" sz="1600" dirty="0" err="1"/>
              <a:t>văd</a:t>
            </a:r>
            <a:r>
              <a:rPr lang="en-US" sz="1600" dirty="0"/>
              <a:t> </a:t>
            </a:r>
            <a:r>
              <a:rPr lang="en-US" sz="1600" dirty="0" err="1"/>
              <a:t>că</a:t>
            </a:r>
            <a:r>
              <a:rPr lang="en-US" sz="1600" dirty="0"/>
              <a:t> ai </a:t>
            </a:r>
            <a:r>
              <a:rPr lang="en-US" sz="1600" dirty="0" err="1"/>
              <a:t>probleme</a:t>
            </a:r>
            <a:r>
              <a:rPr lang="en-US" sz="1600" dirty="0"/>
              <a:t> cu </a:t>
            </a:r>
            <a:r>
              <a:rPr lang="en-US" sz="1600" dirty="0" err="1"/>
              <a:t>acest</a:t>
            </a:r>
            <a:r>
              <a:rPr lang="en-US" sz="1600" dirty="0"/>
              <a:t> concept. Pot </a:t>
            </a:r>
            <a:r>
              <a:rPr lang="en-US" sz="1600" dirty="0" err="1"/>
              <a:t>să</a:t>
            </a:r>
            <a:r>
              <a:rPr lang="en-US" sz="1600" dirty="0"/>
              <a:t> </a:t>
            </a:r>
            <a:r>
              <a:rPr lang="en-US" sz="1600" dirty="0" err="1"/>
              <a:t>te</a:t>
            </a:r>
            <a:r>
              <a:rPr lang="en-US" sz="1600" dirty="0"/>
              <a:t> </a:t>
            </a:r>
            <a:r>
              <a:rPr lang="en-US" sz="1600" dirty="0" err="1"/>
              <a:t>ajut</a:t>
            </a:r>
            <a:r>
              <a:rPr lang="en-US" sz="1600" dirty="0"/>
              <a:t> </a:t>
            </a:r>
            <a:r>
              <a:rPr lang="en-US" sz="1600" dirty="0" err="1"/>
              <a:t>să</a:t>
            </a:r>
            <a:r>
              <a:rPr lang="en-US" sz="1600" dirty="0"/>
              <a:t> </a:t>
            </a:r>
            <a:r>
              <a:rPr lang="en-US" sz="1600" dirty="0" err="1"/>
              <a:t>îl</a:t>
            </a:r>
            <a:r>
              <a:rPr lang="en-US" sz="1600" dirty="0"/>
              <a:t> </a:t>
            </a:r>
            <a:r>
              <a:rPr lang="en-US" sz="1600" dirty="0" err="1"/>
              <a:t>înțelegi</a:t>
            </a:r>
            <a:r>
              <a:rPr lang="en-US" sz="1600" dirty="0"/>
              <a:t> </a:t>
            </a:r>
            <a:r>
              <a:rPr lang="en-US" sz="1600" dirty="0" err="1"/>
              <a:t>mai</a:t>
            </a:r>
            <a:r>
              <a:rPr lang="en-US" sz="1600" dirty="0"/>
              <a:t> bine?</a:t>
            </a:r>
          </a:p>
          <a:p>
            <a:pPr marL="0" lvl="0" indent="0" algn="l" rtl="0">
              <a:lnSpc>
                <a:spcPct val="115000"/>
              </a:lnSpc>
              <a:spcAft>
                <a:spcPts val="0"/>
              </a:spcAft>
              <a:buSzPts val="2500"/>
              <a:buNone/>
            </a:pPr>
            <a:r>
              <a:rPr lang="en-US" sz="1600" dirty="0"/>
              <a:t>Andrei: Da</a:t>
            </a:r>
            <a:r>
              <a:rPr lang="ro-RO" sz="1600" dirty="0"/>
              <a:t>, </a:t>
            </a:r>
            <a:r>
              <a:rPr lang="en-US" sz="1600" dirty="0" err="1"/>
              <a:t>vă</a:t>
            </a:r>
            <a:r>
              <a:rPr lang="en-US" sz="1600" dirty="0"/>
              <a:t> rog. Nu sunt </a:t>
            </a:r>
            <a:r>
              <a:rPr lang="en-US" sz="1600" dirty="0" err="1"/>
              <a:t>sigur</a:t>
            </a:r>
            <a:r>
              <a:rPr lang="en-US" sz="1600" dirty="0"/>
              <a:t> </a:t>
            </a:r>
            <a:r>
              <a:rPr lang="ro-RO" sz="1600" dirty="0"/>
              <a:t>că înțeleg</a:t>
            </a:r>
            <a:r>
              <a:rPr lang="en-US" sz="1600" dirty="0"/>
              <a:t>.</a:t>
            </a:r>
          </a:p>
          <a:p>
            <a:pPr marL="0" lvl="0" indent="0" algn="l" rtl="0">
              <a:lnSpc>
                <a:spcPct val="115000"/>
              </a:lnSpc>
              <a:spcAft>
                <a:spcPts val="0"/>
              </a:spcAft>
              <a:buSzPts val="2500"/>
              <a:buNone/>
            </a:pPr>
            <a:r>
              <a:rPr lang="en-US" sz="1600" dirty="0"/>
              <a:t>Formator : Bine. </a:t>
            </a:r>
            <a:r>
              <a:rPr lang="en-US" sz="1600" dirty="0" err="1"/>
              <a:t>Să</a:t>
            </a:r>
            <a:r>
              <a:rPr lang="en-US" sz="1600" dirty="0"/>
              <a:t> </a:t>
            </a:r>
            <a:r>
              <a:rPr lang="en-US" sz="1600" dirty="0" err="1"/>
              <a:t>începem</a:t>
            </a:r>
            <a:r>
              <a:rPr lang="en-US" sz="1600" dirty="0"/>
              <a:t> </a:t>
            </a:r>
            <a:r>
              <a:rPr lang="en-US" sz="1600" dirty="0" err="1"/>
              <a:t>prin</a:t>
            </a:r>
            <a:r>
              <a:rPr lang="en-US" sz="1600" dirty="0"/>
              <a:t> a </a:t>
            </a:r>
            <a:r>
              <a:rPr lang="en-US" sz="1600" dirty="0" err="1"/>
              <a:t>împărți</a:t>
            </a:r>
            <a:r>
              <a:rPr lang="en-US" sz="1600" dirty="0"/>
              <a:t> </a:t>
            </a:r>
            <a:r>
              <a:rPr lang="en-US" sz="1600" dirty="0" err="1"/>
              <a:t>conceptul</a:t>
            </a:r>
            <a:r>
              <a:rPr lang="en-US" sz="1600" dirty="0"/>
              <a:t> </a:t>
            </a:r>
            <a:r>
              <a:rPr lang="en-US" sz="1600" dirty="0" err="1"/>
              <a:t>în</a:t>
            </a:r>
            <a:r>
              <a:rPr lang="en-US" sz="1600" dirty="0"/>
              <a:t> </a:t>
            </a:r>
            <a:r>
              <a:rPr lang="en-US" sz="1600" dirty="0" err="1"/>
              <a:t>bucăți</a:t>
            </a:r>
            <a:r>
              <a:rPr lang="en-US" sz="1600" dirty="0"/>
              <a:t> </a:t>
            </a:r>
            <a:r>
              <a:rPr lang="en-US" sz="1600" dirty="0" err="1"/>
              <a:t>mai</a:t>
            </a:r>
            <a:r>
              <a:rPr lang="en-US" sz="1600" dirty="0"/>
              <a:t> </a:t>
            </a:r>
            <a:r>
              <a:rPr lang="en-US" sz="1600" dirty="0" err="1"/>
              <a:t>mici</a:t>
            </a:r>
            <a:r>
              <a:rPr lang="en-US" sz="1600" dirty="0"/>
              <a:t>. Ce </a:t>
            </a:r>
            <a:r>
              <a:rPr lang="en-US" sz="1600" dirty="0" err="1"/>
              <a:t>știi</a:t>
            </a:r>
            <a:r>
              <a:rPr lang="en-US" sz="1600" dirty="0"/>
              <a:t> </a:t>
            </a:r>
            <a:r>
              <a:rPr lang="en-US" sz="1600" dirty="0" err="1"/>
              <a:t>despre</a:t>
            </a:r>
            <a:r>
              <a:rPr lang="en-US" sz="1600" dirty="0"/>
              <a:t> [concept]?</a:t>
            </a:r>
          </a:p>
          <a:p>
            <a:pPr marL="0" lvl="0" indent="0" algn="l" rtl="0">
              <a:lnSpc>
                <a:spcPct val="115000"/>
              </a:lnSpc>
              <a:spcAft>
                <a:spcPts val="0"/>
              </a:spcAft>
              <a:buSzPts val="2500"/>
              <a:buNone/>
            </a:pPr>
            <a:r>
              <a:rPr lang="en-US" sz="1600" dirty="0"/>
              <a:t>Andrei: </a:t>
            </a:r>
            <a:r>
              <a:rPr lang="en-US" sz="1600" dirty="0" err="1"/>
              <a:t>Știu</a:t>
            </a:r>
            <a:r>
              <a:rPr lang="en-US" sz="1600" dirty="0"/>
              <a:t> </a:t>
            </a:r>
            <a:r>
              <a:rPr lang="en-US" sz="1600" dirty="0" err="1"/>
              <a:t>că</a:t>
            </a:r>
            <a:r>
              <a:rPr lang="en-US" sz="1600" dirty="0"/>
              <a:t> [</a:t>
            </a:r>
            <a:r>
              <a:rPr lang="en-US" sz="1600" dirty="0" err="1"/>
              <a:t>definiția</a:t>
            </a:r>
            <a:r>
              <a:rPr lang="en-US" sz="1600" dirty="0"/>
              <a:t> </a:t>
            </a:r>
            <a:r>
              <a:rPr lang="en-US" sz="1600" dirty="0" err="1"/>
              <a:t>conceptului</a:t>
            </a:r>
            <a:r>
              <a:rPr lang="en-US" sz="1600" dirty="0"/>
              <a:t>].</a:t>
            </a:r>
          </a:p>
          <a:p>
            <a:pPr marL="0" lvl="0" indent="0" algn="l" rtl="0">
              <a:lnSpc>
                <a:spcPct val="115000"/>
              </a:lnSpc>
              <a:spcAft>
                <a:spcPts val="0"/>
              </a:spcAft>
              <a:buSzPts val="2500"/>
              <a:buNone/>
            </a:pPr>
            <a:r>
              <a:rPr lang="en-US" sz="1600" dirty="0"/>
              <a:t>Formator : </a:t>
            </a:r>
            <a:r>
              <a:rPr lang="en-US" sz="1600" dirty="0" err="1"/>
              <a:t>Grozav</a:t>
            </a:r>
            <a:r>
              <a:rPr lang="en-US" sz="1600" dirty="0"/>
              <a:t>! </a:t>
            </a:r>
            <a:r>
              <a:rPr lang="en-US" sz="1600" dirty="0" err="1"/>
              <a:t>Acum</a:t>
            </a:r>
            <a:r>
              <a:rPr lang="en-US" sz="1600" dirty="0"/>
              <a:t>, </a:t>
            </a:r>
            <a:r>
              <a:rPr lang="en-US" sz="1600" dirty="0" err="1"/>
              <a:t>să</a:t>
            </a:r>
            <a:r>
              <a:rPr lang="en-US" sz="1600" dirty="0"/>
              <a:t> ne </a:t>
            </a:r>
            <a:r>
              <a:rPr lang="en-US" sz="1600" dirty="0" err="1"/>
              <a:t>uităm</a:t>
            </a:r>
            <a:r>
              <a:rPr lang="en-US" sz="1600" dirty="0"/>
              <a:t> la </a:t>
            </a:r>
            <a:r>
              <a:rPr lang="en-US" sz="1600" dirty="0" err="1"/>
              <a:t>această</a:t>
            </a:r>
            <a:r>
              <a:rPr lang="en-US" sz="1600" dirty="0"/>
              <a:t> </a:t>
            </a:r>
            <a:r>
              <a:rPr lang="en-US" sz="1600" dirty="0" err="1"/>
              <a:t>diagramă</a:t>
            </a:r>
            <a:r>
              <a:rPr lang="en-US" sz="1600" dirty="0"/>
              <a:t>. </a:t>
            </a:r>
            <a:r>
              <a:rPr lang="en-US" sz="1600" dirty="0" err="1"/>
              <a:t>Aceasta</a:t>
            </a:r>
            <a:r>
              <a:rPr lang="en-US" sz="1600" dirty="0"/>
              <a:t> </a:t>
            </a:r>
            <a:r>
              <a:rPr lang="en-US" sz="1600" dirty="0" err="1"/>
              <a:t>arată</a:t>
            </a:r>
            <a:r>
              <a:rPr lang="en-US" sz="1600" dirty="0"/>
              <a:t> [</a:t>
            </a:r>
            <a:r>
              <a:rPr lang="en-US" sz="1600" dirty="0" err="1"/>
              <a:t>explicația</a:t>
            </a:r>
            <a:r>
              <a:rPr lang="en-US" sz="1600" dirty="0"/>
              <a:t> </a:t>
            </a:r>
            <a:r>
              <a:rPr lang="en-US" sz="1600" dirty="0" err="1"/>
              <a:t>vizuală</a:t>
            </a:r>
            <a:r>
              <a:rPr lang="en-US" sz="1600" dirty="0"/>
              <a:t> a </a:t>
            </a:r>
            <a:r>
              <a:rPr lang="en-US" sz="1600" dirty="0" err="1"/>
              <a:t>conceptului</a:t>
            </a:r>
            <a:r>
              <a:rPr lang="en-US" sz="1600" dirty="0"/>
              <a:t>].</a:t>
            </a:r>
          </a:p>
          <a:p>
            <a:pPr marL="0" lvl="0" indent="0" algn="l" rtl="0">
              <a:lnSpc>
                <a:spcPct val="115000"/>
              </a:lnSpc>
              <a:spcAft>
                <a:spcPts val="0"/>
              </a:spcAft>
              <a:buSzPts val="2500"/>
              <a:buNone/>
            </a:pPr>
            <a:r>
              <a:rPr lang="en-US" sz="1600" dirty="0"/>
              <a:t>Andrei: Oh, </a:t>
            </a:r>
            <a:r>
              <a:rPr lang="en-US" sz="1600" dirty="0" err="1"/>
              <a:t>înțeleg</a:t>
            </a:r>
            <a:r>
              <a:rPr lang="en-US" sz="1600" dirty="0"/>
              <a:t>! Deci, [</a:t>
            </a:r>
            <a:r>
              <a:rPr lang="en-US" sz="1600" dirty="0" err="1"/>
              <a:t>explicație</a:t>
            </a:r>
            <a:r>
              <a:rPr lang="en-US" sz="1600" dirty="0"/>
              <a:t> a </a:t>
            </a:r>
            <a:r>
              <a:rPr lang="en-US" sz="1600" dirty="0" err="1"/>
              <a:t>conceptului</a:t>
            </a:r>
            <a:r>
              <a:rPr lang="en-US" sz="1600" dirty="0"/>
              <a:t>].</a:t>
            </a:r>
          </a:p>
          <a:p>
            <a:pPr marL="0" lvl="0" indent="0" algn="l" rtl="0">
              <a:lnSpc>
                <a:spcPct val="115000"/>
              </a:lnSpc>
              <a:spcAft>
                <a:spcPts val="0"/>
              </a:spcAft>
              <a:buSzPts val="2500"/>
              <a:buNone/>
            </a:pPr>
            <a:r>
              <a:rPr lang="en-US" sz="1600" dirty="0"/>
              <a:t>Formator: Exact! </a:t>
            </a:r>
            <a:r>
              <a:rPr lang="en-US" sz="1600" dirty="0" err="1"/>
              <a:t>Acum</a:t>
            </a:r>
            <a:r>
              <a:rPr lang="en-US" sz="1600" dirty="0"/>
              <a:t>, </a:t>
            </a:r>
            <a:r>
              <a:rPr lang="en-US" sz="1600" dirty="0" err="1"/>
              <a:t>să</a:t>
            </a:r>
            <a:r>
              <a:rPr lang="en-US" sz="1600" dirty="0"/>
              <a:t> </a:t>
            </a:r>
            <a:r>
              <a:rPr lang="en-US" sz="1600" dirty="0" err="1"/>
              <a:t>încercăm</a:t>
            </a:r>
            <a:r>
              <a:rPr lang="en-US" sz="1600" dirty="0"/>
              <a:t> </a:t>
            </a:r>
            <a:r>
              <a:rPr lang="en-US" sz="1600" dirty="0" err="1"/>
              <a:t>câteva</a:t>
            </a:r>
            <a:r>
              <a:rPr lang="en-US" sz="1600" dirty="0"/>
              <a:t> </a:t>
            </a:r>
            <a:r>
              <a:rPr lang="en-US" sz="1600" dirty="0" err="1"/>
              <a:t>probleme</a:t>
            </a:r>
            <a:r>
              <a:rPr lang="en-US" sz="1600" dirty="0"/>
              <a:t> practice.</a:t>
            </a:r>
          </a:p>
          <a:p>
            <a:pPr marL="0" lvl="0" indent="0" algn="l" rtl="0">
              <a:lnSpc>
                <a:spcPct val="115000"/>
              </a:lnSpc>
              <a:spcAft>
                <a:spcPts val="0"/>
              </a:spcAft>
              <a:buSzPts val="2500"/>
              <a:buNone/>
            </a:pPr>
            <a:r>
              <a:rPr lang="en-US" sz="1600" dirty="0"/>
              <a:t>Andrei: Bine.</a:t>
            </a:r>
          </a:p>
          <a:p>
            <a:pPr marL="0" lvl="0" indent="0" algn="l" rtl="0">
              <a:lnSpc>
                <a:spcPct val="115000"/>
              </a:lnSpc>
              <a:spcAft>
                <a:spcPts val="0"/>
              </a:spcAft>
              <a:buSzPts val="2500"/>
              <a:buNone/>
            </a:pPr>
            <a:r>
              <a:rPr lang="en-US" sz="1600" dirty="0"/>
              <a:t>Formator: [</a:t>
            </a:r>
            <a:r>
              <a:rPr lang="en-US" sz="1600" dirty="0" err="1"/>
              <a:t>Atribuie</a:t>
            </a:r>
            <a:r>
              <a:rPr lang="en-US" sz="1600" dirty="0"/>
              <a:t> </a:t>
            </a:r>
            <a:r>
              <a:rPr lang="en-US" sz="1600" dirty="0" err="1"/>
              <a:t>probleme</a:t>
            </a:r>
            <a:r>
              <a:rPr lang="en-US" sz="1600" dirty="0"/>
              <a:t> de </a:t>
            </a:r>
            <a:r>
              <a:rPr lang="en-US" sz="1600" dirty="0" err="1"/>
              <a:t>practică</a:t>
            </a:r>
            <a:r>
              <a:rPr lang="en-US" sz="1600" dirty="0"/>
              <a:t> </a:t>
            </a:r>
            <a:r>
              <a:rPr lang="en-US" sz="1600" dirty="0" err="1"/>
              <a:t>și</a:t>
            </a:r>
            <a:r>
              <a:rPr lang="en-US" sz="1600" dirty="0"/>
              <a:t> </a:t>
            </a:r>
            <a:r>
              <a:rPr lang="en-US" sz="1600" dirty="0" err="1"/>
              <a:t>oferă</a:t>
            </a:r>
            <a:r>
              <a:rPr lang="en-US" sz="1600" dirty="0"/>
              <a:t> </a:t>
            </a:r>
            <a:r>
              <a:rPr lang="en-US" sz="1600" dirty="0" err="1"/>
              <a:t>sprijin</a:t>
            </a:r>
            <a:r>
              <a:rPr lang="en-US" sz="1600" dirty="0"/>
              <a:t>].</a:t>
            </a:r>
          </a:p>
          <a:p>
            <a:pPr marL="0" lvl="0" indent="0" algn="l" rtl="0">
              <a:lnSpc>
                <a:spcPct val="115000"/>
              </a:lnSpc>
              <a:spcAft>
                <a:spcPts val="0"/>
              </a:spcAft>
              <a:buSzPts val="2500"/>
              <a:buNone/>
            </a:pPr>
            <a:r>
              <a:rPr lang="en-US" sz="1600" dirty="0"/>
              <a:t>Andrei: Cred </a:t>
            </a:r>
            <a:r>
              <a:rPr lang="en-US" sz="1600" dirty="0" err="1"/>
              <a:t>că</a:t>
            </a:r>
            <a:r>
              <a:rPr lang="en-US" sz="1600" dirty="0"/>
              <a:t> am </a:t>
            </a:r>
            <a:r>
              <a:rPr lang="en-US" sz="1600" dirty="0" err="1"/>
              <a:t>înțeles</a:t>
            </a:r>
            <a:r>
              <a:rPr lang="en-US" sz="1600" dirty="0"/>
              <a:t> </a:t>
            </a:r>
            <a:r>
              <a:rPr lang="en-US" sz="1600" dirty="0" err="1"/>
              <a:t>acum</a:t>
            </a:r>
            <a:r>
              <a:rPr lang="en-US" sz="1600" dirty="0"/>
              <a:t>!</a:t>
            </a:r>
          </a:p>
          <a:p>
            <a:pPr marL="0" lvl="0" indent="0" algn="l" rtl="0">
              <a:lnSpc>
                <a:spcPct val="115000"/>
              </a:lnSpc>
              <a:spcAft>
                <a:spcPts val="0"/>
              </a:spcAft>
              <a:buSzPts val="2500"/>
              <a:buNone/>
            </a:pPr>
            <a:r>
              <a:rPr lang="en-US" sz="1600" dirty="0"/>
              <a:t>Formator: </a:t>
            </a:r>
            <a:r>
              <a:rPr lang="en-US" sz="1600" dirty="0" err="1"/>
              <a:t>foarte</a:t>
            </a:r>
            <a:r>
              <a:rPr lang="en-US" sz="1600" dirty="0"/>
              <a:t> bine! </a:t>
            </a:r>
            <a:r>
              <a:rPr lang="en-US" sz="1600" dirty="0" err="1"/>
              <a:t>Dacă</a:t>
            </a:r>
            <a:r>
              <a:rPr lang="en-US" sz="1600" dirty="0"/>
              <a:t> ai </a:t>
            </a:r>
            <a:r>
              <a:rPr lang="en-US" sz="1600" dirty="0" err="1"/>
              <a:t>alte</a:t>
            </a:r>
            <a:r>
              <a:rPr lang="en-US" sz="1600" dirty="0"/>
              <a:t> </a:t>
            </a:r>
            <a:r>
              <a:rPr lang="en-US" sz="1600" dirty="0" err="1"/>
              <a:t>întrebări</a:t>
            </a:r>
            <a:r>
              <a:rPr lang="en-US" sz="1600" dirty="0"/>
              <a:t> nu </a:t>
            </a:r>
            <a:r>
              <a:rPr lang="en-US" sz="1600" dirty="0" err="1"/>
              <a:t>ezita</a:t>
            </a:r>
            <a:r>
              <a:rPr lang="en-US" sz="1600" dirty="0"/>
              <a:t> </a:t>
            </a:r>
            <a:r>
              <a:rPr lang="en-US" sz="1600" dirty="0" err="1"/>
              <a:t>să</a:t>
            </a:r>
            <a:r>
              <a:rPr lang="en-US" sz="1600" dirty="0"/>
              <a:t> </a:t>
            </a:r>
            <a:r>
              <a:rPr lang="en-US" sz="1600" dirty="0" err="1"/>
              <a:t>mă</a:t>
            </a:r>
            <a:r>
              <a:rPr lang="en-US" sz="1600" dirty="0"/>
              <a:t> </a:t>
            </a:r>
            <a:r>
              <a:rPr lang="en-US" sz="1600" dirty="0" err="1"/>
              <a:t>întrebi</a:t>
            </a:r>
            <a:r>
              <a:rPr lang="en-US" sz="1600" dirty="0"/>
              <a:t>.</a:t>
            </a:r>
            <a:endParaRPr dirty="0"/>
          </a:p>
        </p:txBody>
      </p:sp>
      <p:sp>
        <p:nvSpPr>
          <p:cNvPr id="519" name="Google Shape;519;p43"/>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23"/>
        <p:cNvGrpSpPr/>
        <p:nvPr/>
      </p:nvGrpSpPr>
      <p:grpSpPr>
        <a:xfrm>
          <a:off x="0" y="0"/>
          <a:ext cx="0" cy="0"/>
          <a:chOff x="0" y="0"/>
          <a:chExt cx="0" cy="0"/>
        </a:xfrm>
      </p:grpSpPr>
      <p:sp>
        <p:nvSpPr>
          <p:cNvPr id="524" name="Google Shape;524;p4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Studii de caz: Aplicarea tehnicilor de comunicare verbală</a:t>
            </a:r>
            <a:endParaRPr sz="3500" dirty="0"/>
          </a:p>
        </p:txBody>
      </p:sp>
      <p:sp>
        <p:nvSpPr>
          <p:cNvPr id="525" name="Google Shape;525;p4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solidFill>
                  <a:schemeClr val="lt2"/>
                </a:solidFill>
              </a:rPr>
              <a:t>Studiu de caz 1: Responsabilizarea elevilor dislexici în educația matematică online</a:t>
            </a:r>
            <a:endParaRPr sz="2000" b="1" dirty="0">
              <a:solidFill>
                <a:schemeClr val="lt2"/>
              </a:solidFill>
            </a:endParaRPr>
          </a:p>
          <a:p>
            <a:pPr marL="0" lvl="0" indent="0" algn="l" rtl="0">
              <a:lnSpc>
                <a:spcPct val="115000"/>
              </a:lnSpc>
              <a:spcBef>
                <a:spcPts val="2400"/>
              </a:spcBef>
              <a:spcAft>
                <a:spcPts val="0"/>
              </a:spcAft>
              <a:buSzPts val="2500"/>
              <a:buNone/>
            </a:pPr>
            <a:r>
              <a:rPr lang="en" sz="1600" dirty="0"/>
              <a:t>Iată câteva sfaturi suplimentare pentru profesori atunci când lucrează cu persoane cu dislexie:</a:t>
            </a:r>
            <a:endParaRPr sz="1600" dirty="0"/>
          </a:p>
          <a:p>
            <a:pPr marL="1219200" lvl="1" indent="-400050" algn="l" rtl="0">
              <a:lnSpc>
                <a:spcPct val="115000"/>
              </a:lnSpc>
              <a:spcBef>
                <a:spcPts val="2400"/>
              </a:spcBef>
              <a:spcAft>
                <a:spcPts val="0"/>
              </a:spcAft>
              <a:buSzPts val="1500"/>
              <a:buAutoNum type="alphaLcPeriod"/>
            </a:pPr>
            <a:r>
              <a:rPr lang="en" sz="1600" dirty="0"/>
              <a:t>Fiți răbdători și înțelegători. persoanele cu dislexie pot avea nevoie de mai mult timp pentru a procesa informațiile și a finaliza temele.</a:t>
            </a:r>
            <a:endParaRPr sz="1600" dirty="0"/>
          </a:p>
          <a:p>
            <a:pPr marL="1219200" lvl="1" indent="-400050" algn="l" rtl="0">
              <a:lnSpc>
                <a:spcPct val="115000"/>
              </a:lnSpc>
              <a:spcBef>
                <a:spcPts val="0"/>
              </a:spcBef>
              <a:spcAft>
                <a:spcPts val="0"/>
              </a:spcAft>
              <a:buSzPts val="1500"/>
              <a:buAutoNum type="alphaLcPeriod"/>
            </a:pPr>
            <a:r>
              <a:rPr lang="en" sz="1600" dirty="0"/>
              <a:t>Furnizați instrucțiuni clare și concise. Evitați utilizarea jargonului și a termenilor tehnici.</a:t>
            </a:r>
            <a:endParaRPr sz="1600" dirty="0"/>
          </a:p>
          <a:p>
            <a:pPr marL="1219200" lvl="1" indent="-400050" algn="l" rtl="0">
              <a:lnSpc>
                <a:spcPct val="115000"/>
              </a:lnSpc>
              <a:spcBef>
                <a:spcPts val="0"/>
              </a:spcBef>
              <a:spcAft>
                <a:spcPts val="0"/>
              </a:spcAft>
              <a:buSzPts val="1500"/>
              <a:buAutoNum type="alphaLcPeriod"/>
            </a:pPr>
            <a:r>
              <a:rPr lang="en" sz="1600" dirty="0"/>
              <a:t>Împărțiți sarcinile complexe în pași mai mici, mai ușor de gestionat.</a:t>
            </a:r>
            <a:endParaRPr sz="1600" dirty="0"/>
          </a:p>
          <a:p>
            <a:pPr marL="1219200" lvl="1" indent="-400050" algn="l" rtl="0">
              <a:lnSpc>
                <a:spcPct val="115000"/>
              </a:lnSpc>
              <a:spcBef>
                <a:spcPts val="0"/>
              </a:spcBef>
              <a:spcAft>
                <a:spcPts val="0"/>
              </a:spcAft>
              <a:buSzPts val="1500"/>
              <a:buAutoNum type="alphaLcPeriod"/>
            </a:pPr>
            <a:r>
              <a:rPr lang="en" sz="1600" dirty="0"/>
              <a:t>Utilizați elemente vizuale pentru a sprijini învățarea, cum ar fi diagrame, </a:t>
            </a:r>
            <a:r>
              <a:rPr lang="ro-RO" sz="1600" dirty="0"/>
              <a:t>scheme</a:t>
            </a:r>
            <a:r>
              <a:rPr lang="en" sz="1600" dirty="0"/>
              <a:t> și grafice.</a:t>
            </a:r>
            <a:endParaRPr sz="1600" dirty="0"/>
          </a:p>
          <a:p>
            <a:pPr marL="1219200" lvl="1" indent="-400050" algn="l" rtl="0">
              <a:lnSpc>
                <a:spcPct val="115000"/>
              </a:lnSpc>
              <a:spcBef>
                <a:spcPts val="0"/>
              </a:spcBef>
              <a:spcAft>
                <a:spcPts val="0"/>
              </a:spcAft>
              <a:buSzPts val="1500"/>
              <a:buAutoNum type="alphaLcPeriod"/>
            </a:pPr>
            <a:r>
              <a:rPr lang="en" sz="1600" dirty="0"/>
              <a:t>Utilizați metode de predare multisenzoriale, cum ar fi activitățile de învățare kinestezice și auditive.</a:t>
            </a:r>
            <a:endParaRPr sz="1600" dirty="0"/>
          </a:p>
          <a:p>
            <a:pPr marL="1219200" lvl="1" indent="-400050" algn="l" rtl="0">
              <a:lnSpc>
                <a:spcPct val="115000"/>
              </a:lnSpc>
              <a:spcBef>
                <a:spcPts val="0"/>
              </a:spcBef>
              <a:spcAft>
                <a:spcPts val="0"/>
              </a:spcAft>
              <a:buSzPts val="1500"/>
              <a:buAutoNum type="alphaLcPeriod"/>
            </a:pPr>
            <a:r>
              <a:rPr lang="en" sz="1600" dirty="0"/>
              <a:t>Oferiți persoanelor oportunități de a-și exersa abilitățile într-un mediu favorabil.</a:t>
            </a:r>
            <a:endParaRPr sz="1600" dirty="0"/>
          </a:p>
          <a:p>
            <a:pPr marL="0" lvl="0" indent="0" algn="l" rtl="0">
              <a:lnSpc>
                <a:spcPct val="115000"/>
              </a:lnSpc>
              <a:spcBef>
                <a:spcPts val="1500"/>
              </a:spcBef>
              <a:spcAft>
                <a:spcPts val="0"/>
              </a:spcAft>
              <a:buSzPts val="2500"/>
              <a:buNone/>
            </a:pPr>
            <a:endParaRPr sz="2000" dirty="0"/>
          </a:p>
          <a:p>
            <a:pPr marL="0" lvl="0" indent="0" algn="l" rtl="0">
              <a:lnSpc>
                <a:spcPct val="115000"/>
              </a:lnSpc>
              <a:spcBef>
                <a:spcPts val="0"/>
              </a:spcBef>
              <a:spcAft>
                <a:spcPts val="0"/>
              </a:spcAft>
              <a:buSzPts val="2500"/>
              <a:buNone/>
            </a:pPr>
            <a:endParaRPr dirty="0"/>
          </a:p>
          <a:p>
            <a:pPr marL="0" lvl="0" indent="0" algn="l" rtl="0">
              <a:lnSpc>
                <a:spcPct val="115000"/>
              </a:lnSpc>
              <a:spcBef>
                <a:spcPts val="0"/>
              </a:spcBef>
              <a:spcAft>
                <a:spcPts val="0"/>
              </a:spcAft>
              <a:buSzPts val="2500"/>
              <a:buNone/>
            </a:pPr>
            <a:endParaRPr dirty="0"/>
          </a:p>
          <a:p>
            <a:pPr marL="0" lvl="0" indent="0" algn="l" rtl="0">
              <a:lnSpc>
                <a:spcPct val="115000"/>
              </a:lnSpc>
              <a:spcBef>
                <a:spcPts val="0"/>
              </a:spcBef>
              <a:spcAft>
                <a:spcPts val="0"/>
              </a:spcAft>
              <a:buSzPts val="2500"/>
              <a:buNone/>
            </a:pPr>
            <a:r>
              <a:rPr lang="en" dirty="0"/>
              <a:t> </a:t>
            </a:r>
            <a:endParaRPr dirty="0"/>
          </a:p>
        </p:txBody>
      </p:sp>
      <p:sp>
        <p:nvSpPr>
          <p:cNvPr id="526" name="Google Shape;526;p44"/>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0"/>
        <p:cNvGrpSpPr/>
        <p:nvPr/>
      </p:nvGrpSpPr>
      <p:grpSpPr>
        <a:xfrm>
          <a:off x="0" y="0"/>
          <a:ext cx="0" cy="0"/>
          <a:chOff x="0" y="0"/>
          <a:chExt cx="0" cy="0"/>
        </a:xfrm>
      </p:grpSpPr>
      <p:sp>
        <p:nvSpPr>
          <p:cNvPr id="531" name="Google Shape;531;p4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700"/>
              <a:t>Studii de caz: Tehnici de comunicare verbală</a:t>
            </a:r>
            <a:endParaRPr sz="2700"/>
          </a:p>
        </p:txBody>
      </p:sp>
      <p:sp>
        <p:nvSpPr>
          <p:cNvPr id="532" name="Google Shape;532;p45"/>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solidFill>
                  <a:schemeClr val="lt2"/>
                </a:solidFill>
              </a:rPr>
              <a:t>Studiu de caz 2: Sprijinirea persoanelor cu tulburări din spectrul autist în cadrul discuțiilor online</a:t>
            </a:r>
            <a:endParaRPr sz="2000" b="1" dirty="0">
              <a:solidFill>
                <a:schemeClr val="lt2"/>
              </a:solidFill>
            </a:endParaRPr>
          </a:p>
          <a:p>
            <a:pPr marL="0" lvl="0" indent="0" algn="l" rtl="0">
              <a:lnSpc>
                <a:spcPct val="115000"/>
              </a:lnSpc>
              <a:spcBef>
                <a:spcPts val="400"/>
              </a:spcBef>
              <a:spcAft>
                <a:spcPts val="0"/>
              </a:spcAft>
              <a:buSzPts val="2500"/>
              <a:buNone/>
            </a:pPr>
            <a:r>
              <a:rPr lang="en" sz="1600" b="1" dirty="0"/>
              <a:t>Context</a:t>
            </a:r>
            <a:r>
              <a:rPr lang="en" sz="1600" dirty="0"/>
              <a:t>: O persoană cu tulburări din spectrul autist are dificultăți în a participa la discuții online. Profesorul folosește tehnici de ascultare activă pentru a încuraja persoana să participe. De asemenea, profesorul evită utilizarea jargonului și a termenilor tehnici și definește orice termeni tehnici pe care îi utilizează. Ca urmare, persoana se simte mai confortabil și mai încurajată să participe la discuții, iar contribuțiile sale sunt mai semnificative.</a:t>
            </a:r>
            <a:endParaRPr sz="1600" dirty="0"/>
          </a:p>
          <a:p>
            <a:pPr marL="0" lvl="0" indent="0" algn="l" rtl="0">
              <a:lnSpc>
                <a:spcPct val="100000"/>
              </a:lnSpc>
              <a:spcBef>
                <a:spcPts val="300"/>
              </a:spcBef>
              <a:spcAft>
                <a:spcPts val="0"/>
              </a:spcAft>
              <a:buSzPts val="2500"/>
              <a:buNone/>
            </a:pPr>
            <a:r>
              <a:rPr lang="en-US" sz="1400" i="1" dirty="0" err="1"/>
              <a:t>Profesorul</a:t>
            </a:r>
            <a:r>
              <a:rPr lang="en-US" sz="1400" i="1" dirty="0"/>
              <a:t> : </a:t>
            </a:r>
            <a:r>
              <a:rPr lang="en-US" sz="1400" i="1" dirty="0" err="1"/>
              <a:t>Bună</a:t>
            </a:r>
            <a:r>
              <a:rPr lang="ro-RO" sz="1400" i="1" dirty="0"/>
              <a:t> Maria</a:t>
            </a:r>
            <a:r>
              <a:rPr lang="en-US" sz="1400" i="1" dirty="0"/>
              <a:t>, am </a:t>
            </a:r>
            <a:r>
              <a:rPr lang="en-US" sz="1400" i="1" dirty="0" err="1"/>
              <a:t>observat</a:t>
            </a:r>
            <a:r>
              <a:rPr lang="en-US" sz="1400" i="1" dirty="0"/>
              <a:t> </a:t>
            </a:r>
            <a:r>
              <a:rPr lang="en-US" sz="1400" i="1" dirty="0" err="1"/>
              <a:t>că</a:t>
            </a:r>
            <a:r>
              <a:rPr lang="en-US" sz="1400" i="1" dirty="0"/>
              <a:t> nu </a:t>
            </a:r>
            <a:r>
              <a:rPr lang="en-US" sz="1400" i="1" dirty="0" err="1"/>
              <a:t>prea</a:t>
            </a:r>
            <a:r>
              <a:rPr lang="en-US" sz="1400" i="1" dirty="0"/>
              <a:t> ai </a:t>
            </a:r>
            <a:r>
              <a:rPr lang="en-US" sz="1400" i="1" dirty="0" err="1"/>
              <a:t>participat</a:t>
            </a:r>
            <a:r>
              <a:rPr lang="en-US" sz="1400" i="1" dirty="0"/>
              <a:t> la </a:t>
            </a:r>
            <a:r>
              <a:rPr lang="en-US" sz="1400" i="1" dirty="0" err="1"/>
              <a:t>discuțiile</a:t>
            </a:r>
            <a:r>
              <a:rPr lang="en-US" sz="1400" i="1" dirty="0"/>
              <a:t> online </a:t>
            </a:r>
            <a:r>
              <a:rPr lang="en-US" sz="1400" i="1" dirty="0" err="1"/>
              <a:t>în</a:t>
            </a:r>
            <a:r>
              <a:rPr lang="en-US" sz="1400" i="1" dirty="0"/>
              <a:t> ultima </a:t>
            </a:r>
            <a:r>
              <a:rPr lang="en-US" sz="1400" i="1" dirty="0" err="1"/>
              <a:t>vreme</a:t>
            </a:r>
            <a:r>
              <a:rPr lang="en-US" sz="1400" i="1" dirty="0"/>
              <a:t>. Pot </a:t>
            </a:r>
            <a:r>
              <a:rPr lang="en-US" sz="1400" i="1" dirty="0" err="1"/>
              <a:t>să</a:t>
            </a:r>
            <a:r>
              <a:rPr lang="en-US" sz="1400" i="1" dirty="0"/>
              <a:t> fac </a:t>
            </a:r>
            <a:r>
              <a:rPr lang="en-US" sz="1400" i="1" dirty="0" err="1"/>
              <a:t>ceva</a:t>
            </a:r>
            <a:r>
              <a:rPr lang="en-US" sz="1400" i="1" dirty="0"/>
              <a:t> </a:t>
            </a:r>
            <a:r>
              <a:rPr lang="en-US" sz="1400" i="1" dirty="0" err="1"/>
              <a:t>pentru</a:t>
            </a:r>
            <a:r>
              <a:rPr lang="en-US" sz="1400" i="1" dirty="0"/>
              <a:t> a </a:t>
            </a:r>
            <a:r>
              <a:rPr lang="en-US" sz="1400" i="1" dirty="0" err="1"/>
              <a:t>te</a:t>
            </a:r>
            <a:r>
              <a:rPr lang="en-US" sz="1400" i="1" dirty="0"/>
              <a:t> </a:t>
            </a:r>
            <a:r>
              <a:rPr lang="en-US" sz="1400" i="1" dirty="0" err="1"/>
              <a:t>ajuta</a:t>
            </a:r>
            <a:r>
              <a:rPr lang="en-US" sz="1400" i="1" dirty="0"/>
              <a:t> </a:t>
            </a:r>
            <a:r>
              <a:rPr lang="en-US" sz="1400" i="1" dirty="0" err="1"/>
              <a:t>să</a:t>
            </a:r>
            <a:r>
              <a:rPr lang="en-US" sz="1400" i="1" dirty="0"/>
              <a:t> </a:t>
            </a:r>
            <a:r>
              <a:rPr lang="en-US" sz="1400" i="1" dirty="0" err="1"/>
              <a:t>te</a:t>
            </a:r>
            <a:r>
              <a:rPr lang="en-US" sz="1400" i="1" dirty="0"/>
              <a:t> </a:t>
            </a:r>
            <a:r>
              <a:rPr lang="en-US" sz="1400" i="1" dirty="0" err="1"/>
              <a:t>implici</a:t>
            </a:r>
            <a:r>
              <a:rPr lang="en-US" sz="1400" i="1" dirty="0"/>
              <a:t> </a:t>
            </a:r>
            <a:r>
              <a:rPr lang="en-US" sz="1400" i="1" dirty="0" err="1"/>
              <a:t>mai</a:t>
            </a:r>
            <a:r>
              <a:rPr lang="en-US" sz="1400" i="1" dirty="0"/>
              <a:t> </a:t>
            </a:r>
            <a:r>
              <a:rPr lang="en-US" sz="1400" i="1" dirty="0" err="1"/>
              <a:t>mult</a:t>
            </a:r>
            <a:r>
              <a:rPr lang="en-US" sz="1400" i="1" dirty="0"/>
              <a:t>?</a:t>
            </a:r>
          </a:p>
          <a:p>
            <a:pPr marL="0" lvl="0" indent="0" algn="l" rtl="0">
              <a:lnSpc>
                <a:spcPct val="100000"/>
              </a:lnSpc>
              <a:spcBef>
                <a:spcPts val="300"/>
              </a:spcBef>
              <a:spcAft>
                <a:spcPts val="0"/>
              </a:spcAft>
              <a:buSzPts val="2500"/>
              <a:buNone/>
            </a:pPr>
            <a:r>
              <a:rPr lang="ro-RO" sz="1400" i="1" dirty="0"/>
              <a:t>Maria</a:t>
            </a:r>
            <a:r>
              <a:rPr lang="en-US" sz="1400" i="1" dirty="0"/>
              <a:t>: Nu sunt </a:t>
            </a:r>
            <a:r>
              <a:rPr lang="en-US" sz="1400" i="1" dirty="0" err="1"/>
              <a:t>foarte</a:t>
            </a:r>
            <a:r>
              <a:rPr lang="en-US" sz="1400" i="1" dirty="0"/>
              <a:t> </a:t>
            </a:r>
            <a:r>
              <a:rPr lang="en-US" sz="1400" i="1" dirty="0" err="1"/>
              <a:t>sigură</a:t>
            </a:r>
            <a:r>
              <a:rPr lang="en-US" sz="1400" i="1" dirty="0"/>
              <a:t> </a:t>
            </a:r>
            <a:r>
              <a:rPr lang="en-US" sz="1400" i="1" dirty="0" err="1"/>
              <a:t>ce</a:t>
            </a:r>
            <a:r>
              <a:rPr lang="en-US" sz="1400" i="1" dirty="0"/>
              <a:t> </a:t>
            </a:r>
            <a:r>
              <a:rPr lang="en-US" sz="1400" i="1" dirty="0" err="1"/>
              <a:t>să</a:t>
            </a:r>
            <a:r>
              <a:rPr lang="en-US" sz="1400" i="1" dirty="0"/>
              <a:t> spun. Sunt </a:t>
            </a:r>
            <a:r>
              <a:rPr lang="en-US" sz="1400" i="1" dirty="0" err="1"/>
              <a:t>îngrijorată</a:t>
            </a:r>
            <a:r>
              <a:rPr lang="en-US" sz="1400" i="1" dirty="0"/>
              <a:t> </a:t>
            </a:r>
            <a:r>
              <a:rPr lang="en-US" sz="1400" i="1" dirty="0" err="1"/>
              <a:t>că</a:t>
            </a:r>
            <a:r>
              <a:rPr lang="en-US" sz="1400" i="1" dirty="0"/>
              <a:t> </a:t>
            </a:r>
            <a:r>
              <a:rPr lang="en-US" sz="1400" i="1" dirty="0" err="1"/>
              <a:t>vor</a:t>
            </a:r>
            <a:r>
              <a:rPr lang="en-US" sz="1400" i="1" dirty="0"/>
              <a:t> </a:t>
            </a:r>
            <a:r>
              <a:rPr lang="en-US" sz="1400" i="1" dirty="0" err="1"/>
              <a:t>râde</a:t>
            </a:r>
            <a:r>
              <a:rPr lang="en-US" sz="1400" i="1" dirty="0"/>
              <a:t> de mine </a:t>
            </a:r>
            <a:r>
              <a:rPr lang="en-US" sz="1400" i="1" dirty="0" err="1"/>
              <a:t>dacă</a:t>
            </a:r>
            <a:r>
              <a:rPr lang="en-US" sz="1400" i="1" dirty="0"/>
              <a:t> spun </a:t>
            </a:r>
            <a:r>
              <a:rPr lang="en-US" sz="1400" i="1" dirty="0" err="1"/>
              <a:t>ceva</a:t>
            </a:r>
            <a:r>
              <a:rPr lang="en-US" sz="1400" i="1" dirty="0"/>
              <a:t> </a:t>
            </a:r>
            <a:r>
              <a:rPr lang="en-US" sz="1400" i="1" dirty="0" err="1"/>
              <a:t>greșit</a:t>
            </a:r>
            <a:r>
              <a:rPr lang="en-US" sz="1400" i="1" dirty="0"/>
              <a:t>.</a:t>
            </a:r>
          </a:p>
          <a:p>
            <a:pPr marL="0" lvl="0" indent="0" algn="l" rtl="0">
              <a:lnSpc>
                <a:spcPct val="100000"/>
              </a:lnSpc>
              <a:spcBef>
                <a:spcPts val="300"/>
              </a:spcBef>
              <a:spcAft>
                <a:spcPts val="0"/>
              </a:spcAft>
              <a:buSzPts val="2500"/>
              <a:buNone/>
            </a:pPr>
            <a:r>
              <a:rPr lang="en-US" sz="1400" i="1" dirty="0" err="1"/>
              <a:t>Profesorul</a:t>
            </a:r>
            <a:r>
              <a:rPr lang="en-US" sz="1400" i="1" dirty="0"/>
              <a:t>:  </a:t>
            </a:r>
            <a:r>
              <a:rPr lang="en-US" sz="1400" i="1" dirty="0" err="1"/>
              <a:t>Înțeleg</a:t>
            </a:r>
            <a:r>
              <a:rPr lang="en-US" sz="1400" i="1" dirty="0"/>
              <a:t>. </a:t>
            </a:r>
            <a:r>
              <a:rPr lang="en-US" sz="1400" i="1" dirty="0" err="1"/>
              <a:t>Poate</a:t>
            </a:r>
            <a:r>
              <a:rPr lang="en-US" sz="1400" i="1" dirty="0"/>
              <a:t> fi </a:t>
            </a:r>
            <a:r>
              <a:rPr lang="en-US" sz="1400" i="1" dirty="0" err="1"/>
              <a:t>dificil</a:t>
            </a:r>
            <a:r>
              <a:rPr lang="en-US" sz="1400" i="1" dirty="0"/>
              <a:t> </a:t>
            </a:r>
            <a:r>
              <a:rPr lang="en-US" sz="1400" i="1" dirty="0" err="1"/>
              <a:t>să</a:t>
            </a:r>
            <a:r>
              <a:rPr lang="en-US" sz="1400" i="1" dirty="0"/>
              <a:t> </a:t>
            </a:r>
            <a:r>
              <a:rPr lang="en-US" sz="1400" i="1" dirty="0" err="1"/>
              <a:t>participi</a:t>
            </a:r>
            <a:r>
              <a:rPr lang="en-US" sz="1400" i="1" dirty="0"/>
              <a:t> la </a:t>
            </a:r>
            <a:r>
              <a:rPr lang="en-US" sz="1400" i="1" dirty="0" err="1"/>
              <a:t>discuții</a:t>
            </a:r>
            <a:r>
              <a:rPr lang="en-US" sz="1400" i="1" dirty="0"/>
              <a:t> online. Dar </a:t>
            </a:r>
            <a:r>
              <a:rPr lang="en-US" sz="1400" i="1" dirty="0" err="1"/>
              <a:t>vreau</a:t>
            </a:r>
            <a:r>
              <a:rPr lang="en-US" sz="1400" i="1" dirty="0"/>
              <a:t> </a:t>
            </a:r>
            <a:r>
              <a:rPr lang="en-US" sz="1400" i="1" dirty="0" err="1"/>
              <a:t>să</a:t>
            </a:r>
            <a:r>
              <a:rPr lang="en-US" sz="1400" i="1" dirty="0"/>
              <a:t> </a:t>
            </a:r>
            <a:r>
              <a:rPr lang="en-US" sz="1400" i="1" dirty="0" err="1"/>
              <a:t>te</a:t>
            </a:r>
            <a:r>
              <a:rPr lang="en-US" sz="1400" i="1" dirty="0"/>
              <a:t> </a:t>
            </a:r>
            <a:r>
              <a:rPr lang="en-US" sz="1400" i="1" dirty="0" err="1"/>
              <a:t>asigur</a:t>
            </a:r>
            <a:r>
              <a:rPr lang="en-US" sz="1400" i="1" dirty="0"/>
              <a:t> </a:t>
            </a:r>
            <a:r>
              <a:rPr lang="en-US" sz="1400" i="1" dirty="0" err="1"/>
              <a:t>că</a:t>
            </a:r>
            <a:r>
              <a:rPr lang="en-US" sz="1400" i="1" dirty="0"/>
              <a:t> </a:t>
            </a:r>
            <a:r>
              <a:rPr lang="en-US" sz="1400" i="1" dirty="0" err="1"/>
              <a:t>contribuțiile</a:t>
            </a:r>
            <a:r>
              <a:rPr lang="en-US" sz="1400" i="1" dirty="0"/>
              <a:t> tale sunt </a:t>
            </a:r>
            <a:r>
              <a:rPr lang="en-US" sz="1400" i="1" dirty="0" err="1"/>
              <a:t>apreciate</a:t>
            </a:r>
            <a:r>
              <a:rPr lang="en-US" sz="1400" i="1" dirty="0"/>
              <a:t>.</a:t>
            </a:r>
          </a:p>
          <a:p>
            <a:pPr marL="0" lvl="0" indent="0" algn="l" rtl="0">
              <a:lnSpc>
                <a:spcPct val="100000"/>
              </a:lnSpc>
              <a:spcBef>
                <a:spcPts val="300"/>
              </a:spcBef>
              <a:spcAft>
                <a:spcPts val="0"/>
              </a:spcAft>
              <a:buSzPts val="2500"/>
              <a:buNone/>
            </a:pPr>
            <a:r>
              <a:rPr lang="ro-RO" sz="1400" i="1" dirty="0"/>
              <a:t>Maria </a:t>
            </a:r>
            <a:r>
              <a:rPr lang="en-US" sz="1400" i="1" dirty="0"/>
              <a:t>: </a:t>
            </a:r>
            <a:r>
              <a:rPr lang="en-US" sz="1400" i="1" dirty="0" err="1"/>
              <a:t>Mulțumesc</a:t>
            </a:r>
            <a:r>
              <a:rPr lang="en-US" sz="1400" i="1" dirty="0"/>
              <a:t>.</a:t>
            </a:r>
          </a:p>
          <a:p>
            <a:pPr marL="0" lvl="0" indent="0" algn="l" rtl="0">
              <a:lnSpc>
                <a:spcPct val="100000"/>
              </a:lnSpc>
              <a:spcBef>
                <a:spcPts val="300"/>
              </a:spcBef>
              <a:spcAft>
                <a:spcPts val="0"/>
              </a:spcAft>
              <a:buSzPts val="2500"/>
              <a:buNone/>
            </a:pPr>
            <a:r>
              <a:rPr lang="en-US" sz="1400" i="1" dirty="0" err="1"/>
              <a:t>Profesorul</a:t>
            </a:r>
            <a:r>
              <a:rPr lang="en-US" sz="1400" i="1" dirty="0"/>
              <a:t> : </a:t>
            </a:r>
            <a:r>
              <a:rPr lang="en-US" sz="1400" i="1" dirty="0" err="1"/>
              <a:t>Iată</a:t>
            </a:r>
            <a:r>
              <a:rPr lang="en-US" sz="1400" i="1" dirty="0"/>
              <a:t> </a:t>
            </a:r>
            <a:r>
              <a:rPr lang="en-US" sz="1400" i="1" dirty="0" err="1"/>
              <a:t>câteva</a:t>
            </a:r>
            <a:r>
              <a:rPr lang="en-US" sz="1400" i="1" dirty="0"/>
              <a:t> </a:t>
            </a:r>
            <a:r>
              <a:rPr lang="en-US" sz="1400" i="1" dirty="0" err="1"/>
              <a:t>sfaturi</a:t>
            </a:r>
            <a:r>
              <a:rPr lang="en-US" sz="1400" i="1" dirty="0"/>
              <a:t> care </a:t>
            </a:r>
            <a:r>
              <a:rPr lang="en-US" sz="1400" i="1" dirty="0" err="1"/>
              <a:t>te-ar</a:t>
            </a:r>
            <a:r>
              <a:rPr lang="en-US" sz="1400" i="1" dirty="0"/>
              <a:t> </a:t>
            </a:r>
            <a:r>
              <a:rPr lang="en-US" sz="1400" i="1" dirty="0" err="1"/>
              <a:t>putea</a:t>
            </a:r>
            <a:r>
              <a:rPr lang="en-US" sz="1400" i="1" dirty="0"/>
              <a:t> </a:t>
            </a:r>
            <a:r>
              <a:rPr lang="en-US" sz="1400" i="1" dirty="0" err="1"/>
              <a:t>ajuta</a:t>
            </a:r>
            <a:r>
              <a:rPr lang="en-US" sz="1400" i="1" dirty="0"/>
              <a:t> </a:t>
            </a:r>
            <a:r>
              <a:rPr lang="en-US" sz="1400" i="1" dirty="0" err="1"/>
              <a:t>să</a:t>
            </a:r>
            <a:r>
              <a:rPr lang="en-US" sz="1400" i="1" dirty="0"/>
              <a:t> </a:t>
            </a:r>
            <a:r>
              <a:rPr lang="en-US" sz="1400" i="1" dirty="0" err="1"/>
              <a:t>te</a:t>
            </a:r>
            <a:r>
              <a:rPr lang="en-US" sz="1400" i="1" dirty="0"/>
              <a:t> </a:t>
            </a:r>
            <a:r>
              <a:rPr lang="en-US" sz="1400" i="1" dirty="0" err="1"/>
              <a:t>simți</a:t>
            </a:r>
            <a:r>
              <a:rPr lang="en-US" sz="1400" i="1" dirty="0"/>
              <a:t> </a:t>
            </a:r>
            <a:r>
              <a:rPr lang="en-US" sz="1400" i="1" dirty="0" err="1"/>
              <a:t>mai</a:t>
            </a:r>
            <a:r>
              <a:rPr lang="en-US" sz="1400" i="1" dirty="0"/>
              <a:t> </a:t>
            </a:r>
            <a:r>
              <a:rPr lang="en-US" sz="1400" i="1" dirty="0" err="1"/>
              <a:t>confortabil</a:t>
            </a:r>
            <a:r>
              <a:rPr lang="en-US" sz="1400" i="1" dirty="0"/>
              <a:t> </a:t>
            </a:r>
            <a:r>
              <a:rPr lang="en-US" sz="1400" i="1" dirty="0" err="1"/>
              <a:t>să</a:t>
            </a:r>
            <a:r>
              <a:rPr lang="en-US" sz="1400" i="1" dirty="0"/>
              <a:t> </a:t>
            </a:r>
            <a:r>
              <a:rPr lang="en-US" sz="1400" i="1" dirty="0" err="1"/>
              <a:t>participarea</a:t>
            </a:r>
            <a:r>
              <a:rPr lang="en-US" sz="1400" i="1" dirty="0"/>
              <a:t> la </a:t>
            </a:r>
            <a:r>
              <a:rPr lang="en-US" sz="1400" i="1" dirty="0" err="1"/>
              <a:t>discuții</a:t>
            </a:r>
            <a:r>
              <a:rPr lang="en-US" sz="1400" i="1" dirty="0"/>
              <a:t>:</a:t>
            </a:r>
          </a:p>
          <a:p>
            <a:pPr marL="742950" lvl="1" indent="-285750">
              <a:lnSpc>
                <a:spcPct val="100000"/>
              </a:lnSpc>
              <a:spcBef>
                <a:spcPts val="300"/>
              </a:spcBef>
              <a:buSzPts val="2500"/>
              <a:buFont typeface="Arial" panose="020B0604020202020204" pitchFamily="34" charset="0"/>
              <a:buChar char="•"/>
            </a:pPr>
            <a:r>
              <a:rPr lang="en-US" sz="1400" i="1" dirty="0"/>
              <a:t>Nu </a:t>
            </a:r>
            <a:r>
              <a:rPr lang="en-US" sz="1400" i="1" dirty="0" err="1"/>
              <a:t>te</a:t>
            </a:r>
            <a:r>
              <a:rPr lang="en-US" sz="1400" i="1" dirty="0"/>
              <a:t> </a:t>
            </a:r>
            <a:r>
              <a:rPr lang="en-US" sz="1400" i="1" dirty="0" err="1"/>
              <a:t>grăbi</a:t>
            </a:r>
            <a:r>
              <a:rPr lang="en-US" sz="1400" i="1" dirty="0"/>
              <a:t> </a:t>
            </a:r>
            <a:r>
              <a:rPr lang="en-US" sz="1400" i="1" dirty="0" err="1"/>
              <a:t>să</a:t>
            </a:r>
            <a:r>
              <a:rPr lang="en-US" sz="1400" i="1" dirty="0"/>
              <a:t> </a:t>
            </a:r>
            <a:r>
              <a:rPr lang="en-US" sz="1400" i="1" dirty="0" err="1"/>
              <a:t>spui</a:t>
            </a:r>
            <a:r>
              <a:rPr lang="en-US" sz="1400" i="1" dirty="0"/>
              <a:t> </a:t>
            </a:r>
            <a:r>
              <a:rPr lang="en-US" sz="1400" i="1" dirty="0" err="1"/>
              <a:t>ceva</a:t>
            </a:r>
            <a:r>
              <a:rPr lang="en-US" sz="1400" i="1" dirty="0"/>
              <a:t> </a:t>
            </a:r>
            <a:r>
              <a:rPr lang="en-US" sz="1400" i="1" dirty="0" err="1"/>
              <a:t>imediat</a:t>
            </a:r>
            <a:r>
              <a:rPr lang="en-US" sz="1400" i="1" dirty="0"/>
              <a:t>. </a:t>
            </a:r>
            <a:r>
              <a:rPr lang="en-US" sz="1400" i="1" dirty="0" err="1"/>
              <a:t>Poți</a:t>
            </a:r>
            <a:r>
              <a:rPr lang="en-US" sz="1400" i="1" dirty="0"/>
              <a:t> </a:t>
            </a:r>
            <a:r>
              <a:rPr lang="en-US" sz="1400" i="1" dirty="0" err="1"/>
              <a:t>să</a:t>
            </a:r>
            <a:r>
              <a:rPr lang="en-US" sz="1400" i="1" dirty="0"/>
              <a:t> </a:t>
            </a:r>
            <a:r>
              <a:rPr lang="en-US" sz="1400" i="1" dirty="0" err="1"/>
              <a:t>te</a:t>
            </a:r>
            <a:r>
              <a:rPr lang="en-US" sz="1400" i="1" dirty="0"/>
              <a:t> </a:t>
            </a:r>
            <a:r>
              <a:rPr lang="en-US" sz="1400" i="1" dirty="0" err="1"/>
              <a:t>gândești</a:t>
            </a:r>
            <a:r>
              <a:rPr lang="en-US" sz="1400" i="1" dirty="0"/>
              <a:t> la </a:t>
            </a:r>
            <a:r>
              <a:rPr lang="en-US" sz="1400" i="1" dirty="0" err="1"/>
              <a:t>ce</a:t>
            </a:r>
            <a:r>
              <a:rPr lang="en-US" sz="1400" i="1" dirty="0"/>
              <a:t> </a:t>
            </a:r>
            <a:r>
              <a:rPr lang="en-US" sz="1400" i="1" dirty="0" err="1"/>
              <a:t>vrei</a:t>
            </a:r>
            <a:r>
              <a:rPr lang="en-US" sz="1400" i="1" dirty="0"/>
              <a:t> </a:t>
            </a:r>
            <a:r>
              <a:rPr lang="en-US" sz="1400" i="1" dirty="0" err="1"/>
              <a:t>să</a:t>
            </a:r>
            <a:r>
              <a:rPr lang="en-US" sz="1400" i="1" dirty="0"/>
              <a:t> </a:t>
            </a:r>
            <a:r>
              <a:rPr lang="en-US" sz="1400" i="1" dirty="0" err="1"/>
              <a:t>spui</a:t>
            </a:r>
            <a:r>
              <a:rPr lang="en-US" sz="1400" i="1" dirty="0"/>
              <a:t> </a:t>
            </a:r>
            <a:r>
              <a:rPr lang="en-US" sz="1400" i="1" dirty="0" err="1"/>
              <a:t>înainte</a:t>
            </a:r>
            <a:r>
              <a:rPr lang="en-US" sz="1400" i="1" dirty="0"/>
              <a:t> de a </a:t>
            </a:r>
            <a:r>
              <a:rPr lang="en-US" sz="1400" i="1" dirty="0" err="1"/>
              <a:t>posta</a:t>
            </a:r>
            <a:r>
              <a:rPr lang="en-US" sz="1400" i="1" dirty="0"/>
              <a:t>.</a:t>
            </a:r>
          </a:p>
          <a:p>
            <a:pPr marL="742950" lvl="1" indent="-285750">
              <a:lnSpc>
                <a:spcPct val="100000"/>
              </a:lnSpc>
              <a:spcBef>
                <a:spcPts val="300"/>
              </a:spcBef>
              <a:buSzPts val="2500"/>
              <a:buFont typeface="Arial" panose="020B0604020202020204" pitchFamily="34" charset="0"/>
              <a:buChar char="•"/>
            </a:pPr>
            <a:r>
              <a:rPr lang="en-US" sz="1400" i="1" dirty="0" err="1"/>
              <a:t>Dacă</a:t>
            </a:r>
            <a:r>
              <a:rPr lang="en-US" sz="1400" i="1" dirty="0"/>
              <a:t> nu </a:t>
            </a:r>
            <a:r>
              <a:rPr lang="en-US" sz="1400" i="1" dirty="0" err="1"/>
              <a:t>ești</a:t>
            </a:r>
            <a:r>
              <a:rPr lang="en-US" sz="1400" i="1" dirty="0"/>
              <a:t> </a:t>
            </a:r>
            <a:r>
              <a:rPr lang="en-US" sz="1400" i="1" dirty="0" err="1"/>
              <a:t>sigură</a:t>
            </a:r>
            <a:r>
              <a:rPr lang="en-US" sz="1400" i="1" dirty="0"/>
              <a:t> </a:t>
            </a:r>
            <a:r>
              <a:rPr lang="en-US" sz="1400" i="1" dirty="0" err="1"/>
              <a:t>ce</a:t>
            </a:r>
            <a:r>
              <a:rPr lang="en-US" sz="1400" i="1" dirty="0"/>
              <a:t> </a:t>
            </a:r>
            <a:r>
              <a:rPr lang="en-US" sz="1400" i="1" dirty="0" err="1"/>
              <a:t>să</a:t>
            </a:r>
            <a:r>
              <a:rPr lang="en-US" sz="1400" i="1" dirty="0"/>
              <a:t> </a:t>
            </a:r>
            <a:r>
              <a:rPr lang="en-US" sz="1400" i="1" dirty="0" err="1"/>
              <a:t>spui</a:t>
            </a:r>
            <a:r>
              <a:rPr lang="en-US" sz="1400" i="1" dirty="0"/>
              <a:t>, </a:t>
            </a:r>
            <a:r>
              <a:rPr lang="en-US" sz="1400" i="1" dirty="0" err="1"/>
              <a:t>poți</a:t>
            </a:r>
            <a:r>
              <a:rPr lang="en-US" sz="1400" i="1" dirty="0"/>
              <a:t> </a:t>
            </a:r>
            <a:r>
              <a:rPr lang="en-US" sz="1400" i="1" dirty="0" err="1"/>
              <a:t>pune</a:t>
            </a:r>
            <a:r>
              <a:rPr lang="en-US" sz="1400" i="1" dirty="0"/>
              <a:t> o </a:t>
            </a:r>
            <a:r>
              <a:rPr lang="en-US" sz="1400" i="1" dirty="0" err="1"/>
              <a:t>întrebare</a:t>
            </a:r>
            <a:r>
              <a:rPr lang="en-US" sz="1400" i="1" dirty="0"/>
              <a:t>. Sau, </a:t>
            </a:r>
            <a:r>
              <a:rPr lang="en-US" sz="1400" i="1" dirty="0" err="1"/>
              <a:t>poți</a:t>
            </a:r>
            <a:r>
              <a:rPr lang="en-US" sz="1400" i="1" dirty="0"/>
              <a:t> </a:t>
            </a:r>
            <a:r>
              <a:rPr lang="en-US" sz="1400" i="1" dirty="0" err="1"/>
              <a:t>împărtăși</a:t>
            </a:r>
            <a:r>
              <a:rPr lang="en-US" sz="1400" i="1" dirty="0"/>
              <a:t> </a:t>
            </a:r>
            <a:r>
              <a:rPr lang="en-US" sz="1400" i="1" dirty="0" err="1"/>
              <a:t>ceva</a:t>
            </a:r>
            <a:r>
              <a:rPr lang="en-US" sz="1400" i="1" dirty="0"/>
              <a:t> </a:t>
            </a:r>
            <a:r>
              <a:rPr lang="en-US" sz="1400" i="1" dirty="0" err="1"/>
              <a:t>ce</a:t>
            </a:r>
            <a:r>
              <a:rPr lang="en-US" sz="1400" i="1" dirty="0"/>
              <a:t> </a:t>
            </a:r>
            <a:r>
              <a:rPr lang="en-US" sz="1400" i="1" dirty="0" err="1"/>
              <a:t>ați</a:t>
            </a:r>
            <a:r>
              <a:rPr lang="en-US" sz="1400" i="1" dirty="0"/>
              <a:t> </a:t>
            </a:r>
            <a:r>
              <a:rPr lang="en-US" sz="1400" i="1" dirty="0" err="1"/>
              <a:t>învățat</a:t>
            </a:r>
            <a:r>
              <a:rPr lang="en-US" sz="1400" i="1" dirty="0"/>
              <a:t> recent.</a:t>
            </a:r>
          </a:p>
          <a:p>
            <a:pPr marL="742950" lvl="1" indent="-285750">
              <a:lnSpc>
                <a:spcPct val="100000"/>
              </a:lnSpc>
              <a:spcBef>
                <a:spcPts val="300"/>
              </a:spcBef>
              <a:buSzPts val="2500"/>
              <a:buFont typeface="Arial" panose="020B0604020202020204" pitchFamily="34" charset="0"/>
              <a:buChar char="•"/>
            </a:pPr>
            <a:r>
              <a:rPr lang="en-US" sz="1400" i="1" dirty="0"/>
              <a:t>De </a:t>
            </a:r>
            <a:r>
              <a:rPr lang="en-US" sz="1400" i="1" dirty="0" err="1"/>
              <a:t>asemenea</a:t>
            </a:r>
            <a:r>
              <a:rPr lang="en-US" sz="1400" i="1" dirty="0"/>
              <a:t>, </a:t>
            </a:r>
            <a:r>
              <a:rPr lang="en-US" sz="1400" i="1" dirty="0" err="1"/>
              <a:t>poți</a:t>
            </a:r>
            <a:r>
              <a:rPr lang="en-US" sz="1400" i="1" dirty="0"/>
              <a:t> </a:t>
            </a:r>
            <a:r>
              <a:rPr lang="en-US" sz="1400" i="1" dirty="0" err="1"/>
              <a:t>să</a:t>
            </a:r>
            <a:r>
              <a:rPr lang="en-US" sz="1400" i="1" dirty="0"/>
              <a:t> </a:t>
            </a:r>
            <a:r>
              <a:rPr lang="en-US" sz="1400" i="1" dirty="0" err="1"/>
              <a:t>răspunzi</a:t>
            </a:r>
            <a:r>
              <a:rPr lang="en-US" sz="1400" i="1" dirty="0"/>
              <a:t> la </a:t>
            </a:r>
            <a:r>
              <a:rPr lang="en-US" sz="1400" i="1" dirty="0" err="1"/>
              <a:t>postările</a:t>
            </a:r>
            <a:r>
              <a:rPr lang="en-US" sz="1400" i="1" dirty="0"/>
              <a:t> </a:t>
            </a:r>
            <a:r>
              <a:rPr lang="en-US" sz="1400" i="1" dirty="0" err="1"/>
              <a:t>altor</a:t>
            </a:r>
            <a:r>
              <a:rPr lang="en-US" sz="1400" i="1" dirty="0"/>
              <a:t> </a:t>
            </a:r>
            <a:r>
              <a:rPr lang="en-US" sz="1400" i="1" dirty="0" err="1"/>
              <a:t>persoane</a:t>
            </a:r>
            <a:r>
              <a:rPr lang="en-US" sz="1400" i="1" dirty="0"/>
              <a:t>. </a:t>
            </a:r>
            <a:r>
              <a:rPr lang="en-US" sz="1400" i="1" dirty="0" err="1"/>
              <a:t>Aceasta</a:t>
            </a:r>
            <a:r>
              <a:rPr lang="en-US" sz="1400" i="1" dirty="0"/>
              <a:t> </a:t>
            </a:r>
            <a:r>
              <a:rPr lang="en-US" sz="1400" i="1" dirty="0" err="1"/>
              <a:t>este</a:t>
            </a:r>
            <a:r>
              <a:rPr lang="en-US" sz="1400" i="1" dirty="0"/>
              <a:t> o </a:t>
            </a:r>
            <a:r>
              <a:rPr lang="en-US" sz="1400" i="1" dirty="0" err="1"/>
              <a:t>modalitate</a:t>
            </a:r>
            <a:r>
              <a:rPr lang="en-US" sz="1400" i="1" dirty="0"/>
              <a:t> </a:t>
            </a:r>
            <a:r>
              <a:rPr lang="en-US" sz="1400" i="1" dirty="0" err="1"/>
              <a:t>excelentă</a:t>
            </a:r>
            <a:r>
              <a:rPr lang="en-US" sz="1400" i="1" dirty="0"/>
              <a:t> de a </a:t>
            </a:r>
            <a:r>
              <a:rPr lang="en-US" sz="1400" i="1" dirty="0" err="1"/>
              <a:t>începe</a:t>
            </a:r>
            <a:r>
              <a:rPr lang="en-US" sz="1400" i="1" dirty="0"/>
              <a:t> o </a:t>
            </a:r>
            <a:r>
              <a:rPr lang="en-US" sz="1400" i="1" dirty="0" err="1"/>
              <a:t>conversație</a:t>
            </a:r>
            <a:r>
              <a:rPr lang="en-US" sz="1400" i="1" dirty="0"/>
              <a:t>.</a:t>
            </a:r>
          </a:p>
          <a:p>
            <a:pPr marL="0" lvl="0" indent="0" algn="l" rtl="0">
              <a:lnSpc>
                <a:spcPct val="100000"/>
              </a:lnSpc>
              <a:spcBef>
                <a:spcPts val="300"/>
              </a:spcBef>
              <a:spcAft>
                <a:spcPts val="0"/>
              </a:spcAft>
              <a:buSzPts val="2500"/>
              <a:buNone/>
            </a:pPr>
            <a:r>
              <a:rPr lang="ro-RO" sz="1400" i="1" dirty="0"/>
              <a:t>Maria </a:t>
            </a:r>
            <a:r>
              <a:rPr lang="en-US" sz="1400" i="1" dirty="0"/>
              <a:t>: Voi </a:t>
            </a:r>
            <a:r>
              <a:rPr lang="en-US" sz="1400" i="1" dirty="0" err="1"/>
              <a:t>încerca</a:t>
            </a:r>
            <a:r>
              <a:rPr lang="en-US" sz="1400" i="1" dirty="0"/>
              <a:t> </a:t>
            </a:r>
            <a:r>
              <a:rPr lang="en-US" sz="1400" i="1" dirty="0" err="1"/>
              <a:t>asta</a:t>
            </a:r>
            <a:r>
              <a:rPr lang="en-US" sz="1400" i="1" dirty="0"/>
              <a:t>.</a:t>
            </a:r>
          </a:p>
          <a:p>
            <a:pPr marL="0" lvl="0" indent="0" algn="l" rtl="0">
              <a:lnSpc>
                <a:spcPct val="100000"/>
              </a:lnSpc>
              <a:spcBef>
                <a:spcPts val="300"/>
              </a:spcBef>
              <a:spcAft>
                <a:spcPts val="0"/>
              </a:spcAft>
              <a:buSzPts val="2500"/>
              <a:buNone/>
            </a:pPr>
            <a:r>
              <a:rPr lang="en-US" sz="1400" i="1" dirty="0" err="1"/>
              <a:t>Profesorul</a:t>
            </a:r>
            <a:r>
              <a:rPr lang="en-US" sz="1400" i="1" dirty="0"/>
              <a:t> : </a:t>
            </a:r>
            <a:r>
              <a:rPr lang="en-US" sz="1400" i="1" dirty="0" err="1"/>
              <a:t>Grozav</a:t>
            </a:r>
            <a:r>
              <a:rPr lang="en-US" sz="1400" i="1" dirty="0"/>
              <a:t>! </a:t>
            </a:r>
            <a:r>
              <a:rPr lang="en-US" sz="1400" i="1" dirty="0" err="1"/>
              <a:t>Și</a:t>
            </a:r>
            <a:r>
              <a:rPr lang="en-US" sz="1400" i="1" dirty="0"/>
              <a:t> </a:t>
            </a:r>
            <a:r>
              <a:rPr lang="en-US" sz="1400" i="1" dirty="0" err="1"/>
              <a:t>vă</a:t>
            </a:r>
            <a:r>
              <a:rPr lang="en-US" sz="1400" i="1" dirty="0"/>
              <a:t> rog </a:t>
            </a:r>
            <a:r>
              <a:rPr lang="en-US" sz="1400" i="1" dirty="0" err="1"/>
              <a:t>să</a:t>
            </a:r>
            <a:r>
              <a:rPr lang="en-US" sz="1400" i="1" dirty="0"/>
              <a:t> nu </a:t>
            </a:r>
            <a:r>
              <a:rPr lang="en-US" sz="1400" i="1" dirty="0" err="1"/>
              <a:t>uitați</a:t>
            </a:r>
            <a:r>
              <a:rPr lang="en-US" sz="1400" i="1" dirty="0"/>
              <a:t>, </a:t>
            </a:r>
            <a:r>
              <a:rPr lang="en-US" sz="1400" i="1" dirty="0" err="1"/>
              <a:t>dacă</a:t>
            </a:r>
            <a:r>
              <a:rPr lang="en-US" sz="1400" i="1" dirty="0"/>
              <a:t> ai </a:t>
            </a:r>
            <a:r>
              <a:rPr lang="en-US" sz="1400" i="1" dirty="0" err="1"/>
              <a:t>vreodată</a:t>
            </a:r>
            <a:r>
              <a:rPr lang="en-US" sz="1400" i="1" dirty="0"/>
              <a:t> </a:t>
            </a:r>
            <a:r>
              <a:rPr lang="en-US" sz="1400" i="1" dirty="0" err="1"/>
              <a:t>nevoie</a:t>
            </a:r>
            <a:r>
              <a:rPr lang="en-US" sz="1400" i="1" dirty="0"/>
              <a:t> de </a:t>
            </a:r>
            <a:r>
              <a:rPr lang="en-US" sz="1400" i="1" dirty="0" err="1"/>
              <a:t>ajutor</a:t>
            </a:r>
            <a:r>
              <a:rPr lang="en-US" sz="1400" i="1" dirty="0"/>
              <a:t>, sunt </a:t>
            </a:r>
            <a:r>
              <a:rPr lang="en-US" sz="1400" i="1" dirty="0" err="1"/>
              <a:t>aici</a:t>
            </a:r>
            <a:r>
              <a:rPr lang="en-US" sz="1400" i="1" dirty="0"/>
              <a:t> </a:t>
            </a:r>
            <a:r>
              <a:rPr lang="en-US" sz="1400" i="1" dirty="0" err="1"/>
              <a:t>să</a:t>
            </a:r>
            <a:r>
              <a:rPr lang="en-US" sz="1400" i="1" dirty="0"/>
              <a:t> </a:t>
            </a:r>
            <a:r>
              <a:rPr lang="en-US" sz="1400" i="1" dirty="0" err="1"/>
              <a:t>te</a:t>
            </a:r>
            <a:r>
              <a:rPr lang="en-US" sz="1400" i="1" dirty="0"/>
              <a:t> </a:t>
            </a:r>
            <a:r>
              <a:rPr lang="en-US" sz="1400" i="1" dirty="0" err="1"/>
              <a:t>ajut</a:t>
            </a:r>
            <a:r>
              <a:rPr lang="en-US" sz="1400" i="1" dirty="0"/>
              <a:t>.</a:t>
            </a:r>
            <a:endParaRPr sz="1400" dirty="0"/>
          </a:p>
        </p:txBody>
      </p:sp>
      <p:sp>
        <p:nvSpPr>
          <p:cNvPr id="533" name="Google Shape;533;p45"/>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4"/>
        <p:cNvGrpSpPr/>
        <p:nvPr/>
      </p:nvGrpSpPr>
      <p:grpSpPr>
        <a:xfrm>
          <a:off x="0" y="0"/>
          <a:ext cx="0" cy="0"/>
          <a:chOff x="0" y="0"/>
          <a:chExt cx="0" cy="0"/>
        </a:xfrm>
      </p:grpSpPr>
      <p:sp>
        <p:nvSpPr>
          <p:cNvPr id="545" name="Google Shape;545;p47"/>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546" name="Google Shape;546;p47"/>
          <p:cNvSpPr txBox="1">
            <a:spLocks noGrp="1"/>
          </p:cNvSpPr>
          <p:nvPr>
            <p:ph type="title"/>
          </p:nvPr>
        </p:nvSpPr>
        <p:spPr>
          <a:xfrm>
            <a:off x="603425" y="3494800"/>
            <a:ext cx="4213500" cy="19941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4900"/>
              <a:buNone/>
            </a:pPr>
            <a:r>
              <a:rPr lang="en" sz="3800" dirty="0">
                <a:solidFill>
                  <a:schemeClr val="accent1"/>
                </a:solidFill>
              </a:rPr>
              <a:t>Crearea de conținut accesibil: </a:t>
            </a:r>
            <a:endParaRPr sz="3800" dirty="0">
              <a:solidFill>
                <a:schemeClr val="accent1"/>
              </a:solidFill>
            </a:endParaRPr>
          </a:p>
          <a:p>
            <a:pPr marL="0" lvl="0" indent="0" algn="l" rtl="0">
              <a:lnSpc>
                <a:spcPct val="100000"/>
              </a:lnSpc>
              <a:spcBef>
                <a:spcPts val="0"/>
              </a:spcBef>
              <a:spcAft>
                <a:spcPts val="0"/>
              </a:spcAft>
              <a:buSzPts val="4900"/>
              <a:buNone/>
            </a:pPr>
            <a:r>
              <a:rPr lang="en" sz="3800" dirty="0">
                <a:solidFill>
                  <a:schemeClr val="accent1"/>
                </a:solidFill>
              </a:rPr>
              <a:t>3 strategii pentru incluziune</a:t>
            </a:r>
            <a:endParaRPr sz="3800" dirty="0"/>
          </a:p>
        </p:txBody>
      </p:sp>
      <p:sp>
        <p:nvSpPr>
          <p:cNvPr id="547" name="Google Shape;547;p47"/>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dirty="0"/>
              <a:t>04</a:t>
            </a:r>
            <a:endParaRPr dirty="0"/>
          </a:p>
        </p:txBody>
      </p:sp>
      <p:sp>
        <p:nvSpPr>
          <p:cNvPr id="548" name="Google Shape;548;p47"/>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Definiție, importanță și proces de comunicare</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549" name="Google Shape;549;p47"/>
          <p:cNvPicPr preferRelativeResize="0"/>
          <p:nvPr/>
        </p:nvPicPr>
        <p:blipFill rotWithShape="1">
          <a:blip r:embed="rId3">
            <a:alphaModFix/>
          </a:blip>
          <a:src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Conținut</a:t>
            </a:r>
            <a:endParaRPr sz="3500" dirty="0"/>
          </a:p>
        </p:txBody>
      </p:sp>
      <p:sp>
        <p:nvSpPr>
          <p:cNvPr id="198" name="Google Shape;198;p11"/>
          <p:cNvSpPr txBox="1">
            <a:spLocks noGrp="1"/>
          </p:cNvSpPr>
          <p:nvPr>
            <p:ph type="body" idx="1"/>
          </p:nvPr>
        </p:nvSpPr>
        <p:spPr>
          <a:xfrm>
            <a:off x="2012225" y="1358675"/>
            <a:ext cx="8993400" cy="697500"/>
          </a:xfrm>
          <a:prstGeom prst="rect">
            <a:avLst/>
          </a:prstGeom>
          <a:noFill/>
          <a:ln>
            <a:noFill/>
          </a:ln>
        </p:spPr>
        <p:txBody>
          <a:bodyPr spcFirstLastPara="1" wrap="square" lIns="126300" tIns="126300" rIns="126300" bIns="126300" anchor="t" anchorCtr="0">
            <a:noAutofit/>
          </a:bodyPr>
          <a:lstStyle/>
          <a:p>
            <a:pPr marL="0" lvl="0" indent="0" algn="l" rtl="0">
              <a:lnSpc>
                <a:spcPct val="200000"/>
              </a:lnSpc>
              <a:spcBef>
                <a:spcPts val="0"/>
              </a:spcBef>
              <a:spcAft>
                <a:spcPts val="0"/>
              </a:spcAft>
              <a:buSzPts val="2500"/>
              <a:buNone/>
            </a:pPr>
            <a:r>
              <a:rPr lang="en" dirty="0"/>
              <a:t>Elemente esențiale de comunicare verbală și non-verbală </a:t>
            </a:r>
            <a:endParaRPr dirty="0"/>
          </a:p>
          <a:p>
            <a:pPr marL="0" lvl="0" indent="457200" algn="l" rtl="0">
              <a:lnSpc>
                <a:spcPct val="200000"/>
              </a:lnSpc>
              <a:spcBef>
                <a:spcPts val="0"/>
              </a:spcBef>
              <a:spcAft>
                <a:spcPts val="0"/>
              </a:spcAft>
              <a:buSzPts val="2500"/>
              <a:buNone/>
            </a:pPr>
            <a:r>
              <a:rPr lang="en" dirty="0"/>
              <a:t>Fundamente pentru comunicarea online accesibilă</a:t>
            </a:r>
            <a:endParaRPr dirty="0"/>
          </a:p>
          <a:p>
            <a:pPr marL="457200" lvl="0" indent="457200" algn="l" rtl="0">
              <a:lnSpc>
                <a:spcPct val="200000"/>
              </a:lnSpc>
              <a:spcBef>
                <a:spcPts val="0"/>
              </a:spcBef>
              <a:spcAft>
                <a:spcPts val="0"/>
              </a:spcAft>
              <a:buSzPts val="2500"/>
              <a:buNone/>
            </a:pPr>
            <a:r>
              <a:rPr lang="en" dirty="0"/>
              <a:t>Tehnici de comunicare verbală în educația online</a:t>
            </a:r>
            <a:endParaRPr dirty="0"/>
          </a:p>
          <a:p>
            <a:pPr marL="914400" lvl="0" indent="457200" algn="l" rtl="0">
              <a:lnSpc>
                <a:spcPct val="200000"/>
              </a:lnSpc>
              <a:spcBef>
                <a:spcPts val="0"/>
              </a:spcBef>
              <a:spcAft>
                <a:spcPts val="0"/>
              </a:spcAft>
              <a:buSzPts val="2500"/>
              <a:buNone/>
            </a:pPr>
            <a:r>
              <a:rPr lang="en" dirty="0"/>
              <a:t>Crearea de conținut accesibil: 3 strategii pentru incluziune</a:t>
            </a:r>
            <a:endParaRPr dirty="0"/>
          </a:p>
          <a:p>
            <a:pPr marL="1828800" lvl="0" indent="0" algn="l" rtl="0">
              <a:lnSpc>
                <a:spcPct val="200000"/>
              </a:lnSpc>
              <a:spcBef>
                <a:spcPts val="0"/>
              </a:spcBef>
              <a:spcAft>
                <a:spcPts val="0"/>
              </a:spcAft>
              <a:buSzPts val="2500"/>
              <a:buNone/>
            </a:pPr>
            <a:r>
              <a:rPr lang="en" dirty="0"/>
              <a:t>Adaptarea comunicării verbale și de conținut</a:t>
            </a:r>
            <a:endParaRPr dirty="0"/>
          </a:p>
          <a:p>
            <a:pPr marL="1828800" lvl="0" indent="457200" algn="l" rtl="0">
              <a:lnSpc>
                <a:spcPct val="200000"/>
              </a:lnSpc>
              <a:spcBef>
                <a:spcPts val="0"/>
              </a:spcBef>
              <a:spcAft>
                <a:spcPts val="0"/>
              </a:spcAft>
              <a:buSzPts val="2500"/>
              <a:buNone/>
            </a:pPr>
            <a:r>
              <a:rPr lang="en" dirty="0"/>
              <a:t>Concluzie</a:t>
            </a:r>
            <a:endParaRPr dirty="0"/>
          </a:p>
          <a:p>
            <a:pPr marL="2286000" lvl="0" indent="457200" algn="l" rtl="0">
              <a:lnSpc>
                <a:spcPct val="200000"/>
              </a:lnSpc>
              <a:spcBef>
                <a:spcPts val="0"/>
              </a:spcBef>
              <a:spcAft>
                <a:spcPts val="0"/>
              </a:spcAft>
              <a:buSzPts val="2500"/>
              <a:buNone/>
            </a:pPr>
            <a:r>
              <a:rPr lang="en" dirty="0"/>
              <a:t>Linkuri utile</a:t>
            </a:r>
            <a:endParaRPr dirty="0"/>
          </a:p>
          <a:p>
            <a:pPr marL="0" lvl="0" indent="0" algn="l" rtl="0">
              <a:lnSpc>
                <a:spcPct val="200000"/>
              </a:lnSpc>
              <a:spcBef>
                <a:spcPts val="0"/>
              </a:spcBef>
              <a:spcAft>
                <a:spcPts val="0"/>
              </a:spcAft>
              <a:buSzPts val="2500"/>
              <a:buNone/>
            </a:pPr>
            <a:endParaRPr dirty="0"/>
          </a:p>
        </p:txBody>
      </p:sp>
      <p:sp>
        <p:nvSpPr>
          <p:cNvPr id="199" name="Google Shape;199;p11"/>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a:t>
            </a:fld>
            <a:endParaRPr/>
          </a:p>
        </p:txBody>
      </p:sp>
      <p:grpSp>
        <p:nvGrpSpPr>
          <p:cNvPr id="200" name="Google Shape;200;p11"/>
          <p:cNvGrpSpPr/>
          <p:nvPr/>
        </p:nvGrpSpPr>
        <p:grpSpPr>
          <a:xfrm>
            <a:off x="1334925" y="1467316"/>
            <a:ext cx="731439" cy="697464"/>
            <a:chOff x="0" y="0"/>
            <a:chExt cx="812800" cy="812800"/>
          </a:xfrm>
        </p:grpSpPr>
        <p:sp>
          <p:nvSpPr>
            <p:cNvPr id="201" name="Google Shape;201;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11"/>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Clr>
                  <a:srgbClr val="000000"/>
                </a:buClr>
                <a:buSzPts val="3200"/>
                <a:buFont typeface="Arial"/>
                <a:buNone/>
              </a:pPr>
              <a:r>
                <a:rPr lang="en" sz="3200" b="1" i="0" u="none" strike="noStrike" cap="none">
                  <a:solidFill>
                    <a:srgbClr val="FFFFFF"/>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grpSp>
      <p:grpSp>
        <p:nvGrpSpPr>
          <p:cNvPr id="203" name="Google Shape;203;p11"/>
          <p:cNvGrpSpPr/>
          <p:nvPr/>
        </p:nvGrpSpPr>
        <p:grpSpPr>
          <a:xfrm>
            <a:off x="1715925" y="2153116"/>
            <a:ext cx="731439" cy="697464"/>
            <a:chOff x="0" y="0"/>
            <a:chExt cx="812800" cy="812800"/>
          </a:xfrm>
        </p:grpSpPr>
        <p:sp>
          <p:nvSpPr>
            <p:cNvPr id="204" name="Google Shape;204;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11"/>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Clr>
                  <a:srgbClr val="000000"/>
                </a:buClr>
                <a:buSzPts val="3200"/>
                <a:buFont typeface="Arial"/>
                <a:buNone/>
              </a:pPr>
              <a:r>
                <a:rPr lang="en" sz="3200" b="1" i="0" u="none" strike="noStrike" cap="none">
                  <a:solidFill>
                    <a:srgbClr val="FFFFFF"/>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grpSp>
      <p:grpSp>
        <p:nvGrpSpPr>
          <p:cNvPr id="206" name="Google Shape;206;p11"/>
          <p:cNvGrpSpPr/>
          <p:nvPr/>
        </p:nvGrpSpPr>
        <p:grpSpPr>
          <a:xfrm>
            <a:off x="2200500" y="2774391"/>
            <a:ext cx="731439" cy="697464"/>
            <a:chOff x="0" y="0"/>
            <a:chExt cx="812800" cy="812800"/>
          </a:xfrm>
        </p:grpSpPr>
        <p:sp>
          <p:nvSpPr>
            <p:cNvPr id="207" name="Google Shape;207;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 name="Google Shape;208;p11"/>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Clr>
                  <a:srgbClr val="000000"/>
                </a:buClr>
                <a:buSzPts val="3200"/>
                <a:buFont typeface="Arial"/>
                <a:buNone/>
              </a:pPr>
              <a:r>
                <a:rPr lang="en" sz="3200" b="1" i="0" u="none" strike="noStrike" cap="none">
                  <a:solidFill>
                    <a:srgbClr val="FFFFFF"/>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grpSp>
      <p:grpSp>
        <p:nvGrpSpPr>
          <p:cNvPr id="209" name="Google Shape;209;p11"/>
          <p:cNvGrpSpPr/>
          <p:nvPr/>
        </p:nvGrpSpPr>
        <p:grpSpPr>
          <a:xfrm>
            <a:off x="2706525" y="3448516"/>
            <a:ext cx="731439" cy="697464"/>
            <a:chOff x="0" y="0"/>
            <a:chExt cx="812800" cy="812800"/>
          </a:xfrm>
        </p:grpSpPr>
        <p:sp>
          <p:nvSpPr>
            <p:cNvPr id="210" name="Google Shape;210;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11"/>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Clr>
                  <a:srgbClr val="000000"/>
                </a:buClr>
                <a:buSzPts val="3200"/>
                <a:buFont typeface="Arial"/>
                <a:buNone/>
              </a:pPr>
              <a:r>
                <a:rPr lang="en" sz="3200" b="1" i="0" u="none" strike="noStrike" cap="none">
                  <a:solidFill>
                    <a:srgbClr val="FFFFFF"/>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grpSp>
      <p:grpSp>
        <p:nvGrpSpPr>
          <p:cNvPr id="212" name="Google Shape;212;p11"/>
          <p:cNvGrpSpPr/>
          <p:nvPr/>
        </p:nvGrpSpPr>
        <p:grpSpPr>
          <a:xfrm>
            <a:off x="3163725" y="4134316"/>
            <a:ext cx="731439" cy="697464"/>
            <a:chOff x="0" y="0"/>
            <a:chExt cx="812800" cy="812800"/>
          </a:xfrm>
        </p:grpSpPr>
        <p:sp>
          <p:nvSpPr>
            <p:cNvPr id="213" name="Google Shape;213;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11"/>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Clr>
                  <a:srgbClr val="000000"/>
                </a:buClr>
                <a:buSzPts val="3200"/>
                <a:buFont typeface="Arial"/>
                <a:buNone/>
              </a:pPr>
              <a:r>
                <a:rPr lang="en" sz="3200" b="1" i="0" u="none" strike="noStrike" cap="none">
                  <a:solidFill>
                    <a:srgbClr val="FFFFFF"/>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grpSp>
      <p:grpSp>
        <p:nvGrpSpPr>
          <p:cNvPr id="215" name="Google Shape;215;p11"/>
          <p:cNvGrpSpPr/>
          <p:nvPr/>
        </p:nvGrpSpPr>
        <p:grpSpPr>
          <a:xfrm>
            <a:off x="3620925" y="4820116"/>
            <a:ext cx="731439" cy="697464"/>
            <a:chOff x="0" y="0"/>
            <a:chExt cx="812800" cy="812800"/>
          </a:xfrm>
        </p:grpSpPr>
        <p:sp>
          <p:nvSpPr>
            <p:cNvPr id="216" name="Google Shape;216;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11"/>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Clr>
                  <a:srgbClr val="000000"/>
                </a:buClr>
                <a:buSzPts val="3200"/>
                <a:buFont typeface="Arial"/>
                <a:buNone/>
              </a:pPr>
              <a:r>
                <a:rPr lang="en" sz="3200" b="1" i="0" u="none" strike="noStrike" cap="none">
                  <a:solidFill>
                    <a:srgbClr val="FFFFFF"/>
                  </a:solidFill>
                  <a:latin typeface="Arial"/>
                  <a:ea typeface="Arial"/>
                  <a:cs typeface="Arial"/>
                  <a:sym typeface="Arial"/>
                </a:rPr>
                <a:t>06</a:t>
              </a:r>
              <a:endParaRPr sz="1400" b="0" i="0" u="none" strike="noStrike" cap="none">
                <a:solidFill>
                  <a:srgbClr val="000000"/>
                </a:solidFill>
                <a:latin typeface="Arial"/>
                <a:ea typeface="Arial"/>
                <a:cs typeface="Arial"/>
                <a:sym typeface="Arial"/>
              </a:endParaRPr>
            </a:p>
          </p:txBody>
        </p:sp>
      </p:grpSp>
      <p:grpSp>
        <p:nvGrpSpPr>
          <p:cNvPr id="218" name="Google Shape;218;p11"/>
          <p:cNvGrpSpPr/>
          <p:nvPr/>
        </p:nvGrpSpPr>
        <p:grpSpPr>
          <a:xfrm>
            <a:off x="4078125" y="5429716"/>
            <a:ext cx="731439" cy="697464"/>
            <a:chOff x="0" y="0"/>
            <a:chExt cx="812800" cy="812800"/>
          </a:xfrm>
        </p:grpSpPr>
        <p:sp>
          <p:nvSpPr>
            <p:cNvPr id="219" name="Google Shape;219;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11"/>
            <p:cNvSpPr txBox="1"/>
            <p:nvPr/>
          </p:nvSpPr>
          <p:spPr>
            <a:xfrm>
              <a:off x="76256" y="47601"/>
              <a:ext cx="660300" cy="717600"/>
            </a:xfrm>
            <a:prstGeom prst="rect">
              <a:avLst/>
            </a:prstGeom>
            <a:noFill/>
            <a:ln>
              <a:noFill/>
            </a:ln>
          </p:spPr>
          <p:txBody>
            <a:bodyPr spcFirstLastPara="1" wrap="square" lIns="20450" tIns="20450" rIns="20450" bIns="20450" anchor="ctr" anchorCtr="0">
              <a:noAutofit/>
            </a:bodyPr>
            <a:lstStyle/>
            <a:p>
              <a:pPr marL="0" marR="0" lvl="0" indent="0" algn="ctr" rtl="0">
                <a:lnSpc>
                  <a:spcPct val="139843"/>
                </a:lnSpc>
                <a:spcBef>
                  <a:spcPts val="0"/>
                </a:spcBef>
                <a:spcAft>
                  <a:spcPts val="0"/>
                </a:spcAft>
                <a:buClr>
                  <a:srgbClr val="000000"/>
                </a:buClr>
                <a:buSzPts val="3200"/>
                <a:buFont typeface="Arial"/>
                <a:buNone/>
              </a:pPr>
              <a:r>
                <a:rPr lang="en" sz="3200" b="1" i="0" u="none" strike="noStrike" cap="none">
                  <a:solidFill>
                    <a:srgbClr val="FFFFFF"/>
                  </a:solidFill>
                  <a:latin typeface="Arial"/>
                  <a:ea typeface="Arial"/>
                  <a:cs typeface="Arial"/>
                  <a:sym typeface="Arial"/>
                </a:rPr>
                <a:t>07</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base">
                                        <p:cTn id="7" dur="1000"/>
                                        <p:tgtEl>
                                          <p:spTgt spid="198">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9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anim calcmode="lin" valueType="num">
                                      <p:cBhvr additive="base">
                                        <p:cTn id="11" dur="1000"/>
                                        <p:tgtEl>
                                          <p:spTgt spid="198">
                                            <p:txEl>
                                              <p:pRg st="1" end="1"/>
                                            </p:txEl>
                                          </p:spTgt>
                                        </p:tgtEl>
                                        <p:attrNameLst>
                                          <p:attrName>ppt_w</p:attrName>
                                        </p:attrNameLst>
                                      </p:cBhvr>
                                      <p:tavLst>
                                        <p:tav tm="0">
                                          <p:val>
                                            <p:strVal val="0"/>
                                          </p:val>
                                        </p:tav>
                                        <p:tav tm="100000">
                                          <p:val>
                                            <p:strVal val="#ppt_w"/>
                                          </p:val>
                                        </p:tav>
                                      </p:tavLst>
                                    </p:anim>
                                    <p:anim calcmode="lin" valueType="num">
                                      <p:cBhvr additive="base">
                                        <p:cTn id="12" dur="1000"/>
                                        <p:tgtEl>
                                          <p:spTgt spid="19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anim calcmode="lin" valueType="num">
                                      <p:cBhvr additive="base">
                                        <p:cTn id="15" dur="1000"/>
                                        <p:tgtEl>
                                          <p:spTgt spid="198">
                                            <p:txEl>
                                              <p:pRg st="2" end="2"/>
                                            </p:txEl>
                                          </p:spTgt>
                                        </p:tgtEl>
                                        <p:attrNameLst>
                                          <p:attrName>ppt_w</p:attrName>
                                        </p:attrNameLst>
                                      </p:cBhvr>
                                      <p:tavLst>
                                        <p:tav tm="0">
                                          <p:val>
                                            <p:strVal val="0"/>
                                          </p:val>
                                        </p:tav>
                                        <p:tav tm="100000">
                                          <p:val>
                                            <p:strVal val="#ppt_w"/>
                                          </p:val>
                                        </p:tav>
                                      </p:tavLst>
                                    </p:anim>
                                    <p:anim calcmode="lin" valueType="num">
                                      <p:cBhvr additive="base">
                                        <p:cTn id="16" dur="1000"/>
                                        <p:tgtEl>
                                          <p:spTgt spid="19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anim calcmode="lin" valueType="num">
                                      <p:cBhvr additive="base">
                                        <p:cTn id="19" dur="1000"/>
                                        <p:tgtEl>
                                          <p:spTgt spid="198">
                                            <p:txEl>
                                              <p:pRg st="3" end="3"/>
                                            </p:txEl>
                                          </p:spTgt>
                                        </p:tgtEl>
                                        <p:attrNameLst>
                                          <p:attrName>ppt_w</p:attrName>
                                        </p:attrNameLst>
                                      </p:cBhvr>
                                      <p:tavLst>
                                        <p:tav tm="0">
                                          <p:val>
                                            <p:strVal val="0"/>
                                          </p:val>
                                        </p:tav>
                                        <p:tav tm="100000">
                                          <p:val>
                                            <p:strVal val="#ppt_w"/>
                                          </p:val>
                                        </p:tav>
                                      </p:tavLst>
                                    </p:anim>
                                    <p:anim calcmode="lin" valueType="num">
                                      <p:cBhvr additive="base">
                                        <p:cTn id="20" dur="1000"/>
                                        <p:tgtEl>
                                          <p:spTgt spid="19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98">
                                            <p:txEl>
                                              <p:pRg st="4" end="4"/>
                                            </p:txEl>
                                          </p:spTgt>
                                        </p:tgtEl>
                                        <p:attrNameLst>
                                          <p:attrName>style.visibility</p:attrName>
                                        </p:attrNameLst>
                                      </p:cBhvr>
                                      <p:to>
                                        <p:strVal val="visible"/>
                                      </p:to>
                                    </p:set>
                                    <p:anim calcmode="lin" valueType="num">
                                      <p:cBhvr additive="base">
                                        <p:cTn id="23" dur="1000"/>
                                        <p:tgtEl>
                                          <p:spTgt spid="198">
                                            <p:txEl>
                                              <p:pRg st="4" end="4"/>
                                            </p:txEl>
                                          </p:spTgt>
                                        </p:tgtEl>
                                        <p:attrNameLst>
                                          <p:attrName>ppt_w</p:attrName>
                                        </p:attrNameLst>
                                      </p:cBhvr>
                                      <p:tavLst>
                                        <p:tav tm="0">
                                          <p:val>
                                            <p:strVal val="0"/>
                                          </p:val>
                                        </p:tav>
                                        <p:tav tm="100000">
                                          <p:val>
                                            <p:strVal val="#ppt_w"/>
                                          </p:val>
                                        </p:tav>
                                      </p:tavLst>
                                    </p:anim>
                                    <p:anim calcmode="lin" valueType="num">
                                      <p:cBhvr additive="base">
                                        <p:cTn id="24" dur="1000"/>
                                        <p:tgtEl>
                                          <p:spTgt spid="198">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98">
                                            <p:txEl>
                                              <p:pRg st="5" end="5"/>
                                            </p:txEl>
                                          </p:spTgt>
                                        </p:tgtEl>
                                        <p:attrNameLst>
                                          <p:attrName>style.visibility</p:attrName>
                                        </p:attrNameLst>
                                      </p:cBhvr>
                                      <p:to>
                                        <p:strVal val="visible"/>
                                      </p:to>
                                    </p:set>
                                    <p:anim calcmode="lin" valueType="num">
                                      <p:cBhvr additive="base">
                                        <p:cTn id="27" dur="1000"/>
                                        <p:tgtEl>
                                          <p:spTgt spid="198">
                                            <p:txEl>
                                              <p:pRg st="5" end="5"/>
                                            </p:txEl>
                                          </p:spTgt>
                                        </p:tgtEl>
                                        <p:attrNameLst>
                                          <p:attrName>ppt_w</p:attrName>
                                        </p:attrNameLst>
                                      </p:cBhvr>
                                      <p:tavLst>
                                        <p:tav tm="0">
                                          <p:val>
                                            <p:strVal val="0"/>
                                          </p:val>
                                        </p:tav>
                                        <p:tav tm="100000">
                                          <p:val>
                                            <p:strVal val="#ppt_w"/>
                                          </p:val>
                                        </p:tav>
                                      </p:tavLst>
                                    </p:anim>
                                    <p:anim calcmode="lin" valueType="num">
                                      <p:cBhvr additive="base">
                                        <p:cTn id="28" dur="1000"/>
                                        <p:tgtEl>
                                          <p:spTgt spid="198">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98">
                                            <p:txEl>
                                              <p:pRg st="6" end="6"/>
                                            </p:txEl>
                                          </p:spTgt>
                                        </p:tgtEl>
                                        <p:attrNameLst>
                                          <p:attrName>style.visibility</p:attrName>
                                        </p:attrNameLst>
                                      </p:cBhvr>
                                      <p:to>
                                        <p:strVal val="visible"/>
                                      </p:to>
                                    </p:set>
                                    <p:anim calcmode="lin" valueType="num">
                                      <p:cBhvr additive="base">
                                        <p:cTn id="31" dur="1000"/>
                                        <p:tgtEl>
                                          <p:spTgt spid="198">
                                            <p:txEl>
                                              <p:pRg st="6" end="6"/>
                                            </p:txEl>
                                          </p:spTgt>
                                        </p:tgtEl>
                                        <p:attrNameLst>
                                          <p:attrName>ppt_w</p:attrName>
                                        </p:attrNameLst>
                                      </p:cBhvr>
                                      <p:tavLst>
                                        <p:tav tm="0">
                                          <p:val>
                                            <p:strVal val="0"/>
                                          </p:val>
                                        </p:tav>
                                        <p:tav tm="100000">
                                          <p:val>
                                            <p:strVal val="#ppt_w"/>
                                          </p:val>
                                        </p:tav>
                                      </p:tavLst>
                                    </p:anim>
                                    <p:anim calcmode="lin" valueType="num">
                                      <p:cBhvr additive="base">
                                        <p:cTn id="32" dur="1000"/>
                                        <p:tgtEl>
                                          <p:spTgt spid="198">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98">
                                            <p:txEl>
                                              <p:pRg st="7" end="7"/>
                                            </p:txEl>
                                          </p:spTgt>
                                        </p:tgtEl>
                                        <p:attrNameLst>
                                          <p:attrName>style.visibility</p:attrName>
                                        </p:attrNameLst>
                                      </p:cBhvr>
                                      <p:to>
                                        <p:strVal val="visible"/>
                                      </p:to>
                                    </p:set>
                                    <p:anim calcmode="lin" valueType="num">
                                      <p:cBhvr additive="base">
                                        <p:cTn id="35" dur="1000"/>
                                        <p:tgtEl>
                                          <p:spTgt spid="198">
                                            <p:txEl>
                                              <p:pRg st="7" end="7"/>
                                            </p:txEl>
                                          </p:spTgt>
                                        </p:tgtEl>
                                        <p:attrNameLst>
                                          <p:attrName>ppt_w</p:attrName>
                                        </p:attrNameLst>
                                      </p:cBhvr>
                                      <p:tavLst>
                                        <p:tav tm="0">
                                          <p:val>
                                            <p:strVal val="0"/>
                                          </p:val>
                                        </p:tav>
                                        <p:tav tm="100000">
                                          <p:val>
                                            <p:strVal val="#ppt_w"/>
                                          </p:val>
                                        </p:tav>
                                      </p:tavLst>
                                    </p:anim>
                                    <p:anim calcmode="lin" valueType="num">
                                      <p:cBhvr additive="base">
                                        <p:cTn id="36" dur="1000"/>
                                        <p:tgtEl>
                                          <p:spTgt spid="198">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3"/>
        <p:cNvGrpSpPr/>
        <p:nvPr/>
      </p:nvGrpSpPr>
      <p:grpSpPr>
        <a:xfrm>
          <a:off x="0" y="0"/>
          <a:ext cx="0" cy="0"/>
          <a:chOff x="0" y="0"/>
          <a:chExt cx="0" cy="0"/>
        </a:xfrm>
      </p:grpSpPr>
      <p:sp>
        <p:nvSpPr>
          <p:cNvPr id="554" name="Google Shape;554;p48"/>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700"/>
              <a:t>Crearea de conținut accesibil: 3 strategii pentru incluziune</a:t>
            </a:r>
            <a:endParaRPr sz="2700"/>
          </a:p>
        </p:txBody>
      </p:sp>
      <p:sp>
        <p:nvSpPr>
          <p:cNvPr id="555" name="Google Shape;555;p48"/>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400"/>
              </a:spcBef>
              <a:spcAft>
                <a:spcPts val="0"/>
              </a:spcAft>
              <a:buSzPts val="2500"/>
              <a:buNone/>
            </a:pPr>
            <a:r>
              <a:rPr lang="en" sz="1900" dirty="0"/>
              <a:t>Înțelegerea nevoilor diverse ale publicului, în special ale persoanelor cu handicap, este esențială pentru crearea unui mediu online cu adevărat accesibil. În acest capitol, vom explora trei strategii cu impact îngrijite pentru a face conținutul digital nu numai atractiv din punct de vedere vizual, ci și universal accesibil. </a:t>
            </a:r>
            <a:endParaRPr sz="1900" dirty="0"/>
          </a:p>
          <a:p>
            <a:pPr marL="0" lvl="0" indent="0" algn="l" rtl="0">
              <a:lnSpc>
                <a:spcPct val="115000"/>
              </a:lnSpc>
              <a:spcBef>
                <a:spcPts val="1500"/>
              </a:spcBef>
              <a:spcAft>
                <a:spcPts val="0"/>
              </a:spcAft>
              <a:buSzPts val="2500"/>
              <a:buNone/>
            </a:pPr>
            <a:r>
              <a:rPr lang="en" sz="1900" dirty="0"/>
              <a:t>De la utilizarea subtitrărilor și optimizarea navigării pe site la încorporarea tehnologiei text-to-speech și alegerea tipografiei adecvate, aceste strategii sunt concepute pentru a spori implicarea tuturor, inclusiv a celor cu deficiențe de vedere sau de auz, dislexie sau dificultăți legate de atenție. </a:t>
            </a:r>
            <a:endParaRPr sz="1900" dirty="0"/>
          </a:p>
          <a:p>
            <a:pPr marL="0" lvl="0" indent="0" algn="l" rtl="0">
              <a:lnSpc>
                <a:spcPct val="100000"/>
              </a:lnSpc>
              <a:spcBef>
                <a:spcPts val="1500"/>
              </a:spcBef>
              <a:spcAft>
                <a:spcPts val="0"/>
              </a:spcAft>
              <a:buSzPts val="2500"/>
              <a:buNone/>
            </a:pPr>
            <a:r>
              <a:rPr lang="en" sz="1900" dirty="0"/>
              <a:t>Atunci când se integrează următoarele strategii, conținutul online devine nu numai informativ, ci și primitor pentru toți, asigurând o experiență digitală cu adevărat incluzivă.</a:t>
            </a:r>
            <a:endParaRPr sz="1900" dirty="0"/>
          </a:p>
          <a:p>
            <a:pPr marL="0" lvl="0" indent="0" algn="l" rtl="0">
              <a:lnSpc>
                <a:spcPct val="115000"/>
              </a:lnSpc>
              <a:spcBef>
                <a:spcPts val="0"/>
              </a:spcBef>
              <a:spcAft>
                <a:spcPts val="0"/>
              </a:spcAft>
              <a:buSzPts val="2500"/>
              <a:buNone/>
            </a:pPr>
            <a:r>
              <a:rPr lang="en" sz="2000" dirty="0"/>
              <a:t> </a:t>
            </a:r>
            <a:endParaRPr sz="2000" dirty="0"/>
          </a:p>
          <a:p>
            <a:pPr marL="0" lvl="0" indent="0" algn="l" rtl="0">
              <a:lnSpc>
                <a:spcPct val="115000"/>
              </a:lnSpc>
              <a:spcBef>
                <a:spcPts val="0"/>
              </a:spcBef>
              <a:spcAft>
                <a:spcPts val="0"/>
              </a:spcAft>
              <a:buSzPts val="2500"/>
              <a:buNone/>
            </a:pPr>
            <a:endParaRPr sz="2000" dirty="0"/>
          </a:p>
          <a:p>
            <a:pPr marL="0" lvl="0" indent="0" algn="l" rtl="0">
              <a:lnSpc>
                <a:spcPct val="115000"/>
              </a:lnSpc>
              <a:spcBef>
                <a:spcPts val="0"/>
              </a:spcBef>
              <a:spcAft>
                <a:spcPts val="0"/>
              </a:spcAft>
              <a:buSzPts val="2500"/>
              <a:buNone/>
            </a:pPr>
            <a:endParaRPr dirty="0"/>
          </a:p>
        </p:txBody>
      </p:sp>
      <p:sp>
        <p:nvSpPr>
          <p:cNvPr id="556" name="Google Shape;556;p48"/>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60"/>
        <p:cNvGrpSpPr/>
        <p:nvPr/>
      </p:nvGrpSpPr>
      <p:grpSpPr>
        <a:xfrm>
          <a:off x="0" y="0"/>
          <a:ext cx="0" cy="0"/>
          <a:chOff x="0" y="0"/>
          <a:chExt cx="0" cy="0"/>
        </a:xfrm>
      </p:grpSpPr>
      <p:sp>
        <p:nvSpPr>
          <p:cNvPr id="561" name="Google Shape;561;p4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700" dirty="0"/>
              <a:t>Crearea de conținut accesibil: 3 strategii pentru incluziune</a:t>
            </a:r>
            <a:endParaRPr sz="2700" dirty="0"/>
          </a:p>
        </p:txBody>
      </p:sp>
      <p:sp>
        <p:nvSpPr>
          <p:cNvPr id="562" name="Google Shape;562;p49"/>
          <p:cNvSpPr txBox="1">
            <a:spLocks noGrp="1"/>
          </p:cNvSpPr>
          <p:nvPr>
            <p:ph type="body" idx="1"/>
          </p:nvPr>
        </p:nvSpPr>
        <p:spPr>
          <a:xfrm>
            <a:off x="628243" y="1388867"/>
            <a:ext cx="10932600" cy="590400"/>
          </a:xfrm>
          <a:prstGeom prst="rect">
            <a:avLst/>
          </a:prstGeom>
          <a:noFill/>
          <a:ln>
            <a:noFill/>
          </a:ln>
        </p:spPr>
        <p:txBody>
          <a:bodyPr spcFirstLastPara="1" wrap="square" lIns="126300" tIns="126300" rIns="126300" bIns="126300" anchor="t" anchorCtr="0">
            <a:noAutofit/>
          </a:bodyPr>
          <a:lstStyle/>
          <a:p>
            <a:pPr marL="0" lvl="0" indent="0" algn="l" rtl="0">
              <a:lnSpc>
                <a:spcPct val="100000"/>
              </a:lnSpc>
              <a:spcBef>
                <a:spcPts val="0"/>
              </a:spcBef>
              <a:spcAft>
                <a:spcPts val="0"/>
              </a:spcAft>
              <a:buSzPts val="2500"/>
              <a:buNone/>
            </a:pPr>
            <a:endParaRPr sz="1700"/>
          </a:p>
          <a:p>
            <a:pPr marL="0" lvl="0" indent="0" algn="l" rtl="0">
              <a:lnSpc>
                <a:spcPct val="100000"/>
              </a:lnSpc>
              <a:spcBef>
                <a:spcPts val="0"/>
              </a:spcBef>
              <a:spcAft>
                <a:spcPts val="0"/>
              </a:spcAft>
              <a:buSzPts val="2500"/>
              <a:buNone/>
            </a:pPr>
            <a:endParaRPr sz="1700"/>
          </a:p>
          <a:p>
            <a:pPr marL="0" lvl="0" indent="0" algn="l" rtl="0">
              <a:lnSpc>
                <a:spcPct val="115000"/>
              </a:lnSpc>
              <a:spcBef>
                <a:spcPts val="0"/>
              </a:spcBef>
              <a:spcAft>
                <a:spcPts val="0"/>
              </a:spcAft>
              <a:buSzPts val="2500"/>
              <a:buNone/>
            </a:pPr>
            <a:endParaRPr sz="2000"/>
          </a:p>
          <a:p>
            <a:pPr marL="0" lvl="0" indent="0" algn="l" rtl="0">
              <a:lnSpc>
                <a:spcPct val="115000"/>
              </a:lnSpc>
              <a:spcBef>
                <a:spcPts val="0"/>
              </a:spcBef>
              <a:spcAft>
                <a:spcPts val="0"/>
              </a:spcAft>
              <a:buSzPts val="2500"/>
              <a:buNone/>
            </a:pPr>
            <a:endParaRPr/>
          </a:p>
        </p:txBody>
      </p:sp>
      <p:sp>
        <p:nvSpPr>
          <p:cNvPr id="563" name="Google Shape;563;p49"/>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41</a:t>
            </a:fld>
            <a:endParaRPr/>
          </a:p>
        </p:txBody>
      </p:sp>
      <p:sp>
        <p:nvSpPr>
          <p:cNvPr id="564" name="Google Shape;564;p49"/>
          <p:cNvSpPr txBox="1"/>
          <p:nvPr/>
        </p:nvSpPr>
        <p:spPr>
          <a:xfrm>
            <a:off x="2243000" y="1267825"/>
            <a:ext cx="7855500" cy="1842300"/>
          </a:xfrm>
          <a:prstGeom prst="rect">
            <a:avLst/>
          </a:prstGeom>
          <a:solidFill>
            <a:schemeClr val="dk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chemeClr val="accent6"/>
                </a:solidFill>
                <a:latin typeface="Calibri"/>
                <a:ea typeface="Calibri"/>
                <a:cs typeface="Calibri"/>
                <a:sym typeface="Calibri"/>
              </a:rPr>
              <a:t>1. Utilizați diverse formate accesibile, cum ar fi:</a:t>
            </a:r>
            <a:endParaRPr sz="1700" b="1" i="0" u="none" strike="noStrike" cap="none" dirty="0">
              <a:solidFill>
                <a:schemeClr val="accent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Audio: Implică-i pe cei care învață auditiv. </a:t>
            </a: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Text: Răspunde cititorilor și cursanților. </a:t>
            </a: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Video: Aduceți conceptele la viață vizual. </a:t>
            </a: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Transcrieri: Asigurați incluziunea prin furnizarea versiunilor text.</a:t>
            </a:r>
            <a:endParaRPr sz="2000" b="1" i="0" u="none" strike="noStrike" cap="none" dirty="0">
              <a:solidFill>
                <a:schemeClr val="accent6"/>
              </a:solidFill>
              <a:latin typeface="Calibri"/>
              <a:ea typeface="Calibri"/>
              <a:cs typeface="Calibri"/>
              <a:sym typeface="Calibri"/>
            </a:endParaRPr>
          </a:p>
        </p:txBody>
      </p:sp>
      <p:sp>
        <p:nvSpPr>
          <p:cNvPr id="565" name="Google Shape;565;p49"/>
          <p:cNvSpPr txBox="1"/>
          <p:nvPr/>
        </p:nvSpPr>
        <p:spPr>
          <a:xfrm>
            <a:off x="2222336" y="3275544"/>
            <a:ext cx="7855500" cy="1595100"/>
          </a:xfrm>
          <a:prstGeom prst="rect">
            <a:avLst/>
          </a:prstGeom>
          <a:solidFill>
            <a:schemeClr val="dk1"/>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chemeClr val="accent6"/>
                </a:solidFill>
                <a:latin typeface="Calibri"/>
                <a:ea typeface="Calibri"/>
                <a:cs typeface="Calibri"/>
                <a:sym typeface="Calibri"/>
              </a:rPr>
              <a:t>2. Vorbiți clar, scrieți simplu: </a:t>
            </a:r>
            <a:endParaRPr sz="1700" b="1" i="0" u="none" strike="noStrike" cap="none" dirty="0">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Limbaj clar: Simplificarea ideilor complexe. </a:t>
            </a: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 Conținut organizat: Creați un flux logic. </a:t>
            </a: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Titluri și liste: Ajută la navigare și înțelegere. </a:t>
            </a:r>
            <a:endParaRPr sz="2000" b="1" i="0" u="none" strike="noStrike" cap="none" dirty="0">
              <a:solidFill>
                <a:schemeClr val="accent6"/>
              </a:solidFill>
              <a:latin typeface="Calibri"/>
              <a:ea typeface="Calibri"/>
              <a:cs typeface="Calibri"/>
              <a:sym typeface="Calibri"/>
            </a:endParaRPr>
          </a:p>
        </p:txBody>
      </p:sp>
      <p:sp>
        <p:nvSpPr>
          <p:cNvPr id="566" name="Google Shape;566;p49"/>
          <p:cNvSpPr txBox="1"/>
          <p:nvPr/>
        </p:nvSpPr>
        <p:spPr>
          <a:xfrm>
            <a:off x="2222300" y="5036073"/>
            <a:ext cx="7855500" cy="1595100"/>
          </a:xfrm>
          <a:prstGeom prst="rect">
            <a:avLst/>
          </a:prstGeom>
          <a:solidFill>
            <a:schemeClr val="lt2"/>
          </a:solidFill>
          <a:ln w="9525"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45720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chemeClr val="accent6"/>
                </a:solidFill>
                <a:latin typeface="Calibri"/>
                <a:ea typeface="Calibri"/>
                <a:cs typeface="Calibri"/>
                <a:sym typeface="Calibri"/>
              </a:rPr>
              <a:t>3. Lăsați imaginile să spună povestea: </a:t>
            </a:r>
            <a:endParaRPr sz="1700" b="1" i="0" u="none" strike="noStrike" cap="none" dirty="0">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Imagini: Transmit emoții și concepte. </a:t>
            </a: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Videoclipuri: Adăugați profunzime și context. </a:t>
            </a:r>
            <a:endParaRPr sz="1700" b="0" i="0" u="none" strike="noStrike" cap="none" dirty="0">
              <a:solidFill>
                <a:schemeClr val="accent6"/>
              </a:solidFill>
              <a:latin typeface="Calibri"/>
              <a:ea typeface="Calibri"/>
              <a:cs typeface="Calibri"/>
              <a:sym typeface="Calibri"/>
            </a:endParaRPr>
          </a:p>
          <a:p>
            <a:pPr marL="1524000" marR="0" lvl="0" indent="0" algn="l" rtl="0">
              <a:lnSpc>
                <a:spcPct val="100000"/>
              </a:lnSpc>
              <a:spcBef>
                <a:spcPts val="0"/>
              </a:spcBef>
              <a:spcAft>
                <a:spcPts val="0"/>
              </a:spcAft>
              <a:buClr>
                <a:srgbClr val="000000"/>
              </a:buClr>
              <a:buSzPts val="1700"/>
              <a:buFont typeface="Arial"/>
              <a:buNone/>
            </a:pPr>
            <a:r>
              <a:rPr lang="en" sz="1700" b="0" i="0" u="none" strike="noStrike" cap="none" dirty="0">
                <a:solidFill>
                  <a:schemeClr val="accent6"/>
                </a:solidFill>
                <a:latin typeface="Calibri"/>
                <a:ea typeface="Calibri"/>
                <a:cs typeface="Calibri"/>
                <a:sym typeface="Calibri"/>
              </a:rPr>
              <a:t>🎉 Magia multimedia: implicați mai multe simțuri pentru a obține un impact.</a:t>
            </a:r>
            <a:endParaRPr sz="2000" b="1" i="0" u="none" strike="noStrike" cap="none" dirty="0">
              <a:solidFill>
                <a:schemeClr val="accent6"/>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4"/>
                                        </p:tgtEl>
                                        <p:attrNameLst>
                                          <p:attrName>style.visibility</p:attrName>
                                        </p:attrNameLst>
                                      </p:cBhvr>
                                      <p:to>
                                        <p:strVal val="visible"/>
                                      </p:to>
                                    </p:set>
                                    <p:anim calcmode="lin" valueType="num">
                                      <p:cBhvr additive="base">
                                        <p:cTn id="7" dur="4900"/>
                                        <p:tgtEl>
                                          <p:spTgt spid="564"/>
                                        </p:tgtEl>
                                        <p:attrNameLst>
                                          <p:attrName>ppt_w</p:attrName>
                                        </p:attrNameLst>
                                      </p:cBhvr>
                                      <p:tavLst>
                                        <p:tav tm="0">
                                          <p:val>
                                            <p:strVal val="0"/>
                                          </p:val>
                                        </p:tav>
                                        <p:tav tm="100000">
                                          <p:val>
                                            <p:strVal val="#ppt_w"/>
                                          </p:val>
                                        </p:tav>
                                      </p:tavLst>
                                    </p:anim>
                                    <p:anim calcmode="lin" valueType="num">
                                      <p:cBhvr additive="base">
                                        <p:cTn id="8" dur="4900"/>
                                        <p:tgtEl>
                                          <p:spTgt spid="564"/>
                                        </p:tgtEl>
                                        <p:attrNameLst>
                                          <p:attrName>ppt_h</p:attrName>
                                        </p:attrNameLst>
                                      </p:cBhvr>
                                      <p:tavLst>
                                        <p:tav tm="0">
                                          <p:val>
                                            <p:strVal val="0"/>
                                          </p:val>
                                        </p:tav>
                                        <p:tav tm="100000">
                                          <p:val>
                                            <p:strVal val="#ppt_h"/>
                                          </p:val>
                                        </p:tav>
                                      </p:tavLst>
                                    </p:anim>
                                  </p:childTnLst>
                                </p:cTn>
                              </p:par>
                            </p:childTnLst>
                          </p:cTn>
                        </p:par>
                        <p:par>
                          <p:cTn id="9" fill="hold">
                            <p:stCondLst>
                              <p:cond delay="4900"/>
                            </p:stCondLst>
                            <p:childTnLst>
                              <p:par>
                                <p:cTn id="10" presetID="23" presetClass="entr" presetSubtype="16" fill="hold" nodeType="afterEffect">
                                  <p:stCondLst>
                                    <p:cond delay="0"/>
                                  </p:stCondLst>
                                  <p:childTnLst>
                                    <p:set>
                                      <p:cBhvr>
                                        <p:cTn id="11" dur="1" fill="hold">
                                          <p:stCondLst>
                                            <p:cond delay="0"/>
                                          </p:stCondLst>
                                        </p:cTn>
                                        <p:tgtEl>
                                          <p:spTgt spid="565"/>
                                        </p:tgtEl>
                                        <p:attrNameLst>
                                          <p:attrName>style.visibility</p:attrName>
                                        </p:attrNameLst>
                                      </p:cBhvr>
                                      <p:to>
                                        <p:strVal val="visible"/>
                                      </p:to>
                                    </p:set>
                                    <p:anim calcmode="lin" valueType="num">
                                      <p:cBhvr additive="base">
                                        <p:cTn id="12" dur="5000"/>
                                        <p:tgtEl>
                                          <p:spTgt spid="565"/>
                                        </p:tgtEl>
                                        <p:attrNameLst>
                                          <p:attrName>ppt_w</p:attrName>
                                        </p:attrNameLst>
                                      </p:cBhvr>
                                      <p:tavLst>
                                        <p:tav tm="0">
                                          <p:val>
                                            <p:strVal val="0"/>
                                          </p:val>
                                        </p:tav>
                                        <p:tav tm="100000">
                                          <p:val>
                                            <p:strVal val="#ppt_w"/>
                                          </p:val>
                                        </p:tav>
                                      </p:tavLst>
                                    </p:anim>
                                    <p:anim calcmode="lin" valueType="num">
                                      <p:cBhvr additive="base">
                                        <p:cTn id="13" dur="5000"/>
                                        <p:tgtEl>
                                          <p:spTgt spid="565"/>
                                        </p:tgtEl>
                                        <p:attrNameLst>
                                          <p:attrName>ppt_h</p:attrName>
                                        </p:attrNameLst>
                                      </p:cBhvr>
                                      <p:tavLst>
                                        <p:tav tm="0">
                                          <p:val>
                                            <p:strVal val="0"/>
                                          </p:val>
                                        </p:tav>
                                        <p:tav tm="100000">
                                          <p:val>
                                            <p:strVal val="#ppt_h"/>
                                          </p:val>
                                        </p:tav>
                                      </p:tavLst>
                                    </p:anim>
                                  </p:childTnLst>
                                </p:cTn>
                              </p:par>
                            </p:childTnLst>
                          </p:cTn>
                        </p:par>
                        <p:par>
                          <p:cTn id="14" fill="hold">
                            <p:stCondLst>
                              <p:cond delay="9900"/>
                            </p:stCondLst>
                            <p:childTnLst>
                              <p:par>
                                <p:cTn id="15" presetID="23" presetClass="entr" presetSubtype="16" fill="hold" nodeType="afterEffect">
                                  <p:stCondLst>
                                    <p:cond delay="0"/>
                                  </p:stCondLst>
                                  <p:childTnLst>
                                    <p:set>
                                      <p:cBhvr>
                                        <p:cTn id="16" dur="1" fill="hold">
                                          <p:stCondLst>
                                            <p:cond delay="0"/>
                                          </p:stCondLst>
                                        </p:cTn>
                                        <p:tgtEl>
                                          <p:spTgt spid="566"/>
                                        </p:tgtEl>
                                        <p:attrNameLst>
                                          <p:attrName>style.visibility</p:attrName>
                                        </p:attrNameLst>
                                      </p:cBhvr>
                                      <p:to>
                                        <p:strVal val="visible"/>
                                      </p:to>
                                    </p:set>
                                    <p:anim calcmode="lin" valueType="num">
                                      <p:cBhvr additive="base">
                                        <p:cTn id="17" dur="5000"/>
                                        <p:tgtEl>
                                          <p:spTgt spid="566"/>
                                        </p:tgtEl>
                                        <p:attrNameLst>
                                          <p:attrName>ppt_w</p:attrName>
                                        </p:attrNameLst>
                                      </p:cBhvr>
                                      <p:tavLst>
                                        <p:tav tm="0">
                                          <p:val>
                                            <p:strVal val="0"/>
                                          </p:val>
                                        </p:tav>
                                        <p:tav tm="100000">
                                          <p:val>
                                            <p:strVal val="#ppt_w"/>
                                          </p:val>
                                        </p:tav>
                                      </p:tavLst>
                                    </p:anim>
                                    <p:anim calcmode="lin" valueType="num">
                                      <p:cBhvr additive="base">
                                        <p:cTn id="18" dur="5000"/>
                                        <p:tgtEl>
                                          <p:spTgt spid="5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70"/>
        <p:cNvGrpSpPr/>
        <p:nvPr/>
      </p:nvGrpSpPr>
      <p:grpSpPr>
        <a:xfrm>
          <a:off x="0" y="0"/>
          <a:ext cx="0" cy="0"/>
          <a:chOff x="0" y="0"/>
          <a:chExt cx="0" cy="0"/>
        </a:xfrm>
      </p:grpSpPr>
      <p:sp>
        <p:nvSpPr>
          <p:cNvPr id="571" name="Google Shape;571;p5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700"/>
              <a:t>Crearea de conținut accesibil: 3 strategii pentru incluziune</a:t>
            </a:r>
            <a:endParaRPr sz="2700"/>
          </a:p>
        </p:txBody>
      </p:sp>
      <p:sp>
        <p:nvSpPr>
          <p:cNvPr id="572" name="Google Shape;572;p50"/>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600" b="1" dirty="0">
                <a:solidFill>
                  <a:srgbClr val="445D73"/>
                </a:solidFill>
              </a:rPr>
              <a:t>1. Formate de conținut accesibile</a:t>
            </a:r>
            <a:endParaRPr sz="1600" b="1" dirty="0">
              <a:solidFill>
                <a:srgbClr val="445D73"/>
              </a:solidFill>
            </a:endParaRPr>
          </a:p>
          <a:p>
            <a:pPr marL="0" lvl="0" indent="0" algn="l" rtl="0">
              <a:lnSpc>
                <a:spcPct val="115000"/>
              </a:lnSpc>
              <a:spcBef>
                <a:spcPts val="2400"/>
              </a:spcBef>
              <a:spcAft>
                <a:spcPts val="0"/>
              </a:spcAft>
              <a:buSzPts val="2500"/>
              <a:buNone/>
            </a:pPr>
            <a:r>
              <a:rPr lang="en" sz="1600" dirty="0">
                <a:solidFill>
                  <a:srgbClr val="445D73"/>
                </a:solidFill>
              </a:rPr>
              <a:t>Atunci când creați conținut pentru un curs online destinat persoanelor cu handicap, este important să îl furnizați într-o varietate de formate. Acest lucru va asigura că toate persoanele pot accesa conținutul, indiferent de abilitățile lor. </a:t>
            </a:r>
            <a:endParaRPr sz="1600" dirty="0">
              <a:solidFill>
                <a:srgbClr val="445D73"/>
              </a:solidFill>
            </a:endParaRPr>
          </a:p>
          <a:p>
            <a:pPr marL="609600" lvl="0" indent="-406400" algn="l" rtl="0">
              <a:lnSpc>
                <a:spcPct val="115000"/>
              </a:lnSpc>
              <a:spcBef>
                <a:spcPts val="2400"/>
              </a:spcBef>
              <a:spcAft>
                <a:spcPts val="0"/>
              </a:spcAft>
              <a:buClr>
                <a:srgbClr val="445D73"/>
              </a:buClr>
              <a:buSzPts val="1600"/>
              <a:buChar char="●"/>
            </a:pPr>
            <a:r>
              <a:rPr lang="en" sz="1600" b="1" dirty="0">
                <a:solidFill>
                  <a:srgbClr val="445D73"/>
                </a:solidFill>
              </a:rPr>
              <a:t>Text</a:t>
            </a:r>
            <a:r>
              <a:rPr lang="en" sz="1600" dirty="0">
                <a:solidFill>
                  <a:srgbClr val="445D73"/>
                </a:solidFill>
              </a:rPr>
              <a:t>: Textul este cel mai accesibil format de conținut, deoarece poate fi citit de persoanele cu deficiențe de vedere cu ajutorul cititoarelor de ecran. Textul trebuie să fie clar, concis și bine formatat. De asemenea, este important să folosiți titluri și subtitluri pentru a organiza conținutul și pentru a facilita navigarea.</a:t>
            </a:r>
            <a:endParaRPr sz="1600" dirty="0">
              <a:solidFill>
                <a:srgbClr val="445D73"/>
              </a:solidFill>
            </a:endParaRPr>
          </a:p>
          <a:p>
            <a:pPr marL="609600" lvl="0" indent="-406400" algn="l" rtl="0">
              <a:lnSpc>
                <a:spcPct val="115000"/>
              </a:lnSpc>
              <a:spcBef>
                <a:spcPts val="0"/>
              </a:spcBef>
              <a:spcAft>
                <a:spcPts val="0"/>
              </a:spcAft>
              <a:buClr>
                <a:srgbClr val="445D73"/>
              </a:buClr>
              <a:buSzPts val="1600"/>
              <a:buChar char="●"/>
            </a:pPr>
            <a:r>
              <a:rPr lang="en" sz="1600" b="1" dirty="0">
                <a:solidFill>
                  <a:srgbClr val="445D73"/>
                </a:solidFill>
              </a:rPr>
              <a:t>Audio</a:t>
            </a:r>
            <a:r>
              <a:rPr lang="en" sz="1600" dirty="0">
                <a:solidFill>
                  <a:srgbClr val="445D73"/>
                </a:solidFill>
              </a:rPr>
              <a:t>: Conținutul audio poate fi o opțiune bună pentru persoanele care preferă să învețe prin ascultare. </a:t>
            </a:r>
            <a:r>
              <a:rPr lang="en" sz="1600" i="1" dirty="0">
                <a:solidFill>
                  <a:srgbClr val="445D73"/>
                </a:solidFill>
              </a:rPr>
              <a:t>Conținutul audio ar trebui să fie transcris </a:t>
            </a:r>
            <a:r>
              <a:rPr lang="en" sz="1600" dirty="0">
                <a:solidFill>
                  <a:srgbClr val="445D73"/>
                </a:solidFill>
              </a:rPr>
              <a:t>astfel încât persoanele surde sau cu deficiențe de auz să îl poată accesa.</a:t>
            </a:r>
            <a:endParaRPr sz="1600" dirty="0">
              <a:solidFill>
                <a:srgbClr val="445D73"/>
              </a:solidFill>
            </a:endParaRPr>
          </a:p>
          <a:p>
            <a:pPr marL="609600" lvl="0" indent="-406400" algn="l" rtl="0">
              <a:lnSpc>
                <a:spcPct val="115000"/>
              </a:lnSpc>
              <a:spcBef>
                <a:spcPts val="0"/>
              </a:spcBef>
              <a:spcAft>
                <a:spcPts val="0"/>
              </a:spcAft>
              <a:buClr>
                <a:srgbClr val="445D73"/>
              </a:buClr>
              <a:buSzPts val="1600"/>
              <a:buChar char="●"/>
            </a:pPr>
            <a:r>
              <a:rPr lang="en" sz="1600" b="1" dirty="0">
                <a:solidFill>
                  <a:srgbClr val="445D73"/>
                </a:solidFill>
              </a:rPr>
              <a:t>Video</a:t>
            </a:r>
            <a:r>
              <a:rPr lang="en" sz="1600" dirty="0">
                <a:solidFill>
                  <a:srgbClr val="445D73"/>
                </a:solidFill>
              </a:rPr>
              <a:t>: Conținutul video poate fi o modalitate excelentă de a implica oamenii și de a face conceptele complexe mai ușor de înțeles. Conținutul video ar trebui să fie subtitrat și transcris astfel încât persoanele surde sau cu deficiențe de auz să poată avea acces la el.</a:t>
            </a:r>
            <a:endParaRPr dirty="0">
              <a:solidFill>
                <a:srgbClr val="445D73"/>
              </a:solidFill>
            </a:endParaRPr>
          </a:p>
        </p:txBody>
      </p:sp>
      <p:sp>
        <p:nvSpPr>
          <p:cNvPr id="573" name="Google Shape;573;p50"/>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77"/>
        <p:cNvGrpSpPr/>
        <p:nvPr/>
      </p:nvGrpSpPr>
      <p:grpSpPr>
        <a:xfrm>
          <a:off x="0" y="0"/>
          <a:ext cx="0" cy="0"/>
          <a:chOff x="0" y="0"/>
          <a:chExt cx="0" cy="0"/>
        </a:xfrm>
      </p:grpSpPr>
      <p:sp>
        <p:nvSpPr>
          <p:cNvPr id="578" name="Google Shape;578;p5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700"/>
              <a:t>Crearea de conținut accesibil: 3 strategii pentru incluziune</a:t>
            </a:r>
            <a:endParaRPr sz="2700"/>
          </a:p>
        </p:txBody>
      </p:sp>
      <p:sp>
        <p:nvSpPr>
          <p:cNvPr id="579" name="Google Shape;579;p51"/>
          <p:cNvSpPr txBox="1">
            <a:spLocks noGrp="1"/>
          </p:cNvSpPr>
          <p:nvPr>
            <p:ph type="body" idx="1"/>
          </p:nvPr>
        </p:nvSpPr>
        <p:spPr>
          <a:xfrm>
            <a:off x="959760" y="13842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00000"/>
              </a:lnSpc>
              <a:spcBef>
                <a:spcPts val="800"/>
              </a:spcBef>
              <a:spcAft>
                <a:spcPts val="0"/>
              </a:spcAft>
              <a:buSzPts val="2500"/>
              <a:buNone/>
            </a:pPr>
            <a:r>
              <a:rPr lang="en" sz="1600" b="1" dirty="0">
                <a:solidFill>
                  <a:srgbClr val="445D73"/>
                </a:solidFill>
              </a:rPr>
              <a:t>2. Realizarea unui conținut clar și simplu</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AutoNum type="alphaLcParenR"/>
            </a:pPr>
            <a:r>
              <a:rPr lang="en" sz="1600" dirty="0">
                <a:solidFill>
                  <a:srgbClr val="445D73"/>
                </a:solidFill>
              </a:rPr>
              <a:t>Utilizați un limbaj clar și concis</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Atunci când scrieți conținut pentru un curs online, este important să folosiți un limbaj clar și concis. Astfel, conținutul va fi mai ușor de înțeles pentru toți oamenii, inclusiv pentru cei cu dificultăți de învățare. Evitați utilizarea jargonului sau a termenilor tehnici și descompuneți informațiile complexe în fragmente mai mici și mai ușor de gestionat.</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AutoNum type="alphaLcParenR" startAt="2"/>
            </a:pPr>
            <a:r>
              <a:rPr lang="en" sz="1600" dirty="0">
                <a:solidFill>
                  <a:srgbClr val="445D73"/>
                </a:solidFill>
              </a:rPr>
              <a:t>Organizați conținutul într-un mod logic</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Organizarea conținutului într-un mod logic îl va face mai ușor de urmărit și de înțeles pentru oameni. Utilizați titluri și subtitluri pentru a rupe conținutul și a-l face mai ușor de navigat. De asemenea, este posibil să doriți să utilizați puncte și liste numerotate pentru a organiza informațiile.</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AutoNum type="alphaLcParenR" startAt="3"/>
            </a:pPr>
            <a:r>
              <a:rPr lang="en" sz="1600" dirty="0">
                <a:solidFill>
                  <a:srgbClr val="445D73"/>
                </a:solidFill>
              </a:rPr>
              <a:t>Utilizați titluri și subtitluri</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Titlurile și subtitlurile reprezintă o modalitate excelentă de a organiza conținutul și de a-l face mai ușor de navigat. De asemenea, acestea pot ajuta oamenii să scaneze conținutul și să identifice punctele principale. Atunci când utilizați titluri și subtitluri, asigurați-vă că acestea sunt clare și descriptive.</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AutoNum type="alphaLcParenR" startAt="4"/>
            </a:pPr>
            <a:r>
              <a:rPr lang="en" sz="1600" dirty="0">
                <a:solidFill>
                  <a:srgbClr val="445D73"/>
                </a:solidFill>
              </a:rPr>
              <a:t>Utilizați bullet points și liste numerotate</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Bullet points și listele numerotate pot fi utilizate pentru a organiza informațiile într-un mod concis și ușor de citit. De asemenea, ele pot fi utilizate pentru a descompune conceptele complexe în bucăți mai mici, mai ușor de gestionat.</a:t>
            </a:r>
            <a:endParaRPr sz="1600" dirty="0">
              <a:solidFill>
                <a:srgbClr val="445D73"/>
              </a:solidFill>
            </a:endParaRPr>
          </a:p>
          <a:p>
            <a:pPr marL="0" lvl="0" indent="0" algn="l" rtl="0">
              <a:lnSpc>
                <a:spcPct val="100000"/>
              </a:lnSpc>
              <a:spcBef>
                <a:spcPts val="800"/>
              </a:spcBef>
              <a:spcAft>
                <a:spcPts val="0"/>
              </a:spcAft>
              <a:buSzPts val="2500"/>
              <a:buNone/>
            </a:pPr>
            <a:endParaRPr sz="1600" dirty="0">
              <a:solidFill>
                <a:srgbClr val="445D73"/>
              </a:solidFill>
            </a:endParaRPr>
          </a:p>
          <a:p>
            <a:pPr marL="0" lvl="0" indent="0" algn="l" rtl="0">
              <a:lnSpc>
                <a:spcPct val="100000"/>
              </a:lnSpc>
              <a:spcBef>
                <a:spcPts val="800"/>
              </a:spcBef>
              <a:spcAft>
                <a:spcPts val="0"/>
              </a:spcAft>
              <a:buSzPts val="2500"/>
              <a:buNone/>
            </a:pPr>
            <a:endParaRPr sz="1600" dirty="0">
              <a:solidFill>
                <a:srgbClr val="445D73"/>
              </a:solidFill>
            </a:endParaRPr>
          </a:p>
          <a:p>
            <a:pPr marL="0" lvl="0" indent="0" algn="l" rtl="0">
              <a:lnSpc>
                <a:spcPct val="100000"/>
              </a:lnSpc>
              <a:spcBef>
                <a:spcPts val="800"/>
              </a:spcBef>
              <a:spcAft>
                <a:spcPts val="0"/>
              </a:spcAft>
              <a:buSzPts val="2500"/>
              <a:buNone/>
            </a:pPr>
            <a:endParaRPr sz="1600" dirty="0">
              <a:solidFill>
                <a:srgbClr val="445D73"/>
              </a:solidFill>
            </a:endParaRPr>
          </a:p>
          <a:p>
            <a:pPr marL="0" lvl="0" indent="0" algn="l" rtl="0">
              <a:lnSpc>
                <a:spcPct val="100000"/>
              </a:lnSpc>
              <a:spcBef>
                <a:spcPts val="800"/>
              </a:spcBef>
              <a:spcAft>
                <a:spcPts val="800"/>
              </a:spcAft>
              <a:buSzPts val="2500"/>
              <a:buNone/>
            </a:pPr>
            <a:endParaRPr sz="1600" dirty="0">
              <a:solidFill>
                <a:srgbClr val="445D73"/>
              </a:solidFill>
            </a:endParaRPr>
          </a:p>
        </p:txBody>
      </p:sp>
      <p:sp>
        <p:nvSpPr>
          <p:cNvPr id="580" name="Google Shape;580;p51"/>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anim calcmode="lin" valueType="num">
                                      <p:cBhvr additive="base">
                                        <p:cTn id="7" dur="1000"/>
                                        <p:tgtEl>
                                          <p:spTgt spid="579">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579">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579">
                                            <p:txEl>
                                              <p:pRg st="1" end="1"/>
                                            </p:txEl>
                                          </p:spTgt>
                                        </p:tgtEl>
                                        <p:attrNameLst>
                                          <p:attrName>style.visibility</p:attrName>
                                        </p:attrNameLst>
                                      </p:cBhvr>
                                      <p:to>
                                        <p:strVal val="visible"/>
                                      </p:to>
                                    </p:set>
                                    <p:anim calcmode="lin" valueType="num">
                                      <p:cBhvr additive="base">
                                        <p:cTn id="12" dur="1000"/>
                                        <p:tgtEl>
                                          <p:spTgt spid="579">
                                            <p:txEl>
                                              <p:pRg st="1" end="1"/>
                                            </p:txEl>
                                          </p:spTgt>
                                        </p:tgtEl>
                                        <p:attrNameLst>
                                          <p:attrName>ppt_w</p:attrName>
                                        </p:attrNameLst>
                                      </p:cBhvr>
                                      <p:tavLst>
                                        <p:tav tm="0">
                                          <p:val>
                                            <p:strVal val="0"/>
                                          </p:val>
                                        </p:tav>
                                        <p:tav tm="100000">
                                          <p:val>
                                            <p:strVal val="#ppt_w"/>
                                          </p:val>
                                        </p:tav>
                                      </p:tavLst>
                                    </p:anim>
                                    <p:anim calcmode="lin" valueType="num">
                                      <p:cBhvr additive="base">
                                        <p:cTn id="13" dur="1000"/>
                                        <p:tgtEl>
                                          <p:spTgt spid="579">
                                            <p:txEl>
                                              <p:pRg st="1" end="1"/>
                                            </p:txEl>
                                          </p:spTgt>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579">
                                            <p:txEl>
                                              <p:pRg st="2" end="2"/>
                                            </p:txEl>
                                          </p:spTgt>
                                        </p:tgtEl>
                                        <p:attrNameLst>
                                          <p:attrName>style.visibility</p:attrName>
                                        </p:attrNameLst>
                                      </p:cBhvr>
                                      <p:to>
                                        <p:strVal val="visible"/>
                                      </p:to>
                                    </p:set>
                                    <p:anim calcmode="lin" valueType="num">
                                      <p:cBhvr additive="base">
                                        <p:cTn id="17" dur="1000"/>
                                        <p:tgtEl>
                                          <p:spTgt spid="579">
                                            <p:txEl>
                                              <p:pRg st="2" end="2"/>
                                            </p:txEl>
                                          </p:spTgt>
                                        </p:tgtEl>
                                        <p:attrNameLst>
                                          <p:attrName>ppt_w</p:attrName>
                                        </p:attrNameLst>
                                      </p:cBhvr>
                                      <p:tavLst>
                                        <p:tav tm="0">
                                          <p:val>
                                            <p:strVal val="0"/>
                                          </p:val>
                                        </p:tav>
                                        <p:tav tm="100000">
                                          <p:val>
                                            <p:strVal val="#ppt_w"/>
                                          </p:val>
                                        </p:tav>
                                      </p:tavLst>
                                    </p:anim>
                                    <p:anim calcmode="lin" valueType="num">
                                      <p:cBhvr additive="base">
                                        <p:cTn id="18" dur="1000"/>
                                        <p:tgtEl>
                                          <p:spTgt spid="579">
                                            <p:txEl>
                                              <p:pRg st="2" end="2"/>
                                            </p:txEl>
                                          </p:spTgt>
                                        </p:tgtEl>
                                        <p:attrNameLst>
                                          <p:attrName>ppt_h</p:attrName>
                                        </p:attrNameLst>
                                      </p:cBhvr>
                                      <p:tavLst>
                                        <p:tav tm="0">
                                          <p:val>
                                            <p:str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579">
                                            <p:txEl>
                                              <p:pRg st="3" end="3"/>
                                            </p:txEl>
                                          </p:spTgt>
                                        </p:tgtEl>
                                        <p:attrNameLst>
                                          <p:attrName>style.visibility</p:attrName>
                                        </p:attrNameLst>
                                      </p:cBhvr>
                                      <p:to>
                                        <p:strVal val="visible"/>
                                      </p:to>
                                    </p:set>
                                    <p:anim calcmode="lin" valueType="num">
                                      <p:cBhvr additive="base">
                                        <p:cTn id="22" dur="1000"/>
                                        <p:tgtEl>
                                          <p:spTgt spid="579">
                                            <p:txEl>
                                              <p:pRg st="3" end="3"/>
                                            </p:txEl>
                                          </p:spTgt>
                                        </p:tgtEl>
                                        <p:attrNameLst>
                                          <p:attrName>ppt_w</p:attrName>
                                        </p:attrNameLst>
                                      </p:cBhvr>
                                      <p:tavLst>
                                        <p:tav tm="0">
                                          <p:val>
                                            <p:strVal val="0"/>
                                          </p:val>
                                        </p:tav>
                                        <p:tav tm="100000">
                                          <p:val>
                                            <p:strVal val="#ppt_w"/>
                                          </p:val>
                                        </p:tav>
                                      </p:tavLst>
                                    </p:anim>
                                    <p:anim calcmode="lin" valueType="num">
                                      <p:cBhvr additive="base">
                                        <p:cTn id="23" dur="1000"/>
                                        <p:tgtEl>
                                          <p:spTgt spid="579">
                                            <p:txEl>
                                              <p:pRg st="3" end="3"/>
                                            </p:txEl>
                                          </p:spTgt>
                                        </p:tgtEl>
                                        <p:attrNameLst>
                                          <p:attrName>ppt_h</p:attrName>
                                        </p:attrNameLst>
                                      </p:cBhvr>
                                      <p:tavLst>
                                        <p:tav tm="0">
                                          <p:val>
                                            <p:strVal val="0"/>
                                          </p:val>
                                        </p:tav>
                                        <p:tav tm="100000">
                                          <p:val>
                                            <p:strVal val="#ppt_h"/>
                                          </p:val>
                                        </p:tav>
                                      </p:tavLst>
                                    </p:anim>
                                  </p:childTnLst>
                                </p:cTn>
                              </p:par>
                            </p:childTnLst>
                          </p:cTn>
                        </p:par>
                        <p:par>
                          <p:cTn id="24" fill="hold">
                            <p:stCondLst>
                              <p:cond delay="4000"/>
                            </p:stCondLst>
                            <p:childTnLst>
                              <p:par>
                                <p:cTn id="25" presetID="23" presetClass="entr" presetSubtype="16" fill="hold" nodeType="afterEffect">
                                  <p:stCondLst>
                                    <p:cond delay="0"/>
                                  </p:stCondLst>
                                  <p:childTnLst>
                                    <p:set>
                                      <p:cBhvr>
                                        <p:cTn id="26" dur="1" fill="hold">
                                          <p:stCondLst>
                                            <p:cond delay="0"/>
                                          </p:stCondLst>
                                        </p:cTn>
                                        <p:tgtEl>
                                          <p:spTgt spid="579">
                                            <p:txEl>
                                              <p:pRg st="4" end="4"/>
                                            </p:txEl>
                                          </p:spTgt>
                                        </p:tgtEl>
                                        <p:attrNameLst>
                                          <p:attrName>style.visibility</p:attrName>
                                        </p:attrNameLst>
                                      </p:cBhvr>
                                      <p:to>
                                        <p:strVal val="visible"/>
                                      </p:to>
                                    </p:set>
                                    <p:anim calcmode="lin" valueType="num">
                                      <p:cBhvr additive="base">
                                        <p:cTn id="27" dur="1000"/>
                                        <p:tgtEl>
                                          <p:spTgt spid="579">
                                            <p:txEl>
                                              <p:pRg st="4" end="4"/>
                                            </p:txEl>
                                          </p:spTgt>
                                        </p:tgtEl>
                                        <p:attrNameLst>
                                          <p:attrName>ppt_w</p:attrName>
                                        </p:attrNameLst>
                                      </p:cBhvr>
                                      <p:tavLst>
                                        <p:tav tm="0">
                                          <p:val>
                                            <p:strVal val="0"/>
                                          </p:val>
                                        </p:tav>
                                        <p:tav tm="100000">
                                          <p:val>
                                            <p:strVal val="#ppt_w"/>
                                          </p:val>
                                        </p:tav>
                                      </p:tavLst>
                                    </p:anim>
                                    <p:anim calcmode="lin" valueType="num">
                                      <p:cBhvr additive="base">
                                        <p:cTn id="28" dur="1000"/>
                                        <p:tgtEl>
                                          <p:spTgt spid="579">
                                            <p:txEl>
                                              <p:pRg st="4" end="4"/>
                                            </p:txEl>
                                          </p:spTgt>
                                        </p:tgtEl>
                                        <p:attrNameLst>
                                          <p:attrName>ppt_h</p:attrName>
                                        </p:attrNameLst>
                                      </p:cBhvr>
                                      <p:tavLst>
                                        <p:tav tm="0">
                                          <p:val>
                                            <p:strVal val="0"/>
                                          </p:val>
                                        </p:tav>
                                        <p:tav tm="100000">
                                          <p:val>
                                            <p:strVal val="#ppt_h"/>
                                          </p:val>
                                        </p:tav>
                                      </p:tavLst>
                                    </p:anim>
                                  </p:childTnLst>
                                </p:cTn>
                              </p:par>
                            </p:childTnLst>
                          </p:cTn>
                        </p:par>
                        <p:par>
                          <p:cTn id="29" fill="hold">
                            <p:stCondLst>
                              <p:cond delay="5000"/>
                            </p:stCondLst>
                            <p:childTnLst>
                              <p:par>
                                <p:cTn id="30" presetID="23" presetClass="entr" presetSubtype="16" fill="hold" nodeType="afterEffect">
                                  <p:stCondLst>
                                    <p:cond delay="0"/>
                                  </p:stCondLst>
                                  <p:childTnLst>
                                    <p:set>
                                      <p:cBhvr>
                                        <p:cTn id="31" dur="1" fill="hold">
                                          <p:stCondLst>
                                            <p:cond delay="0"/>
                                          </p:stCondLst>
                                        </p:cTn>
                                        <p:tgtEl>
                                          <p:spTgt spid="579">
                                            <p:txEl>
                                              <p:pRg st="5" end="5"/>
                                            </p:txEl>
                                          </p:spTgt>
                                        </p:tgtEl>
                                        <p:attrNameLst>
                                          <p:attrName>style.visibility</p:attrName>
                                        </p:attrNameLst>
                                      </p:cBhvr>
                                      <p:to>
                                        <p:strVal val="visible"/>
                                      </p:to>
                                    </p:set>
                                    <p:anim calcmode="lin" valueType="num">
                                      <p:cBhvr additive="base">
                                        <p:cTn id="32" dur="1000"/>
                                        <p:tgtEl>
                                          <p:spTgt spid="579">
                                            <p:txEl>
                                              <p:pRg st="5" end="5"/>
                                            </p:txEl>
                                          </p:spTgt>
                                        </p:tgtEl>
                                        <p:attrNameLst>
                                          <p:attrName>ppt_w</p:attrName>
                                        </p:attrNameLst>
                                      </p:cBhvr>
                                      <p:tavLst>
                                        <p:tav tm="0">
                                          <p:val>
                                            <p:strVal val="0"/>
                                          </p:val>
                                        </p:tav>
                                        <p:tav tm="100000">
                                          <p:val>
                                            <p:strVal val="#ppt_w"/>
                                          </p:val>
                                        </p:tav>
                                      </p:tavLst>
                                    </p:anim>
                                    <p:anim calcmode="lin" valueType="num">
                                      <p:cBhvr additive="base">
                                        <p:cTn id="33" dur="1000"/>
                                        <p:tgtEl>
                                          <p:spTgt spid="579">
                                            <p:txEl>
                                              <p:pRg st="5" end="5"/>
                                            </p:txEl>
                                          </p:spTgt>
                                        </p:tgtEl>
                                        <p:attrNameLst>
                                          <p:attrName>ppt_h</p:attrName>
                                        </p:attrNameLst>
                                      </p:cBhvr>
                                      <p:tavLst>
                                        <p:tav tm="0">
                                          <p:val>
                                            <p:strVal val="0"/>
                                          </p:val>
                                        </p:tav>
                                        <p:tav tm="100000">
                                          <p:val>
                                            <p:strVal val="#ppt_h"/>
                                          </p:val>
                                        </p:tav>
                                      </p:tavLst>
                                    </p:anim>
                                  </p:childTnLst>
                                </p:cTn>
                              </p:par>
                            </p:childTnLst>
                          </p:cTn>
                        </p:par>
                        <p:par>
                          <p:cTn id="34" fill="hold">
                            <p:stCondLst>
                              <p:cond delay="6000"/>
                            </p:stCondLst>
                            <p:childTnLst>
                              <p:par>
                                <p:cTn id="35" presetID="23" presetClass="entr" presetSubtype="16" fill="hold" nodeType="afterEffect">
                                  <p:stCondLst>
                                    <p:cond delay="0"/>
                                  </p:stCondLst>
                                  <p:childTnLst>
                                    <p:set>
                                      <p:cBhvr>
                                        <p:cTn id="36" dur="1" fill="hold">
                                          <p:stCondLst>
                                            <p:cond delay="0"/>
                                          </p:stCondLst>
                                        </p:cTn>
                                        <p:tgtEl>
                                          <p:spTgt spid="579">
                                            <p:txEl>
                                              <p:pRg st="6" end="6"/>
                                            </p:txEl>
                                          </p:spTgt>
                                        </p:tgtEl>
                                        <p:attrNameLst>
                                          <p:attrName>style.visibility</p:attrName>
                                        </p:attrNameLst>
                                      </p:cBhvr>
                                      <p:to>
                                        <p:strVal val="visible"/>
                                      </p:to>
                                    </p:set>
                                    <p:anim calcmode="lin" valueType="num">
                                      <p:cBhvr additive="base">
                                        <p:cTn id="37" dur="1000"/>
                                        <p:tgtEl>
                                          <p:spTgt spid="579">
                                            <p:txEl>
                                              <p:pRg st="6" end="6"/>
                                            </p:txEl>
                                          </p:spTgt>
                                        </p:tgtEl>
                                        <p:attrNameLst>
                                          <p:attrName>ppt_w</p:attrName>
                                        </p:attrNameLst>
                                      </p:cBhvr>
                                      <p:tavLst>
                                        <p:tav tm="0">
                                          <p:val>
                                            <p:strVal val="0"/>
                                          </p:val>
                                        </p:tav>
                                        <p:tav tm="100000">
                                          <p:val>
                                            <p:strVal val="#ppt_w"/>
                                          </p:val>
                                        </p:tav>
                                      </p:tavLst>
                                    </p:anim>
                                    <p:anim calcmode="lin" valueType="num">
                                      <p:cBhvr additive="base">
                                        <p:cTn id="38" dur="1000"/>
                                        <p:tgtEl>
                                          <p:spTgt spid="579">
                                            <p:txEl>
                                              <p:pRg st="6" end="6"/>
                                            </p:txEl>
                                          </p:spTgt>
                                        </p:tgtEl>
                                        <p:attrNameLst>
                                          <p:attrName>ppt_h</p:attrName>
                                        </p:attrNameLst>
                                      </p:cBhvr>
                                      <p:tavLst>
                                        <p:tav tm="0">
                                          <p:val>
                                            <p:strVal val="0"/>
                                          </p:val>
                                        </p:tav>
                                        <p:tav tm="100000">
                                          <p:val>
                                            <p:strVal val="#ppt_h"/>
                                          </p:val>
                                        </p:tav>
                                      </p:tavLst>
                                    </p:anim>
                                  </p:childTnLst>
                                </p:cTn>
                              </p:par>
                            </p:childTnLst>
                          </p:cTn>
                        </p:par>
                        <p:par>
                          <p:cTn id="39" fill="hold">
                            <p:stCondLst>
                              <p:cond delay="7000"/>
                            </p:stCondLst>
                            <p:childTnLst>
                              <p:par>
                                <p:cTn id="40" presetID="23" presetClass="entr" presetSubtype="16" fill="hold" nodeType="afterEffect">
                                  <p:stCondLst>
                                    <p:cond delay="0"/>
                                  </p:stCondLst>
                                  <p:childTnLst>
                                    <p:set>
                                      <p:cBhvr>
                                        <p:cTn id="41" dur="1" fill="hold">
                                          <p:stCondLst>
                                            <p:cond delay="0"/>
                                          </p:stCondLst>
                                        </p:cTn>
                                        <p:tgtEl>
                                          <p:spTgt spid="579">
                                            <p:txEl>
                                              <p:pRg st="7" end="7"/>
                                            </p:txEl>
                                          </p:spTgt>
                                        </p:tgtEl>
                                        <p:attrNameLst>
                                          <p:attrName>style.visibility</p:attrName>
                                        </p:attrNameLst>
                                      </p:cBhvr>
                                      <p:to>
                                        <p:strVal val="visible"/>
                                      </p:to>
                                    </p:set>
                                    <p:anim calcmode="lin" valueType="num">
                                      <p:cBhvr additive="base">
                                        <p:cTn id="42" dur="1000"/>
                                        <p:tgtEl>
                                          <p:spTgt spid="579">
                                            <p:txEl>
                                              <p:pRg st="7" end="7"/>
                                            </p:txEl>
                                          </p:spTgt>
                                        </p:tgtEl>
                                        <p:attrNameLst>
                                          <p:attrName>ppt_w</p:attrName>
                                        </p:attrNameLst>
                                      </p:cBhvr>
                                      <p:tavLst>
                                        <p:tav tm="0">
                                          <p:val>
                                            <p:strVal val="0"/>
                                          </p:val>
                                        </p:tav>
                                        <p:tav tm="100000">
                                          <p:val>
                                            <p:strVal val="#ppt_w"/>
                                          </p:val>
                                        </p:tav>
                                      </p:tavLst>
                                    </p:anim>
                                    <p:anim calcmode="lin" valueType="num">
                                      <p:cBhvr additive="base">
                                        <p:cTn id="43" dur="1000"/>
                                        <p:tgtEl>
                                          <p:spTgt spid="579">
                                            <p:txEl>
                                              <p:pRg st="7" end="7"/>
                                            </p:txEl>
                                          </p:spTgt>
                                        </p:tgtEl>
                                        <p:attrNameLst>
                                          <p:attrName>ppt_h</p:attrName>
                                        </p:attrNameLst>
                                      </p:cBhvr>
                                      <p:tavLst>
                                        <p:tav tm="0">
                                          <p:val>
                                            <p:strVal val="0"/>
                                          </p:val>
                                        </p:tav>
                                        <p:tav tm="100000">
                                          <p:val>
                                            <p:strVal val="#ppt_h"/>
                                          </p:val>
                                        </p:tav>
                                      </p:tavLst>
                                    </p:anim>
                                  </p:childTnLst>
                                </p:cTn>
                              </p:par>
                            </p:childTnLst>
                          </p:cTn>
                        </p:par>
                        <p:par>
                          <p:cTn id="44" fill="hold">
                            <p:stCondLst>
                              <p:cond delay="8000"/>
                            </p:stCondLst>
                            <p:childTnLst>
                              <p:par>
                                <p:cTn id="45" presetID="23" presetClass="entr" presetSubtype="16" fill="hold" nodeType="afterEffect">
                                  <p:stCondLst>
                                    <p:cond delay="0"/>
                                  </p:stCondLst>
                                  <p:childTnLst>
                                    <p:set>
                                      <p:cBhvr>
                                        <p:cTn id="46" dur="1" fill="hold">
                                          <p:stCondLst>
                                            <p:cond delay="0"/>
                                          </p:stCondLst>
                                        </p:cTn>
                                        <p:tgtEl>
                                          <p:spTgt spid="579">
                                            <p:txEl>
                                              <p:pRg st="8" end="8"/>
                                            </p:txEl>
                                          </p:spTgt>
                                        </p:tgtEl>
                                        <p:attrNameLst>
                                          <p:attrName>style.visibility</p:attrName>
                                        </p:attrNameLst>
                                      </p:cBhvr>
                                      <p:to>
                                        <p:strVal val="visible"/>
                                      </p:to>
                                    </p:set>
                                    <p:anim calcmode="lin" valueType="num">
                                      <p:cBhvr additive="base">
                                        <p:cTn id="47" dur="1000"/>
                                        <p:tgtEl>
                                          <p:spTgt spid="579">
                                            <p:txEl>
                                              <p:pRg st="8" end="8"/>
                                            </p:txEl>
                                          </p:spTgt>
                                        </p:tgtEl>
                                        <p:attrNameLst>
                                          <p:attrName>ppt_w</p:attrName>
                                        </p:attrNameLst>
                                      </p:cBhvr>
                                      <p:tavLst>
                                        <p:tav tm="0">
                                          <p:val>
                                            <p:strVal val="0"/>
                                          </p:val>
                                        </p:tav>
                                        <p:tav tm="100000">
                                          <p:val>
                                            <p:strVal val="#ppt_w"/>
                                          </p:val>
                                        </p:tav>
                                      </p:tavLst>
                                    </p:anim>
                                    <p:anim calcmode="lin" valueType="num">
                                      <p:cBhvr additive="base">
                                        <p:cTn id="48" dur="1000"/>
                                        <p:tgtEl>
                                          <p:spTgt spid="579">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4"/>
        <p:cNvGrpSpPr/>
        <p:nvPr/>
      </p:nvGrpSpPr>
      <p:grpSpPr>
        <a:xfrm>
          <a:off x="0" y="0"/>
          <a:ext cx="0" cy="0"/>
          <a:chOff x="0" y="0"/>
          <a:chExt cx="0" cy="0"/>
        </a:xfrm>
      </p:grpSpPr>
      <p:sp>
        <p:nvSpPr>
          <p:cNvPr id="585" name="Google Shape;585;p5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700"/>
              <a:t>Crearea de conținut accesibil: 3 strategii pentru incluziune</a:t>
            </a:r>
            <a:endParaRPr sz="2700"/>
          </a:p>
        </p:txBody>
      </p:sp>
      <p:sp>
        <p:nvSpPr>
          <p:cNvPr id="586" name="Google Shape;586;p52"/>
          <p:cNvSpPr txBox="1">
            <a:spLocks noGrp="1"/>
          </p:cNvSpPr>
          <p:nvPr>
            <p:ph type="body" idx="1"/>
          </p:nvPr>
        </p:nvSpPr>
        <p:spPr>
          <a:xfrm>
            <a:off x="959835" y="1372359"/>
            <a:ext cx="10269300" cy="697500"/>
          </a:xfrm>
          <a:prstGeom prst="rect">
            <a:avLst/>
          </a:prstGeom>
          <a:noFill/>
          <a:ln>
            <a:noFill/>
          </a:ln>
        </p:spPr>
        <p:txBody>
          <a:bodyPr spcFirstLastPara="1" wrap="square" lIns="126300" tIns="126300" rIns="126300" bIns="126300" anchor="t" anchorCtr="0">
            <a:noAutofit/>
          </a:bodyPr>
          <a:lstStyle/>
          <a:p>
            <a:pPr marL="609600" lvl="0" indent="-406400" algn="l" rtl="0">
              <a:lnSpc>
                <a:spcPct val="100000"/>
              </a:lnSpc>
              <a:spcBef>
                <a:spcPts val="800"/>
              </a:spcBef>
              <a:spcAft>
                <a:spcPts val="0"/>
              </a:spcAft>
              <a:buClr>
                <a:srgbClr val="445D73"/>
              </a:buClr>
              <a:buSzPts val="1600"/>
              <a:buAutoNum type="alphaLcParenR" startAt="5"/>
            </a:pPr>
            <a:r>
              <a:rPr lang="en" sz="1600" dirty="0">
                <a:solidFill>
                  <a:srgbClr val="445D73"/>
                </a:solidFill>
              </a:rPr>
              <a:t>Includeți pauze în text</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Îmbunătățiți lizibilitatea prin încorporarea de paragrafe scurte, puncte de reper și antete. Aceste pauze oferă o ușurare vizuală, facilitând asimilarea informațiilor de către cititori, ceea ce este deosebit de important pentru cei cu o atenție redusă.</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AutoNum type="alphaLcParenR" startAt="6"/>
            </a:pPr>
            <a:r>
              <a:rPr lang="en" sz="1600" dirty="0">
                <a:solidFill>
                  <a:srgbClr val="445D73"/>
                </a:solidFill>
              </a:rPr>
              <a:t>Subliniați cu bold</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Folosiți formatul bold exclusiv pentru accentuare. Acest stil clar și distinct din punct de vedere vizual ghidează cititorii către punctele esențiale, evitând textul copleșitor și asigurând concentrarea asupra detaliilor esențiale.</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AutoNum type="alphaLcParenR" startAt="7"/>
            </a:pPr>
            <a:r>
              <a:rPr lang="en" sz="1600" dirty="0">
                <a:solidFill>
                  <a:srgbClr val="445D73"/>
                </a:solidFill>
              </a:rPr>
              <a:t>Valorifica</a:t>
            </a:r>
            <a:r>
              <a:rPr lang="en" sz="1600" dirty="0"/>
              <a:t>ți </a:t>
            </a:r>
            <a:r>
              <a:rPr lang="en" sz="1600" dirty="0">
                <a:solidFill>
                  <a:srgbClr val="445D73"/>
                </a:solidFill>
              </a:rPr>
              <a:t>poziți</a:t>
            </a:r>
            <a:r>
              <a:rPr lang="en" sz="1600" dirty="0"/>
              <a:t>a</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Plasați în mod strategic informațiile esențiale la </a:t>
            </a:r>
            <a:r>
              <a:rPr lang="en" sz="1600" i="1" dirty="0">
                <a:solidFill>
                  <a:srgbClr val="445D73"/>
                </a:solidFill>
              </a:rPr>
              <a:t>începutul și la sfârșitul </a:t>
            </a:r>
            <a:r>
              <a:rPr lang="en" sz="1600" dirty="0">
                <a:solidFill>
                  <a:srgbClr val="445D73"/>
                </a:solidFill>
              </a:rPr>
              <a:t>conținutului dumneavoastră. Oamenii tind să își amintească mai bine aceste puncte cheie, sporind retenția și înțelegerea.</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AutoNum type="alphaLcParenR" startAt="8"/>
            </a:pPr>
            <a:r>
              <a:rPr lang="en" sz="1600" dirty="0">
                <a:solidFill>
                  <a:srgbClr val="445D73"/>
                </a:solidFill>
              </a:rPr>
              <a:t>Evitați fundalurile cu contrast ridicat</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Mențineți un design vizual echilibrat. Deși creativitatea este esențială, culorile și desenele excesive pot copleși persoanele cu dislexie. Găsiți o estetică plăcută fără a sacrifica lizibilitatea.</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AutoNum type="alphaLcParenR" startAt="9"/>
            </a:pPr>
            <a:r>
              <a:rPr lang="en" sz="1600" dirty="0">
                <a:solidFill>
                  <a:srgbClr val="445D73"/>
                </a:solidFill>
              </a:rPr>
              <a:t>Includeți timpul estimat de citire sau ascultare</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Informați cititorii cu privire la timpul aproximativ necesar pentru a parcurge conținutul. Acest lucru îi ajută pe indivizi să își evalueze angajamentul și să își planifice implicarea în consecință.</a:t>
            </a:r>
            <a:endParaRPr sz="1600" dirty="0">
              <a:solidFill>
                <a:srgbClr val="445D73"/>
              </a:solidFill>
            </a:endParaRPr>
          </a:p>
          <a:p>
            <a:pPr marL="0" lvl="0" indent="0" algn="l" rtl="0">
              <a:lnSpc>
                <a:spcPct val="100000"/>
              </a:lnSpc>
              <a:spcBef>
                <a:spcPts val="800"/>
              </a:spcBef>
              <a:spcAft>
                <a:spcPts val="0"/>
              </a:spcAft>
              <a:buSzPts val="2500"/>
              <a:buNone/>
            </a:pPr>
            <a:endParaRPr sz="1700" dirty="0">
              <a:solidFill>
                <a:srgbClr val="445D73"/>
              </a:solidFill>
            </a:endParaRPr>
          </a:p>
          <a:p>
            <a:pPr marL="0" lvl="0" indent="0" algn="l" rtl="0">
              <a:lnSpc>
                <a:spcPct val="100000"/>
              </a:lnSpc>
              <a:spcBef>
                <a:spcPts val="800"/>
              </a:spcBef>
              <a:spcAft>
                <a:spcPts val="0"/>
              </a:spcAft>
              <a:buSzPts val="2500"/>
              <a:buNone/>
            </a:pPr>
            <a:endParaRPr sz="1700" dirty="0">
              <a:solidFill>
                <a:srgbClr val="445D73"/>
              </a:solidFill>
            </a:endParaRPr>
          </a:p>
          <a:p>
            <a:pPr marL="0" lvl="0" indent="0" algn="l" rtl="0">
              <a:lnSpc>
                <a:spcPct val="100000"/>
              </a:lnSpc>
              <a:spcBef>
                <a:spcPts val="800"/>
              </a:spcBef>
              <a:spcAft>
                <a:spcPts val="0"/>
              </a:spcAft>
              <a:buSzPts val="2500"/>
              <a:buNone/>
            </a:pPr>
            <a:endParaRPr sz="2000" dirty="0">
              <a:solidFill>
                <a:srgbClr val="445D73"/>
              </a:solidFill>
            </a:endParaRPr>
          </a:p>
          <a:p>
            <a:pPr marL="0" lvl="0" indent="0" algn="l" rtl="0">
              <a:lnSpc>
                <a:spcPct val="100000"/>
              </a:lnSpc>
              <a:spcBef>
                <a:spcPts val="800"/>
              </a:spcBef>
              <a:spcAft>
                <a:spcPts val="800"/>
              </a:spcAft>
              <a:buSzPts val="2500"/>
              <a:buNone/>
            </a:pPr>
            <a:endParaRPr dirty="0">
              <a:solidFill>
                <a:srgbClr val="445D73"/>
              </a:solidFill>
            </a:endParaRPr>
          </a:p>
        </p:txBody>
      </p:sp>
      <p:sp>
        <p:nvSpPr>
          <p:cNvPr id="587" name="Google Shape;587;p52"/>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6">
                                            <p:txEl>
                                              <p:pRg st="0" end="0"/>
                                            </p:txEl>
                                          </p:spTgt>
                                        </p:tgtEl>
                                        <p:attrNameLst>
                                          <p:attrName>style.visibility</p:attrName>
                                        </p:attrNameLst>
                                      </p:cBhvr>
                                      <p:to>
                                        <p:strVal val="visible"/>
                                      </p:to>
                                    </p:set>
                                    <p:anim calcmode="lin" valueType="num">
                                      <p:cBhvr additive="base">
                                        <p:cTn id="7" dur="1000"/>
                                        <p:tgtEl>
                                          <p:spTgt spid="586">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586">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586">
                                            <p:txEl>
                                              <p:pRg st="1" end="1"/>
                                            </p:txEl>
                                          </p:spTgt>
                                        </p:tgtEl>
                                        <p:attrNameLst>
                                          <p:attrName>style.visibility</p:attrName>
                                        </p:attrNameLst>
                                      </p:cBhvr>
                                      <p:to>
                                        <p:strVal val="visible"/>
                                      </p:to>
                                    </p:set>
                                    <p:anim calcmode="lin" valueType="num">
                                      <p:cBhvr additive="base">
                                        <p:cTn id="12" dur="1000"/>
                                        <p:tgtEl>
                                          <p:spTgt spid="586">
                                            <p:txEl>
                                              <p:pRg st="1" end="1"/>
                                            </p:txEl>
                                          </p:spTgt>
                                        </p:tgtEl>
                                        <p:attrNameLst>
                                          <p:attrName>ppt_w</p:attrName>
                                        </p:attrNameLst>
                                      </p:cBhvr>
                                      <p:tavLst>
                                        <p:tav tm="0">
                                          <p:val>
                                            <p:strVal val="0"/>
                                          </p:val>
                                        </p:tav>
                                        <p:tav tm="100000">
                                          <p:val>
                                            <p:strVal val="#ppt_w"/>
                                          </p:val>
                                        </p:tav>
                                      </p:tavLst>
                                    </p:anim>
                                    <p:anim calcmode="lin" valueType="num">
                                      <p:cBhvr additive="base">
                                        <p:cTn id="13" dur="1000"/>
                                        <p:tgtEl>
                                          <p:spTgt spid="586">
                                            <p:txEl>
                                              <p:pRg st="1" end="1"/>
                                            </p:txEl>
                                          </p:spTgt>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586">
                                            <p:txEl>
                                              <p:pRg st="2" end="2"/>
                                            </p:txEl>
                                          </p:spTgt>
                                        </p:tgtEl>
                                        <p:attrNameLst>
                                          <p:attrName>style.visibility</p:attrName>
                                        </p:attrNameLst>
                                      </p:cBhvr>
                                      <p:to>
                                        <p:strVal val="visible"/>
                                      </p:to>
                                    </p:set>
                                    <p:anim calcmode="lin" valueType="num">
                                      <p:cBhvr additive="base">
                                        <p:cTn id="17" dur="1000"/>
                                        <p:tgtEl>
                                          <p:spTgt spid="586">
                                            <p:txEl>
                                              <p:pRg st="2" end="2"/>
                                            </p:txEl>
                                          </p:spTgt>
                                        </p:tgtEl>
                                        <p:attrNameLst>
                                          <p:attrName>ppt_w</p:attrName>
                                        </p:attrNameLst>
                                      </p:cBhvr>
                                      <p:tavLst>
                                        <p:tav tm="0">
                                          <p:val>
                                            <p:strVal val="0"/>
                                          </p:val>
                                        </p:tav>
                                        <p:tav tm="100000">
                                          <p:val>
                                            <p:strVal val="#ppt_w"/>
                                          </p:val>
                                        </p:tav>
                                      </p:tavLst>
                                    </p:anim>
                                    <p:anim calcmode="lin" valueType="num">
                                      <p:cBhvr additive="base">
                                        <p:cTn id="18" dur="1000"/>
                                        <p:tgtEl>
                                          <p:spTgt spid="586">
                                            <p:txEl>
                                              <p:pRg st="2" end="2"/>
                                            </p:txEl>
                                          </p:spTgt>
                                        </p:tgtEl>
                                        <p:attrNameLst>
                                          <p:attrName>ppt_h</p:attrName>
                                        </p:attrNameLst>
                                      </p:cBhvr>
                                      <p:tavLst>
                                        <p:tav tm="0">
                                          <p:val>
                                            <p:str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586">
                                            <p:txEl>
                                              <p:pRg st="3" end="3"/>
                                            </p:txEl>
                                          </p:spTgt>
                                        </p:tgtEl>
                                        <p:attrNameLst>
                                          <p:attrName>style.visibility</p:attrName>
                                        </p:attrNameLst>
                                      </p:cBhvr>
                                      <p:to>
                                        <p:strVal val="visible"/>
                                      </p:to>
                                    </p:set>
                                    <p:anim calcmode="lin" valueType="num">
                                      <p:cBhvr additive="base">
                                        <p:cTn id="22" dur="1000"/>
                                        <p:tgtEl>
                                          <p:spTgt spid="586">
                                            <p:txEl>
                                              <p:pRg st="3" end="3"/>
                                            </p:txEl>
                                          </p:spTgt>
                                        </p:tgtEl>
                                        <p:attrNameLst>
                                          <p:attrName>ppt_w</p:attrName>
                                        </p:attrNameLst>
                                      </p:cBhvr>
                                      <p:tavLst>
                                        <p:tav tm="0">
                                          <p:val>
                                            <p:strVal val="0"/>
                                          </p:val>
                                        </p:tav>
                                        <p:tav tm="100000">
                                          <p:val>
                                            <p:strVal val="#ppt_w"/>
                                          </p:val>
                                        </p:tav>
                                      </p:tavLst>
                                    </p:anim>
                                    <p:anim calcmode="lin" valueType="num">
                                      <p:cBhvr additive="base">
                                        <p:cTn id="23" dur="1000"/>
                                        <p:tgtEl>
                                          <p:spTgt spid="586">
                                            <p:txEl>
                                              <p:pRg st="3" end="3"/>
                                            </p:txEl>
                                          </p:spTgt>
                                        </p:tgtEl>
                                        <p:attrNameLst>
                                          <p:attrName>ppt_h</p:attrName>
                                        </p:attrNameLst>
                                      </p:cBhvr>
                                      <p:tavLst>
                                        <p:tav tm="0">
                                          <p:val>
                                            <p:strVal val="0"/>
                                          </p:val>
                                        </p:tav>
                                        <p:tav tm="100000">
                                          <p:val>
                                            <p:strVal val="#ppt_h"/>
                                          </p:val>
                                        </p:tav>
                                      </p:tavLst>
                                    </p:anim>
                                  </p:childTnLst>
                                </p:cTn>
                              </p:par>
                            </p:childTnLst>
                          </p:cTn>
                        </p:par>
                        <p:par>
                          <p:cTn id="24" fill="hold">
                            <p:stCondLst>
                              <p:cond delay="4000"/>
                            </p:stCondLst>
                            <p:childTnLst>
                              <p:par>
                                <p:cTn id="25" presetID="23" presetClass="entr" presetSubtype="16" fill="hold" nodeType="afterEffect">
                                  <p:stCondLst>
                                    <p:cond delay="0"/>
                                  </p:stCondLst>
                                  <p:childTnLst>
                                    <p:set>
                                      <p:cBhvr>
                                        <p:cTn id="26" dur="1" fill="hold">
                                          <p:stCondLst>
                                            <p:cond delay="0"/>
                                          </p:stCondLst>
                                        </p:cTn>
                                        <p:tgtEl>
                                          <p:spTgt spid="586">
                                            <p:txEl>
                                              <p:pRg st="4" end="4"/>
                                            </p:txEl>
                                          </p:spTgt>
                                        </p:tgtEl>
                                        <p:attrNameLst>
                                          <p:attrName>style.visibility</p:attrName>
                                        </p:attrNameLst>
                                      </p:cBhvr>
                                      <p:to>
                                        <p:strVal val="visible"/>
                                      </p:to>
                                    </p:set>
                                    <p:anim calcmode="lin" valueType="num">
                                      <p:cBhvr additive="base">
                                        <p:cTn id="27" dur="1000"/>
                                        <p:tgtEl>
                                          <p:spTgt spid="586">
                                            <p:txEl>
                                              <p:pRg st="4" end="4"/>
                                            </p:txEl>
                                          </p:spTgt>
                                        </p:tgtEl>
                                        <p:attrNameLst>
                                          <p:attrName>ppt_w</p:attrName>
                                        </p:attrNameLst>
                                      </p:cBhvr>
                                      <p:tavLst>
                                        <p:tav tm="0">
                                          <p:val>
                                            <p:strVal val="0"/>
                                          </p:val>
                                        </p:tav>
                                        <p:tav tm="100000">
                                          <p:val>
                                            <p:strVal val="#ppt_w"/>
                                          </p:val>
                                        </p:tav>
                                      </p:tavLst>
                                    </p:anim>
                                    <p:anim calcmode="lin" valueType="num">
                                      <p:cBhvr additive="base">
                                        <p:cTn id="28" dur="1000"/>
                                        <p:tgtEl>
                                          <p:spTgt spid="586">
                                            <p:txEl>
                                              <p:pRg st="4" end="4"/>
                                            </p:txEl>
                                          </p:spTgt>
                                        </p:tgtEl>
                                        <p:attrNameLst>
                                          <p:attrName>ppt_h</p:attrName>
                                        </p:attrNameLst>
                                      </p:cBhvr>
                                      <p:tavLst>
                                        <p:tav tm="0">
                                          <p:val>
                                            <p:strVal val="0"/>
                                          </p:val>
                                        </p:tav>
                                        <p:tav tm="100000">
                                          <p:val>
                                            <p:strVal val="#ppt_h"/>
                                          </p:val>
                                        </p:tav>
                                      </p:tavLst>
                                    </p:anim>
                                  </p:childTnLst>
                                </p:cTn>
                              </p:par>
                            </p:childTnLst>
                          </p:cTn>
                        </p:par>
                        <p:par>
                          <p:cTn id="29" fill="hold">
                            <p:stCondLst>
                              <p:cond delay="5000"/>
                            </p:stCondLst>
                            <p:childTnLst>
                              <p:par>
                                <p:cTn id="30" presetID="23" presetClass="entr" presetSubtype="16" fill="hold" nodeType="afterEffect">
                                  <p:stCondLst>
                                    <p:cond delay="0"/>
                                  </p:stCondLst>
                                  <p:childTnLst>
                                    <p:set>
                                      <p:cBhvr>
                                        <p:cTn id="31" dur="1" fill="hold">
                                          <p:stCondLst>
                                            <p:cond delay="0"/>
                                          </p:stCondLst>
                                        </p:cTn>
                                        <p:tgtEl>
                                          <p:spTgt spid="586">
                                            <p:txEl>
                                              <p:pRg st="5" end="5"/>
                                            </p:txEl>
                                          </p:spTgt>
                                        </p:tgtEl>
                                        <p:attrNameLst>
                                          <p:attrName>style.visibility</p:attrName>
                                        </p:attrNameLst>
                                      </p:cBhvr>
                                      <p:to>
                                        <p:strVal val="visible"/>
                                      </p:to>
                                    </p:set>
                                    <p:anim calcmode="lin" valueType="num">
                                      <p:cBhvr additive="base">
                                        <p:cTn id="32" dur="1000"/>
                                        <p:tgtEl>
                                          <p:spTgt spid="586">
                                            <p:txEl>
                                              <p:pRg st="5" end="5"/>
                                            </p:txEl>
                                          </p:spTgt>
                                        </p:tgtEl>
                                        <p:attrNameLst>
                                          <p:attrName>ppt_w</p:attrName>
                                        </p:attrNameLst>
                                      </p:cBhvr>
                                      <p:tavLst>
                                        <p:tav tm="0">
                                          <p:val>
                                            <p:strVal val="0"/>
                                          </p:val>
                                        </p:tav>
                                        <p:tav tm="100000">
                                          <p:val>
                                            <p:strVal val="#ppt_w"/>
                                          </p:val>
                                        </p:tav>
                                      </p:tavLst>
                                    </p:anim>
                                    <p:anim calcmode="lin" valueType="num">
                                      <p:cBhvr additive="base">
                                        <p:cTn id="33" dur="1000"/>
                                        <p:tgtEl>
                                          <p:spTgt spid="586">
                                            <p:txEl>
                                              <p:pRg st="5" end="5"/>
                                            </p:txEl>
                                          </p:spTgt>
                                        </p:tgtEl>
                                        <p:attrNameLst>
                                          <p:attrName>ppt_h</p:attrName>
                                        </p:attrNameLst>
                                      </p:cBhvr>
                                      <p:tavLst>
                                        <p:tav tm="0">
                                          <p:val>
                                            <p:strVal val="0"/>
                                          </p:val>
                                        </p:tav>
                                        <p:tav tm="100000">
                                          <p:val>
                                            <p:strVal val="#ppt_h"/>
                                          </p:val>
                                        </p:tav>
                                      </p:tavLst>
                                    </p:anim>
                                  </p:childTnLst>
                                </p:cTn>
                              </p:par>
                            </p:childTnLst>
                          </p:cTn>
                        </p:par>
                        <p:par>
                          <p:cTn id="34" fill="hold">
                            <p:stCondLst>
                              <p:cond delay="6000"/>
                            </p:stCondLst>
                            <p:childTnLst>
                              <p:par>
                                <p:cTn id="35" presetID="23" presetClass="entr" presetSubtype="16" fill="hold" nodeType="afterEffect">
                                  <p:stCondLst>
                                    <p:cond delay="0"/>
                                  </p:stCondLst>
                                  <p:childTnLst>
                                    <p:set>
                                      <p:cBhvr>
                                        <p:cTn id="36" dur="1" fill="hold">
                                          <p:stCondLst>
                                            <p:cond delay="0"/>
                                          </p:stCondLst>
                                        </p:cTn>
                                        <p:tgtEl>
                                          <p:spTgt spid="586">
                                            <p:txEl>
                                              <p:pRg st="6" end="6"/>
                                            </p:txEl>
                                          </p:spTgt>
                                        </p:tgtEl>
                                        <p:attrNameLst>
                                          <p:attrName>style.visibility</p:attrName>
                                        </p:attrNameLst>
                                      </p:cBhvr>
                                      <p:to>
                                        <p:strVal val="visible"/>
                                      </p:to>
                                    </p:set>
                                    <p:anim calcmode="lin" valueType="num">
                                      <p:cBhvr additive="base">
                                        <p:cTn id="37" dur="1000"/>
                                        <p:tgtEl>
                                          <p:spTgt spid="586">
                                            <p:txEl>
                                              <p:pRg st="6" end="6"/>
                                            </p:txEl>
                                          </p:spTgt>
                                        </p:tgtEl>
                                        <p:attrNameLst>
                                          <p:attrName>ppt_w</p:attrName>
                                        </p:attrNameLst>
                                      </p:cBhvr>
                                      <p:tavLst>
                                        <p:tav tm="0">
                                          <p:val>
                                            <p:strVal val="0"/>
                                          </p:val>
                                        </p:tav>
                                        <p:tav tm="100000">
                                          <p:val>
                                            <p:strVal val="#ppt_w"/>
                                          </p:val>
                                        </p:tav>
                                      </p:tavLst>
                                    </p:anim>
                                    <p:anim calcmode="lin" valueType="num">
                                      <p:cBhvr additive="base">
                                        <p:cTn id="38" dur="1000"/>
                                        <p:tgtEl>
                                          <p:spTgt spid="586">
                                            <p:txEl>
                                              <p:pRg st="6" end="6"/>
                                            </p:txEl>
                                          </p:spTgt>
                                        </p:tgtEl>
                                        <p:attrNameLst>
                                          <p:attrName>ppt_h</p:attrName>
                                        </p:attrNameLst>
                                      </p:cBhvr>
                                      <p:tavLst>
                                        <p:tav tm="0">
                                          <p:val>
                                            <p:strVal val="0"/>
                                          </p:val>
                                        </p:tav>
                                        <p:tav tm="100000">
                                          <p:val>
                                            <p:strVal val="#ppt_h"/>
                                          </p:val>
                                        </p:tav>
                                      </p:tavLst>
                                    </p:anim>
                                  </p:childTnLst>
                                </p:cTn>
                              </p:par>
                            </p:childTnLst>
                          </p:cTn>
                        </p:par>
                        <p:par>
                          <p:cTn id="39" fill="hold">
                            <p:stCondLst>
                              <p:cond delay="7000"/>
                            </p:stCondLst>
                            <p:childTnLst>
                              <p:par>
                                <p:cTn id="40" presetID="23" presetClass="entr" presetSubtype="16" fill="hold" nodeType="afterEffect">
                                  <p:stCondLst>
                                    <p:cond delay="0"/>
                                  </p:stCondLst>
                                  <p:childTnLst>
                                    <p:set>
                                      <p:cBhvr>
                                        <p:cTn id="41" dur="1" fill="hold">
                                          <p:stCondLst>
                                            <p:cond delay="0"/>
                                          </p:stCondLst>
                                        </p:cTn>
                                        <p:tgtEl>
                                          <p:spTgt spid="586">
                                            <p:txEl>
                                              <p:pRg st="7" end="7"/>
                                            </p:txEl>
                                          </p:spTgt>
                                        </p:tgtEl>
                                        <p:attrNameLst>
                                          <p:attrName>style.visibility</p:attrName>
                                        </p:attrNameLst>
                                      </p:cBhvr>
                                      <p:to>
                                        <p:strVal val="visible"/>
                                      </p:to>
                                    </p:set>
                                    <p:anim calcmode="lin" valueType="num">
                                      <p:cBhvr additive="base">
                                        <p:cTn id="42" dur="1000"/>
                                        <p:tgtEl>
                                          <p:spTgt spid="586">
                                            <p:txEl>
                                              <p:pRg st="7" end="7"/>
                                            </p:txEl>
                                          </p:spTgt>
                                        </p:tgtEl>
                                        <p:attrNameLst>
                                          <p:attrName>ppt_w</p:attrName>
                                        </p:attrNameLst>
                                      </p:cBhvr>
                                      <p:tavLst>
                                        <p:tav tm="0">
                                          <p:val>
                                            <p:strVal val="0"/>
                                          </p:val>
                                        </p:tav>
                                        <p:tav tm="100000">
                                          <p:val>
                                            <p:strVal val="#ppt_w"/>
                                          </p:val>
                                        </p:tav>
                                      </p:tavLst>
                                    </p:anim>
                                    <p:anim calcmode="lin" valueType="num">
                                      <p:cBhvr additive="base">
                                        <p:cTn id="43" dur="1000"/>
                                        <p:tgtEl>
                                          <p:spTgt spid="586">
                                            <p:txEl>
                                              <p:pRg st="7" end="7"/>
                                            </p:txEl>
                                          </p:spTgt>
                                        </p:tgtEl>
                                        <p:attrNameLst>
                                          <p:attrName>ppt_h</p:attrName>
                                        </p:attrNameLst>
                                      </p:cBhvr>
                                      <p:tavLst>
                                        <p:tav tm="0">
                                          <p:val>
                                            <p:strVal val="0"/>
                                          </p:val>
                                        </p:tav>
                                        <p:tav tm="100000">
                                          <p:val>
                                            <p:strVal val="#ppt_h"/>
                                          </p:val>
                                        </p:tav>
                                      </p:tavLst>
                                    </p:anim>
                                  </p:childTnLst>
                                </p:cTn>
                              </p:par>
                            </p:childTnLst>
                          </p:cTn>
                        </p:par>
                        <p:par>
                          <p:cTn id="44" fill="hold">
                            <p:stCondLst>
                              <p:cond delay="8000"/>
                            </p:stCondLst>
                            <p:childTnLst>
                              <p:par>
                                <p:cTn id="45" presetID="23" presetClass="entr" presetSubtype="16" fill="hold" nodeType="afterEffect">
                                  <p:stCondLst>
                                    <p:cond delay="0"/>
                                  </p:stCondLst>
                                  <p:childTnLst>
                                    <p:set>
                                      <p:cBhvr>
                                        <p:cTn id="46" dur="1" fill="hold">
                                          <p:stCondLst>
                                            <p:cond delay="0"/>
                                          </p:stCondLst>
                                        </p:cTn>
                                        <p:tgtEl>
                                          <p:spTgt spid="586">
                                            <p:txEl>
                                              <p:pRg st="8" end="8"/>
                                            </p:txEl>
                                          </p:spTgt>
                                        </p:tgtEl>
                                        <p:attrNameLst>
                                          <p:attrName>style.visibility</p:attrName>
                                        </p:attrNameLst>
                                      </p:cBhvr>
                                      <p:to>
                                        <p:strVal val="visible"/>
                                      </p:to>
                                    </p:set>
                                    <p:anim calcmode="lin" valueType="num">
                                      <p:cBhvr additive="base">
                                        <p:cTn id="47" dur="1000"/>
                                        <p:tgtEl>
                                          <p:spTgt spid="586">
                                            <p:txEl>
                                              <p:pRg st="8" end="8"/>
                                            </p:txEl>
                                          </p:spTgt>
                                        </p:tgtEl>
                                        <p:attrNameLst>
                                          <p:attrName>ppt_w</p:attrName>
                                        </p:attrNameLst>
                                      </p:cBhvr>
                                      <p:tavLst>
                                        <p:tav tm="0">
                                          <p:val>
                                            <p:strVal val="0"/>
                                          </p:val>
                                        </p:tav>
                                        <p:tav tm="100000">
                                          <p:val>
                                            <p:strVal val="#ppt_w"/>
                                          </p:val>
                                        </p:tav>
                                      </p:tavLst>
                                    </p:anim>
                                    <p:anim calcmode="lin" valueType="num">
                                      <p:cBhvr additive="base">
                                        <p:cTn id="48" dur="1000"/>
                                        <p:tgtEl>
                                          <p:spTgt spid="586">
                                            <p:txEl>
                                              <p:pRg st="8" end="8"/>
                                            </p:txEl>
                                          </p:spTgt>
                                        </p:tgtEl>
                                        <p:attrNameLst>
                                          <p:attrName>ppt_h</p:attrName>
                                        </p:attrNameLst>
                                      </p:cBhvr>
                                      <p:tavLst>
                                        <p:tav tm="0">
                                          <p:val>
                                            <p:strVal val="0"/>
                                          </p:val>
                                        </p:tav>
                                        <p:tav tm="100000">
                                          <p:val>
                                            <p:strVal val="#ppt_h"/>
                                          </p:val>
                                        </p:tav>
                                      </p:tavLst>
                                    </p:anim>
                                  </p:childTnLst>
                                </p:cTn>
                              </p:par>
                            </p:childTnLst>
                          </p:cTn>
                        </p:par>
                        <p:par>
                          <p:cTn id="49" fill="hold">
                            <p:stCondLst>
                              <p:cond delay="9000"/>
                            </p:stCondLst>
                            <p:childTnLst>
                              <p:par>
                                <p:cTn id="50" presetID="23" presetClass="entr" presetSubtype="16" fill="hold" nodeType="afterEffect">
                                  <p:stCondLst>
                                    <p:cond delay="0"/>
                                  </p:stCondLst>
                                  <p:childTnLst>
                                    <p:set>
                                      <p:cBhvr>
                                        <p:cTn id="51" dur="1" fill="hold">
                                          <p:stCondLst>
                                            <p:cond delay="0"/>
                                          </p:stCondLst>
                                        </p:cTn>
                                        <p:tgtEl>
                                          <p:spTgt spid="586">
                                            <p:txEl>
                                              <p:pRg st="9" end="9"/>
                                            </p:txEl>
                                          </p:spTgt>
                                        </p:tgtEl>
                                        <p:attrNameLst>
                                          <p:attrName>style.visibility</p:attrName>
                                        </p:attrNameLst>
                                      </p:cBhvr>
                                      <p:to>
                                        <p:strVal val="visible"/>
                                      </p:to>
                                    </p:set>
                                    <p:anim calcmode="lin" valueType="num">
                                      <p:cBhvr additive="base">
                                        <p:cTn id="52" dur="1000"/>
                                        <p:tgtEl>
                                          <p:spTgt spid="586">
                                            <p:txEl>
                                              <p:pRg st="9" end="9"/>
                                            </p:txEl>
                                          </p:spTgt>
                                        </p:tgtEl>
                                        <p:attrNameLst>
                                          <p:attrName>ppt_w</p:attrName>
                                        </p:attrNameLst>
                                      </p:cBhvr>
                                      <p:tavLst>
                                        <p:tav tm="0">
                                          <p:val>
                                            <p:strVal val="0"/>
                                          </p:val>
                                        </p:tav>
                                        <p:tav tm="100000">
                                          <p:val>
                                            <p:strVal val="#ppt_w"/>
                                          </p:val>
                                        </p:tav>
                                      </p:tavLst>
                                    </p:anim>
                                    <p:anim calcmode="lin" valueType="num">
                                      <p:cBhvr additive="base">
                                        <p:cTn id="53" dur="1000"/>
                                        <p:tgtEl>
                                          <p:spTgt spid="586">
                                            <p:txEl>
                                              <p:pRg st="9" end="9"/>
                                            </p:txEl>
                                          </p:spTgt>
                                        </p:tgtEl>
                                        <p:attrNameLst>
                                          <p:attrName>ppt_h</p:attrName>
                                        </p:attrNameLst>
                                      </p:cBhvr>
                                      <p:tavLst>
                                        <p:tav tm="0">
                                          <p:val>
                                            <p:strVal val="0"/>
                                          </p:val>
                                        </p:tav>
                                        <p:tav tm="100000">
                                          <p:val>
                                            <p:strVal val="#ppt_h"/>
                                          </p:val>
                                        </p:tav>
                                      </p:tavLst>
                                    </p:anim>
                                  </p:childTnLst>
                                </p:cTn>
                              </p:par>
                            </p:childTnLst>
                          </p:cTn>
                        </p:par>
                        <p:par>
                          <p:cTn id="54" fill="hold">
                            <p:stCondLst>
                              <p:cond delay="10000"/>
                            </p:stCondLst>
                            <p:childTnLst>
                              <p:par>
                                <p:cTn id="55" presetID="23" presetClass="entr" presetSubtype="16" fill="hold" nodeType="afterEffect">
                                  <p:stCondLst>
                                    <p:cond delay="0"/>
                                  </p:stCondLst>
                                  <p:childTnLst>
                                    <p:set>
                                      <p:cBhvr>
                                        <p:cTn id="56" dur="1" fill="hold">
                                          <p:stCondLst>
                                            <p:cond delay="0"/>
                                          </p:stCondLst>
                                        </p:cTn>
                                        <p:tgtEl>
                                          <p:spTgt spid="586">
                                            <p:txEl>
                                              <p:pRg st="10" end="10"/>
                                            </p:txEl>
                                          </p:spTgt>
                                        </p:tgtEl>
                                        <p:attrNameLst>
                                          <p:attrName>style.visibility</p:attrName>
                                        </p:attrNameLst>
                                      </p:cBhvr>
                                      <p:to>
                                        <p:strVal val="visible"/>
                                      </p:to>
                                    </p:set>
                                    <p:anim calcmode="lin" valueType="num">
                                      <p:cBhvr additive="base">
                                        <p:cTn id="57" dur="1000"/>
                                        <p:tgtEl>
                                          <p:spTgt spid="586">
                                            <p:txEl>
                                              <p:pRg st="10" end="10"/>
                                            </p:txEl>
                                          </p:spTgt>
                                        </p:tgtEl>
                                        <p:attrNameLst>
                                          <p:attrName>ppt_w</p:attrName>
                                        </p:attrNameLst>
                                      </p:cBhvr>
                                      <p:tavLst>
                                        <p:tav tm="0">
                                          <p:val>
                                            <p:strVal val="0"/>
                                          </p:val>
                                        </p:tav>
                                        <p:tav tm="100000">
                                          <p:val>
                                            <p:strVal val="#ppt_w"/>
                                          </p:val>
                                        </p:tav>
                                      </p:tavLst>
                                    </p:anim>
                                    <p:anim calcmode="lin" valueType="num">
                                      <p:cBhvr additive="base">
                                        <p:cTn id="58" dur="1000"/>
                                        <p:tgtEl>
                                          <p:spTgt spid="586">
                                            <p:txEl>
                                              <p:pRg st="10" end="10"/>
                                            </p:txEl>
                                          </p:spTgt>
                                        </p:tgtEl>
                                        <p:attrNameLst>
                                          <p:attrName>ppt_h</p:attrName>
                                        </p:attrNameLst>
                                      </p:cBhvr>
                                      <p:tavLst>
                                        <p:tav tm="0">
                                          <p:val>
                                            <p:strVal val="0"/>
                                          </p:val>
                                        </p:tav>
                                        <p:tav tm="100000">
                                          <p:val>
                                            <p:strVal val="#ppt_h"/>
                                          </p:val>
                                        </p:tav>
                                      </p:tavLst>
                                    </p:anim>
                                  </p:childTnLst>
                                </p:cTn>
                              </p:par>
                            </p:childTnLst>
                          </p:cTn>
                        </p:par>
                        <p:par>
                          <p:cTn id="59" fill="hold">
                            <p:stCondLst>
                              <p:cond delay="11000"/>
                            </p:stCondLst>
                            <p:childTnLst>
                              <p:par>
                                <p:cTn id="60" presetID="23" presetClass="entr" presetSubtype="16" fill="hold" nodeType="afterEffect">
                                  <p:stCondLst>
                                    <p:cond delay="0"/>
                                  </p:stCondLst>
                                  <p:childTnLst>
                                    <p:set>
                                      <p:cBhvr>
                                        <p:cTn id="61" dur="1" fill="hold">
                                          <p:stCondLst>
                                            <p:cond delay="0"/>
                                          </p:stCondLst>
                                        </p:cTn>
                                        <p:tgtEl>
                                          <p:spTgt spid="586">
                                            <p:txEl>
                                              <p:pRg st="11" end="11"/>
                                            </p:txEl>
                                          </p:spTgt>
                                        </p:tgtEl>
                                        <p:attrNameLst>
                                          <p:attrName>style.visibility</p:attrName>
                                        </p:attrNameLst>
                                      </p:cBhvr>
                                      <p:to>
                                        <p:strVal val="visible"/>
                                      </p:to>
                                    </p:set>
                                    <p:anim calcmode="lin" valueType="num">
                                      <p:cBhvr additive="base">
                                        <p:cTn id="62" dur="1000"/>
                                        <p:tgtEl>
                                          <p:spTgt spid="586">
                                            <p:txEl>
                                              <p:pRg st="11" end="11"/>
                                            </p:txEl>
                                          </p:spTgt>
                                        </p:tgtEl>
                                        <p:attrNameLst>
                                          <p:attrName>ppt_w</p:attrName>
                                        </p:attrNameLst>
                                      </p:cBhvr>
                                      <p:tavLst>
                                        <p:tav tm="0">
                                          <p:val>
                                            <p:strVal val="0"/>
                                          </p:val>
                                        </p:tav>
                                        <p:tav tm="100000">
                                          <p:val>
                                            <p:strVal val="#ppt_w"/>
                                          </p:val>
                                        </p:tav>
                                      </p:tavLst>
                                    </p:anim>
                                    <p:anim calcmode="lin" valueType="num">
                                      <p:cBhvr additive="base">
                                        <p:cTn id="63" dur="1000"/>
                                        <p:tgtEl>
                                          <p:spTgt spid="586">
                                            <p:txEl>
                                              <p:pRg st="11" end="11"/>
                                            </p:txEl>
                                          </p:spTgt>
                                        </p:tgtEl>
                                        <p:attrNameLst>
                                          <p:attrName>ppt_h</p:attrName>
                                        </p:attrNameLst>
                                      </p:cBhvr>
                                      <p:tavLst>
                                        <p:tav tm="0">
                                          <p:val>
                                            <p:strVal val="0"/>
                                          </p:val>
                                        </p:tav>
                                        <p:tav tm="100000">
                                          <p:val>
                                            <p:strVal val="#ppt_h"/>
                                          </p:val>
                                        </p:tav>
                                      </p:tavLst>
                                    </p:anim>
                                  </p:childTnLst>
                                </p:cTn>
                              </p:par>
                            </p:childTnLst>
                          </p:cTn>
                        </p:par>
                        <p:par>
                          <p:cTn id="64" fill="hold">
                            <p:stCondLst>
                              <p:cond delay="12000"/>
                            </p:stCondLst>
                            <p:childTnLst>
                              <p:par>
                                <p:cTn id="65" presetID="23" presetClass="entr" presetSubtype="16" fill="hold" nodeType="afterEffect">
                                  <p:stCondLst>
                                    <p:cond delay="0"/>
                                  </p:stCondLst>
                                  <p:childTnLst>
                                    <p:set>
                                      <p:cBhvr>
                                        <p:cTn id="66" dur="1" fill="hold">
                                          <p:stCondLst>
                                            <p:cond delay="0"/>
                                          </p:stCondLst>
                                        </p:cTn>
                                        <p:tgtEl>
                                          <p:spTgt spid="586">
                                            <p:txEl>
                                              <p:pRg st="12" end="12"/>
                                            </p:txEl>
                                          </p:spTgt>
                                        </p:tgtEl>
                                        <p:attrNameLst>
                                          <p:attrName>style.visibility</p:attrName>
                                        </p:attrNameLst>
                                      </p:cBhvr>
                                      <p:to>
                                        <p:strVal val="visible"/>
                                      </p:to>
                                    </p:set>
                                    <p:anim calcmode="lin" valueType="num">
                                      <p:cBhvr additive="base">
                                        <p:cTn id="67" dur="1000"/>
                                        <p:tgtEl>
                                          <p:spTgt spid="586">
                                            <p:txEl>
                                              <p:pRg st="12" end="12"/>
                                            </p:txEl>
                                          </p:spTgt>
                                        </p:tgtEl>
                                        <p:attrNameLst>
                                          <p:attrName>ppt_w</p:attrName>
                                        </p:attrNameLst>
                                      </p:cBhvr>
                                      <p:tavLst>
                                        <p:tav tm="0">
                                          <p:val>
                                            <p:strVal val="0"/>
                                          </p:val>
                                        </p:tav>
                                        <p:tav tm="100000">
                                          <p:val>
                                            <p:strVal val="#ppt_w"/>
                                          </p:val>
                                        </p:tav>
                                      </p:tavLst>
                                    </p:anim>
                                    <p:anim calcmode="lin" valueType="num">
                                      <p:cBhvr additive="base">
                                        <p:cTn id="68" dur="1000"/>
                                        <p:tgtEl>
                                          <p:spTgt spid="586">
                                            <p:txEl>
                                              <p:pRg st="12" end="12"/>
                                            </p:txEl>
                                          </p:spTgt>
                                        </p:tgtEl>
                                        <p:attrNameLst>
                                          <p:attrName>ppt_h</p:attrName>
                                        </p:attrNameLst>
                                      </p:cBhvr>
                                      <p:tavLst>
                                        <p:tav tm="0">
                                          <p:val>
                                            <p:strVal val="0"/>
                                          </p:val>
                                        </p:tav>
                                        <p:tav tm="100000">
                                          <p:val>
                                            <p:strVal val="#ppt_h"/>
                                          </p:val>
                                        </p:tav>
                                      </p:tavLst>
                                    </p:anim>
                                  </p:childTnLst>
                                </p:cTn>
                              </p:par>
                            </p:childTnLst>
                          </p:cTn>
                        </p:par>
                        <p:par>
                          <p:cTn id="69" fill="hold">
                            <p:stCondLst>
                              <p:cond delay="13000"/>
                            </p:stCondLst>
                            <p:childTnLst>
                              <p:par>
                                <p:cTn id="70" presetID="23" presetClass="entr" presetSubtype="16" fill="hold" nodeType="afterEffect">
                                  <p:stCondLst>
                                    <p:cond delay="0"/>
                                  </p:stCondLst>
                                  <p:childTnLst>
                                    <p:set>
                                      <p:cBhvr>
                                        <p:cTn id="71" dur="1" fill="hold">
                                          <p:stCondLst>
                                            <p:cond delay="0"/>
                                          </p:stCondLst>
                                        </p:cTn>
                                        <p:tgtEl>
                                          <p:spTgt spid="586">
                                            <p:txEl>
                                              <p:pRg st="13" end="13"/>
                                            </p:txEl>
                                          </p:spTgt>
                                        </p:tgtEl>
                                        <p:attrNameLst>
                                          <p:attrName>style.visibility</p:attrName>
                                        </p:attrNameLst>
                                      </p:cBhvr>
                                      <p:to>
                                        <p:strVal val="visible"/>
                                      </p:to>
                                    </p:set>
                                    <p:anim calcmode="lin" valueType="num">
                                      <p:cBhvr additive="base">
                                        <p:cTn id="72" dur="1000"/>
                                        <p:tgtEl>
                                          <p:spTgt spid="586">
                                            <p:txEl>
                                              <p:pRg st="13" end="13"/>
                                            </p:txEl>
                                          </p:spTgt>
                                        </p:tgtEl>
                                        <p:attrNameLst>
                                          <p:attrName>ppt_w</p:attrName>
                                        </p:attrNameLst>
                                      </p:cBhvr>
                                      <p:tavLst>
                                        <p:tav tm="0">
                                          <p:val>
                                            <p:strVal val="0"/>
                                          </p:val>
                                        </p:tav>
                                        <p:tav tm="100000">
                                          <p:val>
                                            <p:strVal val="#ppt_w"/>
                                          </p:val>
                                        </p:tav>
                                      </p:tavLst>
                                    </p:anim>
                                    <p:anim calcmode="lin" valueType="num">
                                      <p:cBhvr additive="base">
                                        <p:cTn id="73" dur="1000"/>
                                        <p:tgtEl>
                                          <p:spTgt spid="586">
                                            <p:txEl>
                                              <p:pRg st="13" end="1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1"/>
        <p:cNvGrpSpPr/>
        <p:nvPr/>
      </p:nvGrpSpPr>
      <p:grpSpPr>
        <a:xfrm>
          <a:off x="0" y="0"/>
          <a:ext cx="0" cy="0"/>
          <a:chOff x="0" y="0"/>
          <a:chExt cx="0" cy="0"/>
        </a:xfrm>
      </p:grpSpPr>
      <p:sp>
        <p:nvSpPr>
          <p:cNvPr id="592" name="Google Shape;592;p5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4400"/>
              <a:buNone/>
            </a:pPr>
            <a:r>
              <a:rPr lang="en" sz="2700"/>
              <a:t>Crearea de conținut accesibil: 3 strategii pentru incluziune</a:t>
            </a:r>
            <a:endParaRPr sz="2700"/>
          </a:p>
        </p:txBody>
      </p:sp>
      <p:sp>
        <p:nvSpPr>
          <p:cNvPr id="593" name="Google Shape;593;p53"/>
          <p:cNvSpPr txBox="1">
            <a:spLocks noGrp="1"/>
          </p:cNvSpPr>
          <p:nvPr>
            <p:ph type="body" idx="1"/>
          </p:nvPr>
        </p:nvSpPr>
        <p:spPr>
          <a:xfrm>
            <a:off x="670750" y="1226125"/>
            <a:ext cx="6816900" cy="697500"/>
          </a:xfrm>
          <a:prstGeom prst="rect">
            <a:avLst/>
          </a:prstGeom>
          <a:noFill/>
          <a:ln>
            <a:noFill/>
          </a:ln>
        </p:spPr>
        <p:txBody>
          <a:bodyPr spcFirstLastPara="1" wrap="square" lIns="126300" tIns="126300" rIns="126300" bIns="126300" anchor="t" anchorCtr="0">
            <a:noAutofit/>
          </a:bodyPr>
          <a:lstStyle/>
          <a:p>
            <a:pPr marL="0" lvl="0" indent="0" rtl="0">
              <a:lnSpc>
                <a:spcPct val="115000"/>
              </a:lnSpc>
              <a:spcBef>
                <a:spcPts val="2400"/>
              </a:spcBef>
              <a:spcAft>
                <a:spcPts val="0"/>
              </a:spcAft>
              <a:buSzPts val="2500"/>
              <a:buNone/>
            </a:pPr>
            <a:r>
              <a:rPr lang="en" sz="1600" b="1" dirty="0">
                <a:solidFill>
                  <a:srgbClr val="445D73"/>
                </a:solidFill>
              </a:rPr>
              <a:t>3. Consolidarea implicării cu ajutorul multimedia</a:t>
            </a:r>
            <a:endParaRPr sz="1600" b="1" dirty="0">
              <a:solidFill>
                <a:srgbClr val="445D73"/>
              </a:solidFill>
            </a:endParaRPr>
          </a:p>
          <a:p>
            <a:pPr marL="609600" lvl="0" indent="-406400" rtl="0">
              <a:lnSpc>
                <a:spcPct val="115000"/>
              </a:lnSpc>
              <a:spcBef>
                <a:spcPts val="2400"/>
              </a:spcBef>
              <a:spcAft>
                <a:spcPts val="0"/>
              </a:spcAft>
              <a:buClr>
                <a:srgbClr val="445D73"/>
              </a:buClr>
              <a:buSzPts val="1600"/>
              <a:buAutoNum type="alphaLcParenR"/>
            </a:pPr>
            <a:r>
              <a:rPr lang="en" sz="1600" dirty="0">
                <a:solidFill>
                  <a:srgbClr val="445D73"/>
                </a:solidFill>
              </a:rPr>
              <a:t>Încorporați elemente multimedia:</a:t>
            </a:r>
            <a:endParaRPr sz="1600" dirty="0">
              <a:solidFill>
                <a:srgbClr val="445D73"/>
              </a:solidFill>
            </a:endParaRPr>
          </a:p>
          <a:p>
            <a:pPr marL="0" lvl="0" indent="0" rtl="0">
              <a:lnSpc>
                <a:spcPct val="115000"/>
              </a:lnSpc>
              <a:spcBef>
                <a:spcPts val="2400"/>
              </a:spcBef>
              <a:spcAft>
                <a:spcPts val="0"/>
              </a:spcAft>
              <a:buSzPts val="2500"/>
              <a:buNone/>
            </a:pPr>
            <a:r>
              <a:rPr lang="en" sz="1600" dirty="0">
                <a:solidFill>
                  <a:srgbClr val="445D73"/>
                </a:solidFill>
              </a:rPr>
              <a:t>Utilizați videoclipuri, podcasturi și clipuri audio alături de conținutul scris pentru a spori accesibilitatea și implicarea. Elementele multimedia pot fi o modalitate excelentă de a implica oamenii și de a face conceptele complexe mai ușor de înțeles. Cu toate acestea, este important să vă asigurați că toate elementele multimedia sunt accesibile tuturor persoanelor. Acest lucru poate implica furnizarea de text alternativ pentru imagini, subtitrări și transcrieri pentru videoclipuri și descrieri audio pentru imagini și videoclipuri complexe.</a:t>
            </a:r>
            <a:endParaRPr sz="1600" dirty="0">
              <a:solidFill>
                <a:srgbClr val="445D73"/>
              </a:solidFill>
            </a:endParaRPr>
          </a:p>
          <a:p>
            <a:pPr marL="609600" lvl="0" indent="-406400" rtl="0">
              <a:lnSpc>
                <a:spcPct val="115000"/>
              </a:lnSpc>
              <a:spcBef>
                <a:spcPts val="2400"/>
              </a:spcBef>
              <a:spcAft>
                <a:spcPts val="0"/>
              </a:spcAft>
              <a:buClr>
                <a:srgbClr val="445D73"/>
              </a:buClr>
              <a:buSzPts val="1600"/>
              <a:buAutoNum type="alphaLcParenR"/>
            </a:pPr>
            <a:r>
              <a:rPr lang="en" sz="1600" dirty="0">
                <a:solidFill>
                  <a:srgbClr val="445D73"/>
                </a:solidFill>
              </a:rPr>
              <a:t>Utilizați integrări text-vorbire</a:t>
            </a:r>
            <a:endParaRPr sz="1600" dirty="0">
              <a:solidFill>
                <a:srgbClr val="445D73"/>
              </a:solidFill>
            </a:endParaRPr>
          </a:p>
          <a:p>
            <a:pPr marL="0" lvl="0" indent="0" rtl="0">
              <a:lnSpc>
                <a:spcPct val="115000"/>
              </a:lnSpc>
              <a:spcBef>
                <a:spcPts val="2400"/>
              </a:spcBef>
              <a:spcAft>
                <a:spcPts val="0"/>
              </a:spcAft>
              <a:buSzPts val="2500"/>
              <a:buNone/>
            </a:pPr>
            <a:r>
              <a:rPr lang="en" sz="1600" dirty="0">
                <a:solidFill>
                  <a:srgbClr val="445D73"/>
                </a:solidFill>
              </a:rPr>
              <a:t>Implementați tehnologia text-to-speech (TTS) pe site-ul dvs. web, permițând vizitatorilor cu deficiențe de vedere să citească conținutul cu voce tare, îmbunătățind astfel accesibilitatea.</a:t>
            </a:r>
            <a:endParaRPr sz="1600" dirty="0">
              <a:solidFill>
                <a:srgbClr val="445D73"/>
              </a:solidFill>
            </a:endParaRPr>
          </a:p>
          <a:p>
            <a:pPr marL="0" lvl="0" indent="0" rtl="0">
              <a:lnSpc>
                <a:spcPct val="115000"/>
              </a:lnSpc>
              <a:spcBef>
                <a:spcPts val="2400"/>
              </a:spcBef>
              <a:spcAft>
                <a:spcPts val="0"/>
              </a:spcAft>
              <a:buSzPts val="2500"/>
              <a:buNone/>
            </a:pPr>
            <a:endParaRPr sz="1600" dirty="0">
              <a:solidFill>
                <a:srgbClr val="445D73"/>
              </a:solidFill>
            </a:endParaRPr>
          </a:p>
        </p:txBody>
      </p:sp>
      <p:sp>
        <p:nvSpPr>
          <p:cNvPr id="594" name="Google Shape;594;p53"/>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45</a:t>
            </a:fld>
            <a:endParaRPr/>
          </a:p>
        </p:txBody>
      </p:sp>
      <p:pic>
        <p:nvPicPr>
          <p:cNvPr id="595" name="Google Shape;595;p53"/>
          <p:cNvPicPr preferRelativeResize="0"/>
          <p:nvPr/>
        </p:nvPicPr>
        <p:blipFill rotWithShape="1">
          <a:blip r:embed="rId3">
            <a:alphaModFix/>
          </a:blip>
          <a:srcRect l="16333" t="-5720" r="16340" b="5719"/>
          <a:stretch/>
        </p:blipFill>
        <p:spPr>
          <a:xfrm>
            <a:off x="7753175" y="1551900"/>
            <a:ext cx="3805425" cy="4305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5"/>
                                        </p:tgtEl>
                                        <p:attrNameLst>
                                          <p:attrName>style.visibility</p:attrName>
                                        </p:attrNameLst>
                                      </p:cBhvr>
                                      <p:to>
                                        <p:strVal val="visible"/>
                                      </p:to>
                                    </p:set>
                                    <p:anim calcmode="lin" valueType="num">
                                      <p:cBhvr additive="base">
                                        <p:cTn id="7" dur="2600"/>
                                        <p:tgtEl>
                                          <p:spTgt spid="595"/>
                                        </p:tgtEl>
                                        <p:attrNameLst>
                                          <p:attrName>ppt_w</p:attrName>
                                        </p:attrNameLst>
                                      </p:cBhvr>
                                      <p:tavLst>
                                        <p:tav tm="0">
                                          <p:val>
                                            <p:strVal val="0"/>
                                          </p:val>
                                        </p:tav>
                                        <p:tav tm="100000">
                                          <p:val>
                                            <p:strVal val="#ppt_w"/>
                                          </p:val>
                                        </p:tav>
                                      </p:tavLst>
                                    </p:anim>
                                    <p:anim calcmode="lin" valueType="num">
                                      <p:cBhvr additive="base">
                                        <p:cTn id="8" dur="2600"/>
                                        <p:tgtEl>
                                          <p:spTgt spid="5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9"/>
        <p:cNvGrpSpPr/>
        <p:nvPr/>
      </p:nvGrpSpPr>
      <p:grpSpPr>
        <a:xfrm>
          <a:off x="0" y="0"/>
          <a:ext cx="0" cy="0"/>
          <a:chOff x="0" y="0"/>
          <a:chExt cx="0" cy="0"/>
        </a:xfrm>
      </p:grpSpPr>
      <p:sp>
        <p:nvSpPr>
          <p:cNvPr id="600" name="Google Shape;600;p5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Studii de caz în învățarea online incluzivă</a:t>
            </a:r>
            <a:endParaRPr sz="3500" dirty="0"/>
          </a:p>
        </p:txBody>
      </p:sp>
      <p:sp>
        <p:nvSpPr>
          <p:cNvPr id="601" name="Google Shape;601;p54"/>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solidFill>
                  <a:schemeClr val="lt2"/>
                </a:solidFill>
              </a:rPr>
              <a:t>Studiu de caz 1: "Mediu de învățare online incluziv pentru serviciile de asistență"</a:t>
            </a:r>
            <a:endParaRPr sz="1600" dirty="0">
              <a:solidFill>
                <a:srgbClr val="1F1F1F"/>
              </a:solidFill>
            </a:endParaRPr>
          </a:p>
          <a:p>
            <a:pPr marL="0" lvl="0" indent="0" algn="l" rtl="0">
              <a:lnSpc>
                <a:spcPct val="115000"/>
              </a:lnSpc>
              <a:spcBef>
                <a:spcPts val="0"/>
              </a:spcBef>
              <a:spcAft>
                <a:spcPts val="0"/>
              </a:spcAft>
              <a:buSzPts val="2500"/>
              <a:buNone/>
            </a:pPr>
            <a:endParaRPr sz="2000" b="1" dirty="0">
              <a:solidFill>
                <a:schemeClr val="lt2"/>
              </a:solidFill>
            </a:endParaRPr>
          </a:p>
          <a:p>
            <a:pPr marL="0" lvl="0" indent="0" algn="l" rtl="0">
              <a:lnSpc>
                <a:spcPct val="100000"/>
              </a:lnSpc>
              <a:spcBef>
                <a:spcPts val="800"/>
              </a:spcBef>
              <a:spcAft>
                <a:spcPts val="0"/>
              </a:spcAft>
              <a:buSzPts val="2500"/>
              <a:buNone/>
            </a:pPr>
            <a:r>
              <a:rPr lang="en" sz="1600" b="1" dirty="0">
                <a:solidFill>
                  <a:srgbClr val="445D73"/>
                </a:solidFill>
              </a:rPr>
              <a:t>Context: </a:t>
            </a:r>
            <a:r>
              <a:rPr lang="en" sz="1600" dirty="0">
                <a:solidFill>
                  <a:srgbClr val="445D73"/>
                </a:solidFill>
              </a:rPr>
              <a:t>Un efort de colaborare între organizațiile de asistență socială a vizat crearea unui mediu de învățare online incluziv, axat pe serviciile de sprijin oferite </a:t>
            </a:r>
            <a:r>
              <a:rPr lang="en" sz="1600" dirty="0"/>
              <a:t>beneficiarilor lor cu handicap</a:t>
            </a:r>
            <a:r>
              <a:rPr lang="en" sz="1600" dirty="0">
                <a:solidFill>
                  <a:srgbClr val="445D73"/>
                </a:solidFill>
              </a:rPr>
              <a:t>. Au fost reuniți specialiști în domeniul asistenței sociale din diferite medii și domenii de expertiză pentru a dezvolta un curriculum accesibil cuprinzător.</a:t>
            </a:r>
            <a:endParaRPr sz="1600" dirty="0">
              <a:solidFill>
                <a:srgbClr val="445D73"/>
              </a:solidFill>
            </a:endParaRPr>
          </a:p>
          <a:p>
            <a:pPr marL="0" lvl="0" indent="0" algn="l" rtl="0">
              <a:lnSpc>
                <a:spcPct val="100000"/>
              </a:lnSpc>
              <a:spcBef>
                <a:spcPts val="800"/>
              </a:spcBef>
              <a:spcAft>
                <a:spcPts val="0"/>
              </a:spcAft>
              <a:buSzPts val="2500"/>
              <a:buNone/>
            </a:pPr>
            <a:r>
              <a:rPr lang="en" sz="1600" b="1" dirty="0">
                <a:solidFill>
                  <a:srgbClr val="445D73"/>
                </a:solidFill>
              </a:rPr>
              <a:t>Strategii implementate:</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AutoNum type="arabicPeriod"/>
            </a:pPr>
            <a:r>
              <a:rPr lang="en" sz="1600" b="1" dirty="0">
                <a:solidFill>
                  <a:srgbClr val="445D73"/>
                </a:solidFill>
              </a:rPr>
              <a:t>Dezvoltarea colaborativă a curriculumului:</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Abordare:</a:t>
            </a:r>
            <a:r>
              <a:rPr lang="en" sz="1600" dirty="0">
                <a:solidFill>
                  <a:srgbClr val="445D73"/>
                </a:solidFill>
              </a:rPr>
              <a:t> Specialiștii în asistență socială au colaborat la conceperea curriculumului, asigurând o abordare holistică a serviciilor de sprijin pentru </a:t>
            </a:r>
            <a:r>
              <a:rPr lang="en-US" sz="1600" dirty="0" err="1">
                <a:solidFill>
                  <a:srgbClr val="445D73"/>
                </a:solidFill>
              </a:rPr>
              <a:t>persoanele</a:t>
            </a:r>
            <a:r>
              <a:rPr lang="en-US" sz="1600" dirty="0">
                <a:solidFill>
                  <a:srgbClr val="445D73"/>
                </a:solidFill>
              </a:rPr>
              <a:t> cu </a:t>
            </a:r>
            <a:r>
              <a:rPr lang="en-US" sz="1600" dirty="0" err="1">
                <a:solidFill>
                  <a:srgbClr val="445D73"/>
                </a:solidFill>
              </a:rPr>
              <a:t>dizabilități</a:t>
            </a:r>
            <a:r>
              <a:rPr lang="en" sz="1600" dirty="0">
                <a:solidFill>
                  <a:srgbClr val="445D73"/>
                </a:solidFill>
              </a:rPr>
              <a:t>. Planul de învățământ a inclus o combinație de materiale bazate pe text, prelegeri audio și demonstrații video.</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Rezultat:</a:t>
            </a:r>
            <a:r>
              <a:rPr lang="en" sz="1600" dirty="0">
                <a:solidFill>
                  <a:srgbClr val="445D73"/>
                </a:solidFill>
              </a:rPr>
              <a:t> Abordarea colaborativă a dezvoltării curriculumului a condus la o structură de curs bine structurată, care abordează diferite preferințe și abilități de învățare.</a:t>
            </a:r>
            <a:endParaRPr sz="1600" dirty="0">
              <a:solidFill>
                <a:srgbClr val="445D73"/>
              </a:solidFill>
            </a:endParaRPr>
          </a:p>
          <a:p>
            <a:pPr marL="0" lvl="0" indent="0" algn="l" rtl="0">
              <a:lnSpc>
                <a:spcPct val="115000"/>
              </a:lnSpc>
              <a:spcBef>
                <a:spcPts val="800"/>
              </a:spcBef>
              <a:spcAft>
                <a:spcPts val="0"/>
              </a:spcAft>
              <a:buSzPts val="2500"/>
              <a:buNone/>
            </a:pPr>
            <a:endParaRPr sz="2000" b="1" dirty="0">
              <a:solidFill>
                <a:srgbClr val="445D73"/>
              </a:solidFill>
            </a:endParaRPr>
          </a:p>
        </p:txBody>
      </p:sp>
      <p:sp>
        <p:nvSpPr>
          <p:cNvPr id="602" name="Google Shape;602;p54"/>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46</a:t>
            </a:fld>
            <a:endParaRPr/>
          </a:p>
        </p:txBody>
      </p:sp>
      <p:pic>
        <p:nvPicPr>
          <p:cNvPr id="2" name="mp3-output-ttsfree(dot)com">
            <a:hlinkClick r:id="" action="ppaction://media"/>
            <a:extLst>
              <a:ext uri="{FF2B5EF4-FFF2-40B4-BE49-F238E27FC236}">
                <a16:creationId xmlns:a16="http://schemas.microsoft.com/office/drawing/2014/main" id="{E16333D6-560A-0835-CC26-14B518F9EB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4731" y="5985914"/>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6"/>
        <p:cNvGrpSpPr/>
        <p:nvPr/>
      </p:nvGrpSpPr>
      <p:grpSpPr>
        <a:xfrm>
          <a:off x="0" y="0"/>
          <a:ext cx="0" cy="0"/>
          <a:chOff x="0" y="0"/>
          <a:chExt cx="0" cy="0"/>
        </a:xfrm>
      </p:grpSpPr>
      <p:sp>
        <p:nvSpPr>
          <p:cNvPr id="607" name="Google Shape;607;p5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Studii de caz în învățarea online incluzivă</a:t>
            </a:r>
            <a:endParaRPr sz="3500"/>
          </a:p>
        </p:txBody>
      </p:sp>
      <p:sp>
        <p:nvSpPr>
          <p:cNvPr id="608" name="Google Shape;608;p55"/>
          <p:cNvSpPr txBox="1">
            <a:spLocks noGrp="1"/>
          </p:cNvSpPr>
          <p:nvPr>
            <p:ph type="body" idx="1"/>
          </p:nvPr>
        </p:nvSpPr>
        <p:spPr>
          <a:xfrm>
            <a:off x="959750" y="1308025"/>
            <a:ext cx="108534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solidFill>
                  <a:schemeClr val="lt2"/>
                </a:solidFill>
              </a:rPr>
              <a:t>Studiu de caz 1: "Mediu de învățare online incluziv pentru serviciile de asistență</a:t>
            </a:r>
            <a:r>
              <a:rPr lang="ro-RO" sz="2000" b="1" dirty="0">
                <a:solidFill>
                  <a:schemeClr val="lt2"/>
                </a:solidFill>
              </a:rPr>
              <a:t> socială</a:t>
            </a:r>
            <a:r>
              <a:rPr lang="en" sz="2000" b="1" dirty="0">
                <a:solidFill>
                  <a:schemeClr val="lt2"/>
                </a:solidFill>
              </a:rPr>
              <a:t>"</a:t>
            </a:r>
            <a:endParaRPr sz="1600" dirty="0">
              <a:solidFill>
                <a:srgbClr val="1F1F1F"/>
              </a:solidFill>
            </a:endParaRPr>
          </a:p>
          <a:p>
            <a:pPr marL="203200" lvl="0" indent="0" algn="l" rtl="0">
              <a:lnSpc>
                <a:spcPct val="100000"/>
              </a:lnSpc>
              <a:spcBef>
                <a:spcPts val="800"/>
              </a:spcBef>
              <a:spcAft>
                <a:spcPts val="0"/>
              </a:spcAft>
              <a:buClr>
                <a:srgbClr val="445D73"/>
              </a:buClr>
              <a:buSzPts val="1600"/>
              <a:buNone/>
            </a:pPr>
            <a:r>
              <a:rPr lang="ro-RO" sz="1600" b="1" dirty="0">
                <a:solidFill>
                  <a:srgbClr val="445D73"/>
                </a:solidFill>
              </a:rPr>
              <a:t>2. </a:t>
            </a:r>
            <a:r>
              <a:rPr lang="en" sz="1600" b="1" dirty="0">
                <a:solidFill>
                  <a:srgbClr val="445D73"/>
                </a:solidFill>
              </a:rPr>
              <a:t>Integrarea multimedia accesibilă:</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Abordare:</a:t>
            </a:r>
            <a:r>
              <a:rPr lang="en" sz="1600" dirty="0">
                <a:solidFill>
                  <a:srgbClr val="445D73"/>
                </a:solidFill>
              </a:rPr>
              <a:t> Elementele multimedia, cum ar fi imaginile, videoclipurile și clipurile audio, au fost integrate cu caracteristici de accesibilitate precum textul alternativ și subtitrările. Specialiștii au fost instruiți să creeze un conținut multimedia atractiv care să respecte standardele de accesibilitate.</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Rezultat</a:t>
            </a:r>
            <a:r>
              <a:rPr lang="en" sz="1600" dirty="0">
                <a:solidFill>
                  <a:srgbClr val="445D73"/>
                </a:solidFill>
              </a:rPr>
              <a:t>: Participanții cu deficiențe vizuale sau auditive s-au putut conecta perfect la conținutul multimedia, îmbunătățindu-și experiența de învățare în cadrul cursurilor online.</a:t>
            </a:r>
            <a:endParaRPr sz="1600" dirty="0">
              <a:solidFill>
                <a:srgbClr val="445D73"/>
              </a:solidFill>
            </a:endParaRPr>
          </a:p>
          <a:p>
            <a:pPr marL="203200" lvl="0" indent="0" algn="l" rtl="0">
              <a:lnSpc>
                <a:spcPct val="100000"/>
              </a:lnSpc>
              <a:spcBef>
                <a:spcPts val="800"/>
              </a:spcBef>
              <a:spcAft>
                <a:spcPts val="0"/>
              </a:spcAft>
              <a:buClr>
                <a:srgbClr val="445D73"/>
              </a:buClr>
              <a:buSzPts val="1600"/>
              <a:buNone/>
            </a:pPr>
            <a:r>
              <a:rPr lang="ro-RO" sz="1600" b="1" dirty="0">
                <a:solidFill>
                  <a:srgbClr val="445D73"/>
                </a:solidFill>
              </a:rPr>
              <a:t>3. </a:t>
            </a:r>
            <a:r>
              <a:rPr lang="en" sz="1600" b="1" dirty="0">
                <a:solidFill>
                  <a:srgbClr val="445D73"/>
                </a:solidFill>
              </a:rPr>
              <a:t>Design de interfață ușor de utilizat:</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Abordare:</a:t>
            </a:r>
            <a:r>
              <a:rPr lang="en" sz="1600" dirty="0">
                <a:solidFill>
                  <a:srgbClr val="445D73"/>
                </a:solidFill>
              </a:rPr>
              <a:t> S-a pus accentul pe proiectarea unei interfețe ușor de utilizat, care să încorporeze o navigare ușoară, instrucțiuni clare și prezentări intuitive. Specialiștii în asistență socială au fost îndrumați să creeze cursuri online ținând cont de experiența utilizatorului.</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Rezultat:</a:t>
            </a:r>
            <a:r>
              <a:rPr lang="en" sz="1600" dirty="0">
                <a:solidFill>
                  <a:srgbClr val="445D73"/>
                </a:solidFill>
              </a:rPr>
              <a:t> Interfața ușor de utilizat a asigurat că persoanele cu dizabilități cognitive pot naviga independent pe platforma online, promovând un sentiment de responsabilizare și incluziune.</a:t>
            </a:r>
            <a:endParaRPr sz="1600" dirty="0">
              <a:solidFill>
                <a:srgbClr val="445D73"/>
              </a:solidFill>
            </a:endParaRPr>
          </a:p>
          <a:p>
            <a:pPr marL="0" lvl="0" indent="0" algn="l" rtl="0">
              <a:lnSpc>
                <a:spcPct val="100000"/>
              </a:lnSpc>
              <a:spcBef>
                <a:spcPts val="800"/>
              </a:spcBef>
              <a:spcAft>
                <a:spcPts val="0"/>
              </a:spcAft>
              <a:buSzPts val="2500"/>
              <a:buNone/>
            </a:pPr>
            <a:r>
              <a:rPr lang="en" sz="1600" b="1" dirty="0">
                <a:solidFill>
                  <a:srgbClr val="445D73"/>
                </a:solidFill>
              </a:rPr>
              <a:t>Impact: </a:t>
            </a:r>
            <a:r>
              <a:rPr lang="en" sz="1600" dirty="0">
                <a:solidFill>
                  <a:srgbClr val="445D73"/>
                </a:solidFill>
              </a:rPr>
              <a:t> Eforturile de colaborare ale specialiștilor din domeniul asistenței sociale au dus la dezvoltarea unui mediu de învățare online incluziv pentru serviciile de sprijin pentru </a:t>
            </a:r>
            <a:r>
              <a:rPr lang="en-US" sz="1600" dirty="0" err="1">
                <a:solidFill>
                  <a:srgbClr val="445D73"/>
                </a:solidFill>
              </a:rPr>
              <a:t>persoanele</a:t>
            </a:r>
            <a:r>
              <a:rPr lang="en-US" sz="1600" dirty="0">
                <a:solidFill>
                  <a:srgbClr val="445D73"/>
                </a:solidFill>
              </a:rPr>
              <a:t> cu </a:t>
            </a:r>
            <a:r>
              <a:rPr lang="en-US" sz="1600" dirty="0" err="1">
                <a:solidFill>
                  <a:srgbClr val="445D73"/>
                </a:solidFill>
              </a:rPr>
              <a:t>dizabilități</a:t>
            </a:r>
            <a:r>
              <a:rPr lang="en" sz="1600" dirty="0">
                <a:solidFill>
                  <a:srgbClr val="445D73"/>
                </a:solidFill>
              </a:rPr>
              <a:t>. Cursurile create prin această inițiativă au devenit centre accesibile de cunoștințe, promovând o experiență educațională incluzivă pentru </a:t>
            </a:r>
            <a:r>
              <a:rPr lang="en-US" sz="1600" dirty="0" err="1">
                <a:solidFill>
                  <a:srgbClr val="445D73"/>
                </a:solidFill>
              </a:rPr>
              <a:t>persoanele</a:t>
            </a:r>
            <a:r>
              <a:rPr lang="en-US" sz="1600" dirty="0">
                <a:solidFill>
                  <a:srgbClr val="445D73"/>
                </a:solidFill>
              </a:rPr>
              <a:t> cu </a:t>
            </a:r>
            <a:r>
              <a:rPr lang="en-US" sz="1600" dirty="0" err="1">
                <a:solidFill>
                  <a:srgbClr val="445D73"/>
                </a:solidFill>
              </a:rPr>
              <a:t>dizabilități</a:t>
            </a:r>
            <a:r>
              <a:rPr lang="en" sz="1600" dirty="0">
                <a:solidFill>
                  <a:srgbClr val="445D73"/>
                </a:solidFill>
              </a:rPr>
              <a:t>.</a:t>
            </a:r>
            <a:endParaRPr sz="1600" dirty="0">
              <a:solidFill>
                <a:srgbClr val="445D73"/>
              </a:solidFill>
            </a:endParaRPr>
          </a:p>
          <a:p>
            <a:pPr marL="0" lvl="0" indent="0" algn="l" rtl="0">
              <a:lnSpc>
                <a:spcPct val="115000"/>
              </a:lnSpc>
              <a:spcBef>
                <a:spcPts val="800"/>
              </a:spcBef>
              <a:spcAft>
                <a:spcPts val="0"/>
              </a:spcAft>
              <a:buSzPts val="2500"/>
              <a:buNone/>
            </a:pPr>
            <a:endParaRPr sz="2000" b="1" dirty="0">
              <a:solidFill>
                <a:schemeClr val="lt2"/>
              </a:solidFill>
            </a:endParaRPr>
          </a:p>
        </p:txBody>
      </p:sp>
      <p:sp>
        <p:nvSpPr>
          <p:cNvPr id="609" name="Google Shape;609;p55"/>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13"/>
        <p:cNvGrpSpPr/>
        <p:nvPr/>
      </p:nvGrpSpPr>
      <p:grpSpPr>
        <a:xfrm>
          <a:off x="0" y="0"/>
          <a:ext cx="0" cy="0"/>
          <a:chOff x="0" y="0"/>
          <a:chExt cx="0" cy="0"/>
        </a:xfrm>
      </p:grpSpPr>
      <p:sp>
        <p:nvSpPr>
          <p:cNvPr id="614" name="Google Shape;614;p5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Studii de caz în învățarea online incluzivă</a:t>
            </a:r>
            <a:endParaRPr sz="3500"/>
          </a:p>
        </p:txBody>
      </p:sp>
      <p:sp>
        <p:nvSpPr>
          <p:cNvPr id="615" name="Google Shape;615;p56"/>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solidFill>
                  <a:schemeClr val="lt2"/>
                </a:solidFill>
              </a:rPr>
              <a:t>Studiu de caz 2: "Provocări în învățarea online incluzivă"</a:t>
            </a:r>
            <a:endParaRPr sz="2000" b="1" dirty="0">
              <a:solidFill>
                <a:schemeClr val="lt2"/>
              </a:solidFill>
            </a:endParaRPr>
          </a:p>
          <a:p>
            <a:pPr marL="0" lvl="0" indent="0" algn="l" rtl="0">
              <a:lnSpc>
                <a:spcPct val="100000"/>
              </a:lnSpc>
              <a:spcBef>
                <a:spcPts val="800"/>
              </a:spcBef>
              <a:spcAft>
                <a:spcPts val="0"/>
              </a:spcAft>
              <a:buSzPts val="2500"/>
              <a:buNone/>
            </a:pPr>
            <a:r>
              <a:rPr lang="en" sz="1600" b="1" dirty="0">
                <a:solidFill>
                  <a:srgbClr val="445D73"/>
                </a:solidFill>
              </a:rPr>
              <a:t>Context: </a:t>
            </a:r>
            <a:r>
              <a:rPr lang="en" sz="1600" dirty="0">
                <a:solidFill>
                  <a:srgbClr val="445D73"/>
                </a:solidFill>
              </a:rPr>
              <a:t>O organizație de asistență socială a lansat un program de formare online pentru îngrijitori și asistenți sociali destinat sprijinirii persoanelor cu </a:t>
            </a:r>
            <a:r>
              <a:rPr lang="ro-RO" sz="1600" dirty="0">
                <a:solidFill>
                  <a:srgbClr val="445D73"/>
                </a:solidFill>
              </a:rPr>
              <a:t>dizabilități</a:t>
            </a:r>
            <a:r>
              <a:rPr lang="en" sz="1600" dirty="0">
                <a:solidFill>
                  <a:srgbClr val="445D73"/>
                </a:solidFill>
              </a:rPr>
              <a:t>. Cu toate acestea, abordarea inițială nu a prioritizat incluziunea, ceea ce a condus la provocări pentru cursanții cu handicap.</a:t>
            </a:r>
            <a:endParaRPr sz="1600" b="1" dirty="0">
              <a:solidFill>
                <a:srgbClr val="445D73"/>
              </a:solidFill>
            </a:endParaRPr>
          </a:p>
          <a:p>
            <a:pPr marL="0" lvl="0" indent="0" algn="l" rtl="0">
              <a:lnSpc>
                <a:spcPct val="100000"/>
              </a:lnSpc>
              <a:spcBef>
                <a:spcPts val="800"/>
              </a:spcBef>
              <a:spcAft>
                <a:spcPts val="0"/>
              </a:spcAft>
              <a:buSzPts val="2500"/>
              <a:buNone/>
            </a:pPr>
            <a:r>
              <a:rPr lang="en" sz="1600" b="1" dirty="0">
                <a:solidFill>
                  <a:srgbClr val="445D73"/>
                </a:solidFill>
              </a:rPr>
              <a:t>Abordare inițială:</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AutoNum type="arabicPeriod"/>
            </a:pPr>
            <a:r>
              <a:rPr lang="en" sz="1600" b="1" dirty="0">
                <a:solidFill>
                  <a:srgbClr val="445D73"/>
                </a:solidFill>
              </a:rPr>
              <a:t>Caracteristici de accesibilitate limitată:</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Problema:</a:t>
            </a:r>
            <a:r>
              <a:rPr lang="en" sz="1600" dirty="0">
                <a:solidFill>
                  <a:srgbClr val="445D73"/>
                </a:solidFill>
              </a:rPr>
              <a:t> Platforma online nu avea caracteristici esențiale de accesibilitate, cum ar fi compatibilitatea cu cititoarele de ecran, subtitrările și textul alternativ pentru imagini și elemente multimedia.</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Impact:</a:t>
            </a:r>
            <a:r>
              <a:rPr lang="en" sz="1600" dirty="0">
                <a:solidFill>
                  <a:srgbClr val="445D73"/>
                </a:solidFill>
              </a:rPr>
              <a:t> Cursanților cu deficiențe de vedere sau de auz le-a fost dificil să acceseze și să se implice în conținutul cursului, ceea ce a condus la excluderea din experiența de învățare.</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Font typeface="+mj-lt"/>
              <a:buAutoNum type="arabicPeriod" startAt="2"/>
            </a:pPr>
            <a:r>
              <a:rPr lang="en" sz="1600" b="1" dirty="0">
                <a:solidFill>
                  <a:srgbClr val="445D73"/>
                </a:solidFill>
              </a:rPr>
              <a:t>Navigație și design complexe:</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Problema:</a:t>
            </a:r>
            <a:r>
              <a:rPr lang="en" sz="1600" dirty="0">
                <a:solidFill>
                  <a:srgbClr val="445D73"/>
                </a:solidFill>
              </a:rPr>
              <a:t> Platforma cursului avea o interfață aglomerată cu navigare complicată, ceea ce făcea dificilă urmărirea structurii cursului de către cursanții cu dizabilități cognitive.</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Impact:</a:t>
            </a:r>
            <a:r>
              <a:rPr lang="en" sz="1600" dirty="0">
                <a:solidFill>
                  <a:srgbClr val="445D73"/>
                </a:solidFill>
              </a:rPr>
              <a:t> Cursanții au avut dificultăți în găsirea materialelor relevante și în parcurgerea modulelor, provocând frustrare și împiedicând procesul de învățare.</a:t>
            </a:r>
            <a:endParaRPr sz="1600" dirty="0">
              <a:solidFill>
                <a:srgbClr val="445D73"/>
              </a:solidFill>
            </a:endParaRPr>
          </a:p>
          <a:p>
            <a:pPr marL="0" lvl="0" indent="0" algn="l" rtl="0">
              <a:lnSpc>
                <a:spcPct val="100000"/>
              </a:lnSpc>
              <a:spcBef>
                <a:spcPts val="800"/>
              </a:spcBef>
              <a:spcAft>
                <a:spcPts val="0"/>
              </a:spcAft>
              <a:buSzPts val="2500"/>
              <a:buNone/>
            </a:pPr>
            <a:endParaRPr sz="2000" dirty="0"/>
          </a:p>
          <a:p>
            <a:pPr marL="609600" lvl="0" indent="0" algn="l" rtl="0">
              <a:lnSpc>
                <a:spcPct val="100000"/>
              </a:lnSpc>
              <a:spcBef>
                <a:spcPts val="800"/>
              </a:spcBef>
              <a:spcAft>
                <a:spcPts val="0"/>
              </a:spcAft>
              <a:buSzPts val="2500"/>
              <a:buNone/>
            </a:pPr>
            <a:endParaRPr sz="2000" dirty="0"/>
          </a:p>
          <a:p>
            <a:pPr marL="0" lvl="0" indent="0" algn="l" rtl="0">
              <a:lnSpc>
                <a:spcPct val="100000"/>
              </a:lnSpc>
              <a:spcBef>
                <a:spcPts val="800"/>
              </a:spcBef>
              <a:spcAft>
                <a:spcPts val="0"/>
              </a:spcAft>
              <a:buSzPts val="2500"/>
              <a:buNone/>
            </a:pPr>
            <a:endParaRPr sz="2000" dirty="0"/>
          </a:p>
          <a:p>
            <a:pPr marL="0" lvl="0" indent="0" algn="l" rtl="0">
              <a:lnSpc>
                <a:spcPct val="100000"/>
              </a:lnSpc>
              <a:spcBef>
                <a:spcPts val="800"/>
              </a:spcBef>
              <a:spcAft>
                <a:spcPts val="800"/>
              </a:spcAft>
              <a:buSzPts val="2500"/>
              <a:buNone/>
            </a:pPr>
            <a:r>
              <a:rPr lang="en" dirty="0"/>
              <a:t> </a:t>
            </a:r>
            <a:endParaRPr dirty="0"/>
          </a:p>
        </p:txBody>
      </p:sp>
      <p:sp>
        <p:nvSpPr>
          <p:cNvPr id="616" name="Google Shape;616;p56"/>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20"/>
        <p:cNvGrpSpPr/>
        <p:nvPr/>
      </p:nvGrpSpPr>
      <p:grpSpPr>
        <a:xfrm>
          <a:off x="0" y="0"/>
          <a:ext cx="0" cy="0"/>
          <a:chOff x="0" y="0"/>
          <a:chExt cx="0" cy="0"/>
        </a:xfrm>
      </p:grpSpPr>
      <p:sp>
        <p:nvSpPr>
          <p:cNvPr id="621" name="Google Shape;621;p57"/>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Studii de caz în învățarea online incluzivă</a:t>
            </a:r>
            <a:endParaRPr sz="3500"/>
          </a:p>
        </p:txBody>
      </p:sp>
      <p:sp>
        <p:nvSpPr>
          <p:cNvPr id="622" name="Google Shape;622;p57"/>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solidFill>
                  <a:schemeClr val="lt2"/>
                </a:solidFill>
              </a:rPr>
              <a:t>Studiu de caz 2: "Provocări în învățarea online incluzivă"</a:t>
            </a:r>
            <a:endParaRPr sz="2000" b="1" dirty="0">
              <a:solidFill>
                <a:schemeClr val="lt2"/>
              </a:solidFill>
            </a:endParaRPr>
          </a:p>
          <a:p>
            <a:pPr marL="609600" lvl="0" indent="-406400" algn="l" rtl="0">
              <a:lnSpc>
                <a:spcPct val="100000"/>
              </a:lnSpc>
              <a:spcBef>
                <a:spcPts val="800"/>
              </a:spcBef>
              <a:spcAft>
                <a:spcPts val="0"/>
              </a:spcAft>
              <a:buClr>
                <a:srgbClr val="445D73"/>
              </a:buClr>
              <a:buSzPts val="1600"/>
              <a:buAutoNum type="arabicPeriod" startAt="3"/>
            </a:pPr>
            <a:r>
              <a:rPr lang="en" sz="1600" b="1" dirty="0">
                <a:solidFill>
                  <a:srgbClr val="445D73"/>
                </a:solidFill>
              </a:rPr>
              <a:t>Lipsa de formare în domeniul sensibilității:</a:t>
            </a:r>
            <a:endParaRPr sz="1600" b="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Problemă:</a:t>
            </a:r>
            <a:r>
              <a:rPr lang="en" sz="1600" dirty="0">
                <a:solidFill>
                  <a:srgbClr val="445D73"/>
                </a:solidFill>
              </a:rPr>
              <a:t> Îngrijitorii și asistenții sociali nu au beneficiat de cursuri de sensibilizare cu privire la interacțiunea cu persoane cu diverse dizabilități.</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Impact:</a:t>
            </a:r>
            <a:r>
              <a:rPr lang="en" sz="1600" dirty="0">
                <a:solidFill>
                  <a:srgbClr val="445D73"/>
                </a:solidFill>
              </a:rPr>
              <a:t> Înțelegerea inadecvată a condus la o insensibilitate neintenționată, creând disconfort pentru cursanții cu dizabilități și împiedicând comunicarea și sprijinul eficiente.</a:t>
            </a:r>
            <a:endParaRPr sz="1600" dirty="0">
              <a:solidFill>
                <a:srgbClr val="445D73"/>
              </a:solidFill>
            </a:endParaRPr>
          </a:p>
          <a:p>
            <a:pPr marL="0" lvl="0" indent="0" algn="l" rtl="0">
              <a:lnSpc>
                <a:spcPct val="100000"/>
              </a:lnSpc>
              <a:spcBef>
                <a:spcPts val="800"/>
              </a:spcBef>
              <a:spcAft>
                <a:spcPts val="0"/>
              </a:spcAft>
              <a:buSzPts val="2500"/>
              <a:buNone/>
            </a:pPr>
            <a:r>
              <a:rPr lang="en" sz="1600" b="1" dirty="0">
                <a:solidFill>
                  <a:srgbClr val="445D73"/>
                </a:solidFill>
              </a:rPr>
              <a:t>Rezultat</a:t>
            </a:r>
            <a:r>
              <a:rPr lang="en" sz="1600" dirty="0">
                <a:solidFill>
                  <a:srgbClr val="445D73"/>
                </a:solidFill>
              </a:rPr>
              <a:t>: Programul inițial de formare s-a confruntat cu critici semnificative din cauza lipsei sale de incluziune. Cursanții cu dizabilități și-au exprimat frustrarea și nemulțumirea, subliniind eșecul programului de a răspunde nevoilor lor unice de învățare. Impactul general a fost o experiență de învățare negativă pentru o parte semnificativă a audienței, contrar obiectivului programului de a oferi sprijin și educație.</a:t>
            </a:r>
            <a:endParaRPr sz="2000" dirty="0">
              <a:solidFill>
                <a:srgbClr val="445D73"/>
              </a:solidFill>
            </a:endParaRPr>
          </a:p>
          <a:p>
            <a:pPr marL="609600" lvl="0" indent="0" algn="l" rtl="0">
              <a:lnSpc>
                <a:spcPct val="100000"/>
              </a:lnSpc>
              <a:spcBef>
                <a:spcPts val="800"/>
              </a:spcBef>
              <a:spcAft>
                <a:spcPts val="0"/>
              </a:spcAft>
              <a:buSzPts val="2500"/>
              <a:buNone/>
            </a:pPr>
            <a:endParaRPr sz="2000" dirty="0"/>
          </a:p>
          <a:p>
            <a:pPr marL="0" lvl="0" indent="0" algn="l" rtl="0">
              <a:lnSpc>
                <a:spcPct val="100000"/>
              </a:lnSpc>
              <a:spcBef>
                <a:spcPts val="800"/>
              </a:spcBef>
              <a:spcAft>
                <a:spcPts val="0"/>
              </a:spcAft>
              <a:buSzPts val="2500"/>
              <a:buNone/>
            </a:pPr>
            <a:endParaRPr sz="2000" dirty="0"/>
          </a:p>
          <a:p>
            <a:pPr marL="0" lvl="0" indent="0" algn="l" rtl="0">
              <a:lnSpc>
                <a:spcPct val="100000"/>
              </a:lnSpc>
              <a:spcBef>
                <a:spcPts val="800"/>
              </a:spcBef>
              <a:spcAft>
                <a:spcPts val="800"/>
              </a:spcAft>
              <a:buSzPts val="2500"/>
              <a:buNone/>
            </a:pPr>
            <a:r>
              <a:rPr lang="en" dirty="0"/>
              <a:t> </a:t>
            </a:r>
            <a:endParaRPr dirty="0"/>
          </a:p>
        </p:txBody>
      </p:sp>
      <p:sp>
        <p:nvSpPr>
          <p:cNvPr id="623" name="Google Shape;623;p57"/>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49</a:t>
            </a:fld>
            <a:endParaRPr/>
          </a:p>
        </p:txBody>
      </p:sp>
      <p:pic>
        <p:nvPicPr>
          <p:cNvPr id="2" name="mp3-output-ttsfree(dot)com">
            <a:hlinkClick r:id="" action="ppaction://media"/>
            <a:extLst>
              <a:ext uri="{FF2B5EF4-FFF2-40B4-BE49-F238E27FC236}">
                <a16:creationId xmlns:a16="http://schemas.microsoft.com/office/drawing/2014/main" id="{CF2DC099-DA67-8190-CD71-6406804D2A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2398" y="6089452"/>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4"/>
        <p:cNvGrpSpPr/>
        <p:nvPr/>
      </p:nvGrpSpPr>
      <p:grpSpPr>
        <a:xfrm>
          <a:off x="0" y="0"/>
          <a:ext cx="0" cy="0"/>
          <a:chOff x="0" y="0"/>
          <a:chExt cx="0" cy="0"/>
        </a:xfrm>
      </p:grpSpPr>
      <p:sp>
        <p:nvSpPr>
          <p:cNvPr id="225" name="Google Shape;225;p1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Obiectivele lecției</a:t>
            </a:r>
            <a:endParaRPr sz="3500" dirty="0"/>
          </a:p>
        </p:txBody>
      </p:sp>
      <p:sp>
        <p:nvSpPr>
          <p:cNvPr id="226" name="Google Shape;226;p12"/>
          <p:cNvSpPr txBox="1">
            <a:spLocks noGrp="1"/>
          </p:cNvSpPr>
          <p:nvPr>
            <p:ph type="body" idx="1"/>
          </p:nvPr>
        </p:nvSpPr>
        <p:spPr>
          <a:xfrm>
            <a:off x="4495850" y="1231825"/>
            <a:ext cx="7199700" cy="697500"/>
          </a:xfrm>
          <a:prstGeom prst="rect">
            <a:avLst/>
          </a:prstGeom>
          <a:noFill/>
          <a:ln>
            <a:noFill/>
          </a:ln>
        </p:spPr>
        <p:txBody>
          <a:bodyPr spcFirstLastPara="1" wrap="square" lIns="126300" tIns="126300" rIns="126300" bIns="126300" anchor="t" anchorCtr="0">
            <a:noAutofit/>
          </a:bodyPr>
          <a:lstStyle/>
          <a:p>
            <a:pPr marL="0" lvl="0" indent="0" algn="l" rtl="0">
              <a:lnSpc>
                <a:spcPct val="100000"/>
              </a:lnSpc>
              <a:spcBef>
                <a:spcPts val="0"/>
              </a:spcBef>
              <a:spcAft>
                <a:spcPts val="0"/>
              </a:spcAft>
              <a:buNone/>
            </a:pPr>
            <a:r>
              <a:rPr lang="en" sz="2000" dirty="0"/>
              <a:t>La finalul lecției, participanții vor fi capabili</a:t>
            </a:r>
            <a:r>
              <a:rPr lang="ro-RO" sz="2000" dirty="0"/>
              <a:t> să</a:t>
            </a:r>
            <a:r>
              <a:rPr lang="en" sz="2000" dirty="0"/>
              <a:t>:</a:t>
            </a:r>
            <a:endParaRPr sz="2000" dirty="0"/>
          </a:p>
          <a:p>
            <a:pPr marL="457200" lvl="0" indent="0" algn="l" rtl="0">
              <a:lnSpc>
                <a:spcPct val="100000"/>
              </a:lnSpc>
              <a:spcBef>
                <a:spcPts val="0"/>
              </a:spcBef>
              <a:spcAft>
                <a:spcPts val="0"/>
              </a:spcAft>
              <a:buNone/>
            </a:pPr>
            <a:endParaRPr sz="2000" dirty="0"/>
          </a:p>
          <a:p>
            <a:pPr marL="609600" lvl="0" indent="-457200" algn="l" rtl="0">
              <a:lnSpc>
                <a:spcPct val="100000"/>
              </a:lnSpc>
              <a:spcBef>
                <a:spcPts val="0"/>
              </a:spcBef>
              <a:spcAft>
                <a:spcPts val="0"/>
              </a:spcAft>
              <a:buSzPts val="2400"/>
              <a:buChar char="❖"/>
            </a:pPr>
            <a:r>
              <a:rPr lang="en" sz="2000" dirty="0"/>
              <a:t>Definească și să argumenteze importanța comunicării online în educația virtuală pentru persoanele cu dizabilități</a:t>
            </a:r>
            <a:endParaRPr sz="2000" dirty="0"/>
          </a:p>
          <a:p>
            <a:pPr marL="609600" lvl="0" indent="-457200" algn="l" rtl="0">
              <a:lnSpc>
                <a:spcPct val="100000"/>
              </a:lnSpc>
              <a:spcBef>
                <a:spcPts val="0"/>
              </a:spcBef>
              <a:spcAft>
                <a:spcPts val="0"/>
              </a:spcAft>
              <a:buSzPts val="2400"/>
              <a:buChar char="❖"/>
            </a:pPr>
            <a:r>
              <a:rPr lang="en" sz="2000" dirty="0"/>
              <a:t>Identifice elementele cheie ale comunicării verbale și non-verbale în mediul online.</a:t>
            </a:r>
            <a:endParaRPr sz="2000" dirty="0"/>
          </a:p>
          <a:p>
            <a:pPr marL="609600" lvl="0" indent="-457200" algn="l" rtl="0">
              <a:lnSpc>
                <a:spcPct val="100000"/>
              </a:lnSpc>
              <a:spcBef>
                <a:spcPts val="0"/>
              </a:spcBef>
              <a:spcAft>
                <a:spcPts val="0"/>
              </a:spcAft>
              <a:buSzPts val="2400"/>
              <a:buChar char="❖"/>
            </a:pPr>
            <a:r>
              <a:rPr lang="en" sz="2000" dirty="0"/>
              <a:t>Aplice tehnici de comunicare eficientă pentru a îmbunătăți experiența de învățare online pentru persoanele cu dizabilități.</a:t>
            </a:r>
            <a:endParaRPr sz="2000" dirty="0"/>
          </a:p>
          <a:p>
            <a:pPr marL="609600" lvl="0" indent="-457200" algn="l" rtl="0">
              <a:lnSpc>
                <a:spcPct val="100000"/>
              </a:lnSpc>
              <a:spcBef>
                <a:spcPts val="0"/>
              </a:spcBef>
              <a:spcAft>
                <a:spcPts val="0"/>
              </a:spcAft>
              <a:buSzPts val="2400"/>
              <a:buChar char="❖"/>
            </a:pPr>
            <a:r>
              <a:rPr lang="en" sz="2000" dirty="0"/>
              <a:t>Creeze materiale </a:t>
            </a:r>
            <a:r>
              <a:rPr lang="ro-RO" sz="2000" dirty="0"/>
              <a:t>digitale</a:t>
            </a:r>
            <a:r>
              <a:rPr lang="en" sz="2000" dirty="0"/>
              <a:t> cu conținut accesibil și incluziv.</a:t>
            </a:r>
            <a:endParaRPr sz="2000" dirty="0"/>
          </a:p>
          <a:p>
            <a:pPr marL="609600" lvl="0" indent="-457200" algn="l" rtl="0">
              <a:lnSpc>
                <a:spcPct val="100000"/>
              </a:lnSpc>
              <a:spcBef>
                <a:spcPts val="0"/>
              </a:spcBef>
              <a:spcAft>
                <a:spcPts val="0"/>
              </a:spcAft>
              <a:buSzPts val="2400"/>
              <a:buChar char="❖"/>
            </a:pPr>
            <a:r>
              <a:rPr lang="ro-RO" sz="2000" dirty="0"/>
              <a:t>Își a</a:t>
            </a:r>
            <a:r>
              <a:rPr lang="en" sz="2000" dirty="0"/>
              <a:t>dapteze stilul de comunicare la diferite medii și la nevoile persoanelor cu diferite dizabilități.</a:t>
            </a:r>
            <a:endParaRPr sz="2000" dirty="0"/>
          </a:p>
          <a:p>
            <a:pPr marL="609600" lvl="0" indent="-457200" algn="l" rtl="0">
              <a:lnSpc>
                <a:spcPct val="100000"/>
              </a:lnSpc>
              <a:spcBef>
                <a:spcPts val="0"/>
              </a:spcBef>
              <a:spcAft>
                <a:spcPts val="0"/>
              </a:spcAft>
              <a:buSzPts val="2400"/>
              <a:buChar char="❖"/>
            </a:pPr>
            <a:r>
              <a:rPr lang="en" sz="2000" dirty="0"/>
              <a:t>Depășească barierele în comunicarea online cu persoanele cu dizabilități.</a:t>
            </a:r>
            <a:endParaRPr sz="2000" dirty="0"/>
          </a:p>
        </p:txBody>
      </p:sp>
      <p:pic>
        <p:nvPicPr>
          <p:cNvPr id="227" name="Google Shape;227;p12" descr="C:\Users\kathlene.thurman\AppData\Local\Microsoft\Windows\Temporary Internet Files\Content.IE5\E0PHXBD4\communicationcues[1].gif"/>
          <p:cNvPicPr preferRelativeResize="0"/>
          <p:nvPr/>
        </p:nvPicPr>
        <p:blipFill rotWithShape="1">
          <a:blip r:embed="rId3">
            <a:alphaModFix/>
          </a:blip>
          <a:srcRect/>
          <a:stretch/>
        </p:blipFill>
        <p:spPr>
          <a:xfrm>
            <a:off x="486578" y="1731600"/>
            <a:ext cx="4009262" cy="3393952"/>
          </a:xfrm>
          <a:prstGeom prst="rect">
            <a:avLst/>
          </a:prstGeom>
          <a:noFill/>
          <a:ln>
            <a:noFill/>
          </a:ln>
        </p:spPr>
      </p:pic>
      <p:sp>
        <p:nvSpPr>
          <p:cNvPr id="228" name="Google Shape;228;p12"/>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 calcmode="lin" valueType="num">
                                      <p:cBhvr additive="base">
                                        <p:cTn id="7" dur="1300"/>
                                        <p:tgtEl>
                                          <p:spTgt spid="226">
                                            <p:txEl>
                                              <p:pRg st="0" end="0"/>
                                            </p:txEl>
                                          </p:spTgt>
                                        </p:tgtEl>
                                        <p:attrNameLst>
                                          <p:attrName>ppt_w</p:attrName>
                                        </p:attrNameLst>
                                      </p:cBhvr>
                                      <p:tavLst>
                                        <p:tav tm="0">
                                          <p:val>
                                            <p:strVal val="0"/>
                                          </p:val>
                                        </p:tav>
                                        <p:tav tm="100000">
                                          <p:val>
                                            <p:strVal val="#ppt_w"/>
                                          </p:val>
                                        </p:tav>
                                      </p:tavLst>
                                    </p:anim>
                                    <p:anim calcmode="lin" valueType="num">
                                      <p:cBhvr additive="base">
                                        <p:cTn id="8" dur="1300"/>
                                        <p:tgtEl>
                                          <p:spTgt spid="226">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1300"/>
                            </p:stCondLst>
                            <p:childTnLst>
                              <p:par>
                                <p:cTn id="10" presetID="23" presetClass="entr" presetSubtype="16" fill="hold" nodeType="afterEffect">
                                  <p:stCondLst>
                                    <p:cond delay="0"/>
                                  </p:stCondLst>
                                  <p:childTnLst>
                                    <p:set>
                                      <p:cBhvr>
                                        <p:cTn id="11" dur="1" fill="hold">
                                          <p:stCondLst>
                                            <p:cond delay="0"/>
                                          </p:stCondLst>
                                        </p:cTn>
                                        <p:tgtEl>
                                          <p:spTgt spid="226">
                                            <p:txEl>
                                              <p:pRg st="2" end="2"/>
                                            </p:txEl>
                                          </p:spTgt>
                                        </p:tgtEl>
                                        <p:attrNameLst>
                                          <p:attrName>style.visibility</p:attrName>
                                        </p:attrNameLst>
                                      </p:cBhvr>
                                      <p:to>
                                        <p:strVal val="visible"/>
                                      </p:to>
                                    </p:set>
                                    <p:anim calcmode="lin" valueType="num">
                                      <p:cBhvr additive="base">
                                        <p:cTn id="12" dur="1300"/>
                                        <p:tgtEl>
                                          <p:spTgt spid="226">
                                            <p:txEl>
                                              <p:pRg st="2" end="2"/>
                                            </p:txEl>
                                          </p:spTgt>
                                        </p:tgtEl>
                                        <p:attrNameLst>
                                          <p:attrName>ppt_w</p:attrName>
                                        </p:attrNameLst>
                                      </p:cBhvr>
                                      <p:tavLst>
                                        <p:tav tm="0">
                                          <p:val>
                                            <p:strVal val="0"/>
                                          </p:val>
                                        </p:tav>
                                        <p:tav tm="100000">
                                          <p:val>
                                            <p:strVal val="#ppt_w"/>
                                          </p:val>
                                        </p:tav>
                                      </p:tavLst>
                                    </p:anim>
                                    <p:anim calcmode="lin" valueType="num">
                                      <p:cBhvr additive="base">
                                        <p:cTn id="13" dur="1300"/>
                                        <p:tgtEl>
                                          <p:spTgt spid="226">
                                            <p:txEl>
                                              <p:pRg st="2" end="2"/>
                                            </p:txEl>
                                          </p:spTgt>
                                        </p:tgtEl>
                                        <p:attrNameLst>
                                          <p:attrName>ppt_h</p:attrName>
                                        </p:attrNameLst>
                                      </p:cBhvr>
                                      <p:tavLst>
                                        <p:tav tm="0">
                                          <p:val>
                                            <p:strVal val="0"/>
                                          </p:val>
                                        </p:tav>
                                        <p:tav tm="100000">
                                          <p:val>
                                            <p:strVal val="#ppt_h"/>
                                          </p:val>
                                        </p:tav>
                                      </p:tavLst>
                                    </p:anim>
                                  </p:childTnLst>
                                </p:cTn>
                              </p:par>
                            </p:childTnLst>
                          </p:cTn>
                        </p:par>
                        <p:par>
                          <p:cTn id="14" fill="hold">
                            <p:stCondLst>
                              <p:cond delay="2600"/>
                            </p:stCondLst>
                            <p:childTnLst>
                              <p:par>
                                <p:cTn id="15" presetID="23" presetClass="entr" presetSubtype="16" fill="hold" nodeType="afterEffect">
                                  <p:stCondLst>
                                    <p:cond delay="0"/>
                                  </p:stCondLst>
                                  <p:childTnLst>
                                    <p:set>
                                      <p:cBhvr>
                                        <p:cTn id="16" dur="1" fill="hold">
                                          <p:stCondLst>
                                            <p:cond delay="0"/>
                                          </p:stCondLst>
                                        </p:cTn>
                                        <p:tgtEl>
                                          <p:spTgt spid="226">
                                            <p:txEl>
                                              <p:pRg st="3" end="3"/>
                                            </p:txEl>
                                          </p:spTgt>
                                        </p:tgtEl>
                                        <p:attrNameLst>
                                          <p:attrName>style.visibility</p:attrName>
                                        </p:attrNameLst>
                                      </p:cBhvr>
                                      <p:to>
                                        <p:strVal val="visible"/>
                                      </p:to>
                                    </p:set>
                                    <p:anim calcmode="lin" valueType="num">
                                      <p:cBhvr additive="base">
                                        <p:cTn id="17" dur="1300"/>
                                        <p:tgtEl>
                                          <p:spTgt spid="226">
                                            <p:txEl>
                                              <p:pRg st="3" end="3"/>
                                            </p:txEl>
                                          </p:spTgt>
                                        </p:tgtEl>
                                        <p:attrNameLst>
                                          <p:attrName>ppt_w</p:attrName>
                                        </p:attrNameLst>
                                      </p:cBhvr>
                                      <p:tavLst>
                                        <p:tav tm="0">
                                          <p:val>
                                            <p:strVal val="0"/>
                                          </p:val>
                                        </p:tav>
                                        <p:tav tm="100000">
                                          <p:val>
                                            <p:strVal val="#ppt_w"/>
                                          </p:val>
                                        </p:tav>
                                      </p:tavLst>
                                    </p:anim>
                                    <p:anim calcmode="lin" valueType="num">
                                      <p:cBhvr additive="base">
                                        <p:cTn id="18" dur="1300"/>
                                        <p:tgtEl>
                                          <p:spTgt spid="226">
                                            <p:txEl>
                                              <p:pRg st="3" end="3"/>
                                            </p:txEl>
                                          </p:spTgt>
                                        </p:tgtEl>
                                        <p:attrNameLst>
                                          <p:attrName>ppt_h</p:attrName>
                                        </p:attrNameLst>
                                      </p:cBhvr>
                                      <p:tavLst>
                                        <p:tav tm="0">
                                          <p:val>
                                            <p:strVal val="0"/>
                                          </p:val>
                                        </p:tav>
                                        <p:tav tm="100000">
                                          <p:val>
                                            <p:strVal val="#ppt_h"/>
                                          </p:val>
                                        </p:tav>
                                      </p:tavLst>
                                    </p:anim>
                                  </p:childTnLst>
                                </p:cTn>
                              </p:par>
                            </p:childTnLst>
                          </p:cTn>
                        </p:par>
                        <p:par>
                          <p:cTn id="19" fill="hold">
                            <p:stCondLst>
                              <p:cond delay="3900"/>
                            </p:stCondLst>
                            <p:childTnLst>
                              <p:par>
                                <p:cTn id="20" presetID="23" presetClass="entr" presetSubtype="16" fill="hold" nodeType="afterEffect">
                                  <p:stCondLst>
                                    <p:cond delay="0"/>
                                  </p:stCondLst>
                                  <p:childTnLst>
                                    <p:set>
                                      <p:cBhvr>
                                        <p:cTn id="21" dur="1" fill="hold">
                                          <p:stCondLst>
                                            <p:cond delay="0"/>
                                          </p:stCondLst>
                                        </p:cTn>
                                        <p:tgtEl>
                                          <p:spTgt spid="226">
                                            <p:txEl>
                                              <p:pRg st="4" end="4"/>
                                            </p:txEl>
                                          </p:spTgt>
                                        </p:tgtEl>
                                        <p:attrNameLst>
                                          <p:attrName>style.visibility</p:attrName>
                                        </p:attrNameLst>
                                      </p:cBhvr>
                                      <p:to>
                                        <p:strVal val="visible"/>
                                      </p:to>
                                    </p:set>
                                    <p:anim calcmode="lin" valueType="num">
                                      <p:cBhvr additive="base">
                                        <p:cTn id="22" dur="1300"/>
                                        <p:tgtEl>
                                          <p:spTgt spid="226">
                                            <p:txEl>
                                              <p:pRg st="4" end="4"/>
                                            </p:txEl>
                                          </p:spTgt>
                                        </p:tgtEl>
                                        <p:attrNameLst>
                                          <p:attrName>ppt_w</p:attrName>
                                        </p:attrNameLst>
                                      </p:cBhvr>
                                      <p:tavLst>
                                        <p:tav tm="0">
                                          <p:val>
                                            <p:strVal val="0"/>
                                          </p:val>
                                        </p:tav>
                                        <p:tav tm="100000">
                                          <p:val>
                                            <p:strVal val="#ppt_w"/>
                                          </p:val>
                                        </p:tav>
                                      </p:tavLst>
                                    </p:anim>
                                    <p:anim calcmode="lin" valueType="num">
                                      <p:cBhvr additive="base">
                                        <p:cTn id="23" dur="1300"/>
                                        <p:tgtEl>
                                          <p:spTgt spid="226">
                                            <p:txEl>
                                              <p:pRg st="4" end="4"/>
                                            </p:txEl>
                                          </p:spTgt>
                                        </p:tgtEl>
                                        <p:attrNameLst>
                                          <p:attrName>ppt_h</p:attrName>
                                        </p:attrNameLst>
                                      </p:cBhvr>
                                      <p:tavLst>
                                        <p:tav tm="0">
                                          <p:val>
                                            <p:strVal val="0"/>
                                          </p:val>
                                        </p:tav>
                                        <p:tav tm="100000">
                                          <p:val>
                                            <p:strVal val="#ppt_h"/>
                                          </p:val>
                                        </p:tav>
                                      </p:tavLst>
                                    </p:anim>
                                  </p:childTnLst>
                                </p:cTn>
                              </p:par>
                            </p:childTnLst>
                          </p:cTn>
                        </p:par>
                        <p:par>
                          <p:cTn id="24" fill="hold">
                            <p:stCondLst>
                              <p:cond delay="5200"/>
                            </p:stCondLst>
                            <p:childTnLst>
                              <p:par>
                                <p:cTn id="25" presetID="23" presetClass="entr" presetSubtype="16" fill="hold" nodeType="afterEffect">
                                  <p:stCondLst>
                                    <p:cond delay="0"/>
                                  </p:stCondLst>
                                  <p:childTnLst>
                                    <p:set>
                                      <p:cBhvr>
                                        <p:cTn id="26" dur="1" fill="hold">
                                          <p:stCondLst>
                                            <p:cond delay="0"/>
                                          </p:stCondLst>
                                        </p:cTn>
                                        <p:tgtEl>
                                          <p:spTgt spid="226">
                                            <p:txEl>
                                              <p:pRg st="5" end="5"/>
                                            </p:txEl>
                                          </p:spTgt>
                                        </p:tgtEl>
                                        <p:attrNameLst>
                                          <p:attrName>style.visibility</p:attrName>
                                        </p:attrNameLst>
                                      </p:cBhvr>
                                      <p:to>
                                        <p:strVal val="visible"/>
                                      </p:to>
                                    </p:set>
                                    <p:anim calcmode="lin" valueType="num">
                                      <p:cBhvr additive="base">
                                        <p:cTn id="27" dur="1300"/>
                                        <p:tgtEl>
                                          <p:spTgt spid="226">
                                            <p:txEl>
                                              <p:pRg st="5" end="5"/>
                                            </p:txEl>
                                          </p:spTgt>
                                        </p:tgtEl>
                                        <p:attrNameLst>
                                          <p:attrName>ppt_w</p:attrName>
                                        </p:attrNameLst>
                                      </p:cBhvr>
                                      <p:tavLst>
                                        <p:tav tm="0">
                                          <p:val>
                                            <p:strVal val="0"/>
                                          </p:val>
                                        </p:tav>
                                        <p:tav tm="100000">
                                          <p:val>
                                            <p:strVal val="#ppt_w"/>
                                          </p:val>
                                        </p:tav>
                                      </p:tavLst>
                                    </p:anim>
                                    <p:anim calcmode="lin" valueType="num">
                                      <p:cBhvr additive="base">
                                        <p:cTn id="28" dur="1300"/>
                                        <p:tgtEl>
                                          <p:spTgt spid="226">
                                            <p:txEl>
                                              <p:pRg st="5" end="5"/>
                                            </p:txEl>
                                          </p:spTgt>
                                        </p:tgtEl>
                                        <p:attrNameLst>
                                          <p:attrName>ppt_h</p:attrName>
                                        </p:attrNameLst>
                                      </p:cBhvr>
                                      <p:tavLst>
                                        <p:tav tm="0">
                                          <p:val>
                                            <p:strVal val="0"/>
                                          </p:val>
                                        </p:tav>
                                        <p:tav tm="100000">
                                          <p:val>
                                            <p:strVal val="#ppt_h"/>
                                          </p:val>
                                        </p:tav>
                                      </p:tavLst>
                                    </p:anim>
                                  </p:childTnLst>
                                </p:cTn>
                              </p:par>
                            </p:childTnLst>
                          </p:cTn>
                        </p:par>
                        <p:par>
                          <p:cTn id="29" fill="hold">
                            <p:stCondLst>
                              <p:cond delay="6500"/>
                            </p:stCondLst>
                            <p:childTnLst>
                              <p:par>
                                <p:cTn id="30" presetID="23" presetClass="entr" presetSubtype="16" fill="hold" nodeType="afterEffect">
                                  <p:stCondLst>
                                    <p:cond delay="0"/>
                                  </p:stCondLst>
                                  <p:childTnLst>
                                    <p:set>
                                      <p:cBhvr>
                                        <p:cTn id="31" dur="1" fill="hold">
                                          <p:stCondLst>
                                            <p:cond delay="0"/>
                                          </p:stCondLst>
                                        </p:cTn>
                                        <p:tgtEl>
                                          <p:spTgt spid="226">
                                            <p:txEl>
                                              <p:pRg st="6" end="6"/>
                                            </p:txEl>
                                          </p:spTgt>
                                        </p:tgtEl>
                                        <p:attrNameLst>
                                          <p:attrName>style.visibility</p:attrName>
                                        </p:attrNameLst>
                                      </p:cBhvr>
                                      <p:to>
                                        <p:strVal val="visible"/>
                                      </p:to>
                                    </p:set>
                                    <p:anim calcmode="lin" valueType="num">
                                      <p:cBhvr additive="base">
                                        <p:cTn id="32" dur="1300"/>
                                        <p:tgtEl>
                                          <p:spTgt spid="226">
                                            <p:txEl>
                                              <p:pRg st="6" end="6"/>
                                            </p:txEl>
                                          </p:spTgt>
                                        </p:tgtEl>
                                        <p:attrNameLst>
                                          <p:attrName>ppt_w</p:attrName>
                                        </p:attrNameLst>
                                      </p:cBhvr>
                                      <p:tavLst>
                                        <p:tav tm="0">
                                          <p:val>
                                            <p:strVal val="0"/>
                                          </p:val>
                                        </p:tav>
                                        <p:tav tm="100000">
                                          <p:val>
                                            <p:strVal val="#ppt_w"/>
                                          </p:val>
                                        </p:tav>
                                      </p:tavLst>
                                    </p:anim>
                                    <p:anim calcmode="lin" valueType="num">
                                      <p:cBhvr additive="base">
                                        <p:cTn id="33" dur="1300"/>
                                        <p:tgtEl>
                                          <p:spTgt spid="226">
                                            <p:txEl>
                                              <p:pRg st="6" end="6"/>
                                            </p:txEl>
                                          </p:spTgt>
                                        </p:tgtEl>
                                        <p:attrNameLst>
                                          <p:attrName>ppt_h</p:attrName>
                                        </p:attrNameLst>
                                      </p:cBhvr>
                                      <p:tavLst>
                                        <p:tav tm="0">
                                          <p:val>
                                            <p:strVal val="0"/>
                                          </p:val>
                                        </p:tav>
                                        <p:tav tm="100000">
                                          <p:val>
                                            <p:strVal val="#ppt_h"/>
                                          </p:val>
                                        </p:tav>
                                      </p:tavLst>
                                    </p:anim>
                                  </p:childTnLst>
                                </p:cTn>
                              </p:par>
                            </p:childTnLst>
                          </p:cTn>
                        </p:par>
                        <p:par>
                          <p:cTn id="34" fill="hold">
                            <p:stCondLst>
                              <p:cond delay="7800"/>
                            </p:stCondLst>
                            <p:childTnLst>
                              <p:par>
                                <p:cTn id="35" presetID="23" presetClass="entr" presetSubtype="16" fill="hold" nodeType="afterEffect">
                                  <p:stCondLst>
                                    <p:cond delay="0"/>
                                  </p:stCondLst>
                                  <p:childTnLst>
                                    <p:set>
                                      <p:cBhvr>
                                        <p:cTn id="36" dur="1" fill="hold">
                                          <p:stCondLst>
                                            <p:cond delay="0"/>
                                          </p:stCondLst>
                                        </p:cTn>
                                        <p:tgtEl>
                                          <p:spTgt spid="226">
                                            <p:txEl>
                                              <p:pRg st="7" end="7"/>
                                            </p:txEl>
                                          </p:spTgt>
                                        </p:tgtEl>
                                        <p:attrNameLst>
                                          <p:attrName>style.visibility</p:attrName>
                                        </p:attrNameLst>
                                      </p:cBhvr>
                                      <p:to>
                                        <p:strVal val="visible"/>
                                      </p:to>
                                    </p:set>
                                    <p:anim calcmode="lin" valueType="num">
                                      <p:cBhvr additive="base">
                                        <p:cTn id="37" dur="1300"/>
                                        <p:tgtEl>
                                          <p:spTgt spid="226">
                                            <p:txEl>
                                              <p:pRg st="7" end="7"/>
                                            </p:txEl>
                                          </p:spTgt>
                                        </p:tgtEl>
                                        <p:attrNameLst>
                                          <p:attrName>ppt_w</p:attrName>
                                        </p:attrNameLst>
                                      </p:cBhvr>
                                      <p:tavLst>
                                        <p:tav tm="0">
                                          <p:val>
                                            <p:strVal val="0"/>
                                          </p:val>
                                        </p:tav>
                                        <p:tav tm="100000">
                                          <p:val>
                                            <p:strVal val="#ppt_w"/>
                                          </p:val>
                                        </p:tav>
                                      </p:tavLst>
                                    </p:anim>
                                    <p:anim calcmode="lin" valueType="num">
                                      <p:cBhvr additive="base">
                                        <p:cTn id="38" dur="1300"/>
                                        <p:tgtEl>
                                          <p:spTgt spid="226">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27"/>
        <p:cNvGrpSpPr/>
        <p:nvPr/>
      </p:nvGrpSpPr>
      <p:grpSpPr>
        <a:xfrm>
          <a:off x="0" y="0"/>
          <a:ext cx="0" cy="0"/>
          <a:chOff x="0" y="0"/>
          <a:chExt cx="0" cy="0"/>
        </a:xfrm>
      </p:grpSpPr>
      <p:sp>
        <p:nvSpPr>
          <p:cNvPr id="628" name="Google Shape;628;p58"/>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29" name="Google Shape;629;p58"/>
          <p:cNvSpPr txBox="1">
            <a:spLocks noGrp="1"/>
          </p:cNvSpPr>
          <p:nvPr>
            <p:ph type="title"/>
          </p:nvPr>
        </p:nvSpPr>
        <p:spPr>
          <a:xfrm>
            <a:off x="603425" y="3342400"/>
            <a:ext cx="4213500" cy="19941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4900"/>
              <a:buNone/>
            </a:pPr>
            <a:r>
              <a:rPr lang="en" sz="3200" dirty="0">
                <a:solidFill>
                  <a:schemeClr val="accent1"/>
                </a:solidFill>
              </a:rPr>
              <a:t>Adaptarea tehnicilor de comunicare verbală și a conținutului</a:t>
            </a:r>
            <a:r>
              <a:rPr lang="ro-RO" sz="3200" dirty="0">
                <a:solidFill>
                  <a:schemeClr val="accent1"/>
                </a:solidFill>
              </a:rPr>
              <a:t> </a:t>
            </a:r>
            <a:r>
              <a:rPr lang="en" sz="3200" dirty="0">
                <a:solidFill>
                  <a:schemeClr val="accent1"/>
                </a:solidFill>
              </a:rPr>
              <a:t>pentru cursanții cu dizabilități</a:t>
            </a:r>
            <a:endParaRPr sz="3200" dirty="0">
              <a:solidFill>
                <a:schemeClr val="accent1"/>
              </a:solidFill>
            </a:endParaRPr>
          </a:p>
        </p:txBody>
      </p:sp>
      <p:sp>
        <p:nvSpPr>
          <p:cNvPr id="630" name="Google Shape;630;p58"/>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05</a:t>
            </a:r>
            <a:endParaRPr/>
          </a:p>
        </p:txBody>
      </p:sp>
      <p:sp>
        <p:nvSpPr>
          <p:cNvPr id="631" name="Google Shape;631;p58"/>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Definiție, importanță și proces de comunicare</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632" name="Google Shape;632;p58"/>
          <p:cNvPicPr preferRelativeResize="0"/>
          <p:nvPr/>
        </p:nvPicPr>
        <p:blipFill rotWithShape="1">
          <a:blip r:embed="rId3">
            <a:alphaModFix/>
          </a:blip>
          <a:src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6"/>
        <p:cNvGrpSpPr/>
        <p:nvPr/>
      </p:nvGrpSpPr>
      <p:grpSpPr>
        <a:xfrm>
          <a:off x="0" y="0"/>
          <a:ext cx="0" cy="0"/>
          <a:chOff x="0" y="0"/>
          <a:chExt cx="0" cy="0"/>
        </a:xfrm>
      </p:grpSpPr>
      <p:sp>
        <p:nvSpPr>
          <p:cNvPr id="637" name="Google Shape;637;p59"/>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400"/>
              <a:t>Adaptarea tehnicilor de comunicare verbală și a conținutului pentru cursanții online cu dizabilități:</a:t>
            </a:r>
            <a:endParaRPr sz="2400"/>
          </a:p>
        </p:txBody>
      </p:sp>
      <p:sp>
        <p:nvSpPr>
          <p:cNvPr id="638" name="Google Shape;638;p59"/>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800"/>
              </a:spcBef>
              <a:spcAft>
                <a:spcPts val="0"/>
              </a:spcAft>
              <a:buSzPts val="2500"/>
              <a:buNone/>
            </a:pPr>
            <a:r>
              <a:rPr lang="en" sz="1600" dirty="0">
                <a:solidFill>
                  <a:srgbClr val="445D73"/>
                </a:solidFill>
              </a:rPr>
              <a:t>Asistenții sociali pot crea o experiență de învățare online mai incluzivă pentru persoanele cu dizabilități adaptându-și tehnicile de comunicare verbală și de conținut în funcție de nevoile specifice ale publicului. Iată câteva strategii de comunicare care pot fi utilizate:</a:t>
            </a:r>
            <a:endParaRPr sz="1600" dirty="0">
              <a:solidFill>
                <a:srgbClr val="445D73"/>
              </a:solidFill>
            </a:endParaRPr>
          </a:p>
          <a:p>
            <a:pPr marL="0" lvl="0" indent="0" algn="l" rtl="0">
              <a:lnSpc>
                <a:spcPct val="115000"/>
              </a:lnSpc>
              <a:spcBef>
                <a:spcPts val="800"/>
              </a:spcBef>
              <a:spcAft>
                <a:spcPts val="0"/>
              </a:spcAft>
              <a:buSzPts val="2500"/>
              <a:buNone/>
            </a:pPr>
            <a:r>
              <a:rPr lang="en" sz="1600" i="1" dirty="0">
                <a:solidFill>
                  <a:srgbClr val="445D73"/>
                </a:solidFill>
              </a:rPr>
              <a:t>Deficiențe de vedere:</a:t>
            </a:r>
            <a:endParaRPr sz="1600" i="1" dirty="0">
              <a:solidFill>
                <a:srgbClr val="445D73"/>
              </a:solidFill>
            </a:endParaRPr>
          </a:p>
          <a:p>
            <a:pPr marL="609600" lvl="0" indent="-406400" algn="l" rtl="0">
              <a:lnSpc>
                <a:spcPct val="115000"/>
              </a:lnSpc>
              <a:spcBef>
                <a:spcPts val="800"/>
              </a:spcBef>
              <a:spcAft>
                <a:spcPts val="0"/>
              </a:spcAft>
              <a:buClr>
                <a:srgbClr val="445D73"/>
              </a:buClr>
              <a:buSzPts val="1600"/>
              <a:buChar char="●"/>
            </a:pPr>
            <a:r>
              <a:rPr lang="en" sz="1600" b="1" dirty="0">
                <a:solidFill>
                  <a:srgbClr val="445D73"/>
                </a:solidFill>
              </a:rPr>
              <a:t>Conținut:</a:t>
            </a:r>
            <a:r>
              <a:rPr lang="en" sz="1600" dirty="0">
                <a:solidFill>
                  <a:srgbClr val="445D73"/>
                </a:solidFill>
              </a:rPr>
              <a:t> Utilizați descrieri alt text pentru imagini și videoclipuri pentru a transmite informații pe care cursanții cu deficiențe de vedere nu le pot vedea. Utilizați un limbaj descriptiv care prezintă o imagine clară.</a:t>
            </a:r>
            <a:endParaRPr sz="1600" dirty="0">
              <a:solidFill>
                <a:srgbClr val="445D73"/>
              </a:solidFill>
            </a:endParaRPr>
          </a:p>
          <a:p>
            <a:pPr marL="609600" lvl="0" indent="-406400" algn="l" rtl="0">
              <a:lnSpc>
                <a:spcPct val="115000"/>
              </a:lnSpc>
              <a:spcBef>
                <a:spcPts val="800"/>
              </a:spcBef>
              <a:spcAft>
                <a:spcPts val="0"/>
              </a:spcAft>
              <a:buClr>
                <a:srgbClr val="445D73"/>
              </a:buClr>
              <a:buSzPts val="1600"/>
              <a:buChar char="●"/>
            </a:pPr>
            <a:r>
              <a:rPr lang="en" sz="1600" b="1" dirty="0">
                <a:solidFill>
                  <a:srgbClr val="445D73"/>
                </a:solidFill>
              </a:rPr>
              <a:t>Verbal:</a:t>
            </a:r>
            <a:r>
              <a:rPr lang="en" sz="1600" dirty="0">
                <a:solidFill>
                  <a:srgbClr val="445D73"/>
                </a:solidFill>
              </a:rPr>
              <a:t> Evitați să vă bazați foarte mult pe suporturi vizuale în timpul prelegerilor. Descrieți elementele vizuale în detaliu, inclusiv culoarea, dimensiunea și locația.</a:t>
            </a:r>
            <a:endParaRPr sz="1600" dirty="0">
              <a:solidFill>
                <a:srgbClr val="445D73"/>
              </a:solidFill>
            </a:endParaRPr>
          </a:p>
          <a:p>
            <a:pPr marL="0" lvl="0" indent="0" algn="l" rtl="0">
              <a:lnSpc>
                <a:spcPct val="115000"/>
              </a:lnSpc>
              <a:spcBef>
                <a:spcPts val="800"/>
              </a:spcBef>
              <a:spcAft>
                <a:spcPts val="0"/>
              </a:spcAft>
              <a:buSzPts val="2500"/>
              <a:buNone/>
            </a:pPr>
            <a:r>
              <a:rPr lang="en" sz="1600" i="1" dirty="0">
                <a:solidFill>
                  <a:srgbClr val="445D73"/>
                </a:solidFill>
              </a:rPr>
              <a:t>Deficiențe de auz:</a:t>
            </a:r>
            <a:endParaRPr sz="1600" i="1" dirty="0">
              <a:solidFill>
                <a:srgbClr val="445D73"/>
              </a:solidFill>
            </a:endParaRPr>
          </a:p>
          <a:p>
            <a:pPr marL="609600" lvl="0" indent="-406400" algn="l" rtl="0">
              <a:lnSpc>
                <a:spcPct val="115000"/>
              </a:lnSpc>
              <a:spcBef>
                <a:spcPts val="800"/>
              </a:spcBef>
              <a:spcAft>
                <a:spcPts val="0"/>
              </a:spcAft>
              <a:buClr>
                <a:srgbClr val="445D73"/>
              </a:buClr>
              <a:buSzPts val="1600"/>
              <a:buChar char="●"/>
            </a:pPr>
            <a:r>
              <a:rPr lang="en" sz="1600" b="1" dirty="0">
                <a:solidFill>
                  <a:srgbClr val="445D73"/>
                </a:solidFill>
              </a:rPr>
              <a:t>Conținut: </a:t>
            </a:r>
            <a:r>
              <a:rPr lang="en" sz="1600" dirty="0">
                <a:solidFill>
                  <a:srgbClr val="445D73"/>
                </a:solidFill>
              </a:rPr>
              <a:t>Furnizați transcrieri pentru tot conținutul audio, inclusiv cursuri, videoclipuri și podcasturi. Asigurați-vă că transcrierile sunt exacte și bine formatate.</a:t>
            </a:r>
            <a:endParaRPr sz="1600" dirty="0">
              <a:solidFill>
                <a:srgbClr val="445D73"/>
              </a:solidFill>
            </a:endParaRPr>
          </a:p>
          <a:p>
            <a:pPr marL="609600" lvl="0" indent="-406400" algn="l" rtl="0">
              <a:lnSpc>
                <a:spcPct val="115000"/>
              </a:lnSpc>
              <a:spcBef>
                <a:spcPts val="800"/>
              </a:spcBef>
              <a:spcAft>
                <a:spcPts val="800"/>
              </a:spcAft>
              <a:buClr>
                <a:srgbClr val="445D73"/>
              </a:buClr>
              <a:buSzPts val="1600"/>
              <a:buChar char="●"/>
            </a:pPr>
            <a:r>
              <a:rPr lang="en" sz="1600" b="1" dirty="0">
                <a:solidFill>
                  <a:srgbClr val="445D73"/>
                </a:solidFill>
              </a:rPr>
              <a:t>Verbal:</a:t>
            </a:r>
            <a:r>
              <a:rPr lang="en" sz="1600" dirty="0">
                <a:solidFill>
                  <a:srgbClr val="445D73"/>
                </a:solidFill>
              </a:rPr>
              <a:t> Vorbiți clar și într-un ritm moderat. Luați în considerare utilizarea tehnologiilor de asistență, cum ar fi subtitrarea pentru sesiunile sincrone.</a:t>
            </a:r>
            <a:endParaRPr sz="1600" b="1" dirty="0">
              <a:solidFill>
                <a:srgbClr val="445D73"/>
              </a:solidFill>
            </a:endParaRPr>
          </a:p>
        </p:txBody>
      </p:sp>
      <p:sp>
        <p:nvSpPr>
          <p:cNvPr id="639" name="Google Shape;639;p59"/>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43"/>
        <p:cNvGrpSpPr/>
        <p:nvPr/>
      </p:nvGrpSpPr>
      <p:grpSpPr>
        <a:xfrm>
          <a:off x="0" y="0"/>
          <a:ext cx="0" cy="0"/>
          <a:chOff x="0" y="0"/>
          <a:chExt cx="0" cy="0"/>
        </a:xfrm>
      </p:grpSpPr>
      <p:sp>
        <p:nvSpPr>
          <p:cNvPr id="644" name="Google Shape;644;p60"/>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400"/>
              <a:t>Adaptarea tehnicilor de comunicare verbală și a conținutului pentru cursanții online cu dizabilități:</a:t>
            </a:r>
            <a:endParaRPr sz="2400"/>
          </a:p>
        </p:txBody>
      </p:sp>
      <p:sp>
        <p:nvSpPr>
          <p:cNvPr id="645" name="Google Shape;645;p60"/>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00000"/>
              </a:lnSpc>
              <a:spcBef>
                <a:spcPts val="800"/>
              </a:spcBef>
              <a:spcAft>
                <a:spcPts val="0"/>
              </a:spcAft>
              <a:buSzPts val="2500"/>
              <a:buNone/>
            </a:pPr>
            <a:r>
              <a:rPr lang="en" sz="1600" i="1" dirty="0">
                <a:solidFill>
                  <a:srgbClr val="445D73"/>
                </a:solidFill>
              </a:rPr>
              <a:t>Dizabilități de învățare:</a:t>
            </a:r>
            <a:endParaRPr sz="1600" i="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Conținut: </a:t>
            </a:r>
            <a:r>
              <a:rPr lang="en" sz="1600" dirty="0">
                <a:solidFill>
                  <a:srgbClr val="445D73"/>
                </a:solidFill>
              </a:rPr>
              <a:t>Împărțiți informațiile în fragmente mai mici, ușor de gestionat. Utilizați titluri, subtitluri și </a:t>
            </a:r>
            <a:r>
              <a:rPr lang="ro-RO" sz="1600" dirty="0">
                <a:solidFill>
                  <a:srgbClr val="445D73"/>
                </a:solidFill>
              </a:rPr>
              <a:t>liste </a:t>
            </a:r>
            <a:r>
              <a:rPr lang="en" sz="1600" dirty="0">
                <a:solidFill>
                  <a:srgbClr val="445D73"/>
                </a:solidFill>
              </a:rPr>
              <a:t>pentru a îmbunătăți organizarea. Oferiți formate multiple, cum ar fi versiuni text și audio ale conținutului.</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Verbal:</a:t>
            </a:r>
            <a:r>
              <a:rPr lang="en" sz="1600" dirty="0">
                <a:solidFill>
                  <a:srgbClr val="445D73"/>
                </a:solidFill>
              </a:rPr>
              <a:t> Furnizați explicații clare și concise. Evitați jargonul și structurile complexe ale propozițiilor. Reiterați punctele cheie pe parcursul cursului.</a:t>
            </a:r>
            <a:endParaRPr sz="1600" dirty="0">
              <a:solidFill>
                <a:srgbClr val="445D73"/>
              </a:solidFill>
            </a:endParaRPr>
          </a:p>
          <a:p>
            <a:pPr marL="0" lvl="0" indent="0" algn="l" rtl="0">
              <a:lnSpc>
                <a:spcPct val="100000"/>
              </a:lnSpc>
              <a:spcBef>
                <a:spcPts val="800"/>
              </a:spcBef>
              <a:spcAft>
                <a:spcPts val="0"/>
              </a:spcAft>
              <a:buSzPts val="2500"/>
              <a:buNone/>
            </a:pPr>
            <a:r>
              <a:rPr lang="en" sz="1600" i="1" dirty="0">
                <a:solidFill>
                  <a:srgbClr val="445D73"/>
                </a:solidFill>
              </a:rPr>
              <a:t>Deficiențe de mobilitate:</a:t>
            </a:r>
            <a:endParaRPr sz="1600" i="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Conținut:</a:t>
            </a:r>
            <a:r>
              <a:rPr lang="en" sz="1600" dirty="0">
                <a:solidFill>
                  <a:srgbClr val="445D73"/>
                </a:solidFill>
              </a:rPr>
              <a:t> Asigurați-vă că platforma online este accesibilă cu ajutorul tastaturii. Utilizați fonturi mari și un contrast ridicat al culorilor pentru lizibilitatea textului.</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Verbal: </a:t>
            </a:r>
            <a:r>
              <a:rPr lang="en" sz="1600" dirty="0">
                <a:solidFill>
                  <a:srgbClr val="445D73"/>
                </a:solidFill>
              </a:rPr>
              <a:t>Nu sunt necesare adaptări specifice, dar țineți cont de constrângerile de timp dacă cursanții au nevoie de timp suplimentar pentru a finaliza sarcinile.</a:t>
            </a:r>
            <a:endParaRPr sz="1600" dirty="0">
              <a:solidFill>
                <a:srgbClr val="445D73"/>
              </a:solidFill>
            </a:endParaRPr>
          </a:p>
          <a:p>
            <a:pPr marL="0" lvl="0" indent="0" algn="l" rtl="0">
              <a:lnSpc>
                <a:spcPct val="100000"/>
              </a:lnSpc>
              <a:spcBef>
                <a:spcPts val="800"/>
              </a:spcBef>
              <a:spcAft>
                <a:spcPts val="0"/>
              </a:spcAft>
              <a:buSzPts val="2500"/>
              <a:buNone/>
            </a:pPr>
            <a:r>
              <a:rPr lang="en" sz="1600" i="1" dirty="0">
                <a:solidFill>
                  <a:srgbClr val="445D73"/>
                </a:solidFill>
              </a:rPr>
              <a:t>Deficiențe cognitive:</a:t>
            </a:r>
            <a:endParaRPr sz="1600" i="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Conținut: </a:t>
            </a:r>
            <a:r>
              <a:rPr lang="en" sz="1600" dirty="0">
                <a:solidFill>
                  <a:srgbClr val="445D73"/>
                </a:solidFill>
              </a:rPr>
              <a:t>Simplificarea și condensarea informațiilor complexe. Utilizați exemple concrete și aplicații din lumea reală pentru a ilustra conceptele. Oferiți exerciții interactive și activități practice pentru a consolida învățarea.</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Verbal:</a:t>
            </a:r>
            <a:r>
              <a:rPr lang="en" sz="1600" dirty="0">
                <a:solidFill>
                  <a:srgbClr val="445D73"/>
                </a:solidFill>
              </a:rPr>
              <a:t> Vorbiți încet și clar. Oferiți instrucțiuni și explicații clare. Acordați suficient timp cursanților pentru a procesa informațiile și a răspunde la întrebări.</a:t>
            </a:r>
            <a:endParaRPr sz="1600" dirty="0">
              <a:solidFill>
                <a:srgbClr val="445D73"/>
              </a:solidFill>
            </a:endParaRPr>
          </a:p>
          <a:p>
            <a:pPr marL="0" lvl="0" indent="0" algn="l" rtl="0">
              <a:lnSpc>
                <a:spcPct val="115000"/>
              </a:lnSpc>
              <a:spcBef>
                <a:spcPts val="800"/>
              </a:spcBef>
              <a:spcAft>
                <a:spcPts val="0"/>
              </a:spcAft>
              <a:buSzPts val="2500"/>
              <a:buNone/>
            </a:pPr>
            <a:endParaRPr sz="1600" b="1" dirty="0">
              <a:solidFill>
                <a:srgbClr val="1F1F1F"/>
              </a:solidFill>
            </a:endParaRPr>
          </a:p>
        </p:txBody>
      </p:sp>
      <p:sp>
        <p:nvSpPr>
          <p:cNvPr id="646" name="Google Shape;646;p60"/>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50"/>
        <p:cNvGrpSpPr/>
        <p:nvPr/>
      </p:nvGrpSpPr>
      <p:grpSpPr>
        <a:xfrm>
          <a:off x="0" y="0"/>
          <a:ext cx="0" cy="0"/>
          <a:chOff x="0" y="0"/>
          <a:chExt cx="0" cy="0"/>
        </a:xfrm>
      </p:grpSpPr>
      <p:sp>
        <p:nvSpPr>
          <p:cNvPr id="651" name="Google Shape;651;p61"/>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400"/>
              <a:t>Adaptarea tehnicilor de comunicare verbală și a conținutului pentru cursanții online cu dizabilități:</a:t>
            </a:r>
            <a:endParaRPr sz="2400"/>
          </a:p>
        </p:txBody>
      </p:sp>
      <p:sp>
        <p:nvSpPr>
          <p:cNvPr id="652" name="Google Shape;652;p61"/>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00000"/>
              </a:lnSpc>
              <a:spcBef>
                <a:spcPts val="800"/>
              </a:spcBef>
              <a:spcAft>
                <a:spcPts val="0"/>
              </a:spcAft>
              <a:buSzPts val="2500"/>
              <a:buNone/>
            </a:pPr>
            <a:r>
              <a:rPr lang="en" sz="1600" i="1" dirty="0">
                <a:solidFill>
                  <a:srgbClr val="445D73"/>
                </a:solidFill>
              </a:rPr>
              <a:t>Tehnici generale:</a:t>
            </a:r>
            <a:endParaRPr sz="1600" i="1"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Învățarea în ritm propriu: </a:t>
            </a:r>
            <a:r>
              <a:rPr lang="en" sz="1600" dirty="0">
                <a:solidFill>
                  <a:srgbClr val="445D73"/>
                </a:solidFill>
              </a:rPr>
              <a:t>Oferiți oportunități de învățare în ritm propriu pentru a vă adapta stilurilor și ritmului individual de învățare. Acest lucru permite cursanților cu dizabilități să revizuiască materialul în mod repetat, dacă este necesar.</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Flexibilitate:</a:t>
            </a:r>
            <a:r>
              <a:rPr lang="en" sz="1600" dirty="0">
                <a:solidFill>
                  <a:srgbClr val="445D73"/>
                </a:solidFill>
              </a:rPr>
              <a:t> Oferiți diferite metode de evaluare pentru a veni în întâmpinarea diversității cursanților. Luați în considerare utilizarea unei varietăți de sarcini, cum ar fi eseuri, prezentări și proiecte practice.</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b="1" dirty="0">
                <a:solidFill>
                  <a:srgbClr val="445D73"/>
                </a:solidFill>
              </a:rPr>
              <a:t>Tehnologii asistive: </a:t>
            </a:r>
            <a:r>
              <a:rPr lang="en" sz="1600" dirty="0">
                <a:solidFill>
                  <a:srgbClr val="445D73"/>
                </a:solidFill>
              </a:rPr>
              <a:t>Încurajați cursanții să exploreze utilizarea tehnologiilor asistive disponibile pe platformă, cum ar fi instrumentele text-to-speech și cititoarele de ecran.</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Prin încorporarea acestor tehnici, asistenții sociali pot crea cursuri online care sunt mai accesibile și mai atractive pentru cursanții cu o gamă largă de dizabilități.</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Amintiți-vă:</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dirty="0">
                <a:solidFill>
                  <a:srgbClr val="445D73"/>
                </a:solidFill>
              </a:rPr>
              <a:t>Acordați întotdeauna prioritate comunicării clare și unui mediu primitor.</a:t>
            </a:r>
            <a:endParaRPr sz="1600" dirty="0">
              <a:solidFill>
                <a:srgbClr val="445D73"/>
              </a:solidFill>
            </a:endParaRPr>
          </a:p>
          <a:p>
            <a:pPr marL="609600" lvl="0" indent="-406400" algn="l" rtl="0">
              <a:lnSpc>
                <a:spcPct val="100000"/>
              </a:lnSpc>
              <a:spcBef>
                <a:spcPts val="800"/>
              </a:spcBef>
              <a:spcAft>
                <a:spcPts val="0"/>
              </a:spcAft>
              <a:buClr>
                <a:srgbClr val="445D73"/>
              </a:buClr>
              <a:buSzPts val="1600"/>
              <a:buChar char="●"/>
            </a:pPr>
            <a:r>
              <a:rPr lang="en" sz="1600" dirty="0">
                <a:solidFill>
                  <a:srgbClr val="445D73"/>
                </a:solidFill>
              </a:rPr>
              <a:t>Fiți deschis la feedback-ul din partea cursanților și faceți ajustări ale cursului, după cum este necesar.</a:t>
            </a:r>
            <a:endParaRPr sz="1600" dirty="0">
              <a:solidFill>
                <a:srgbClr val="445D73"/>
              </a:solidFill>
            </a:endParaRPr>
          </a:p>
          <a:p>
            <a:pPr marL="0" lvl="0" indent="0" algn="l" rtl="0">
              <a:lnSpc>
                <a:spcPct val="100000"/>
              </a:lnSpc>
              <a:spcBef>
                <a:spcPts val="800"/>
              </a:spcBef>
              <a:spcAft>
                <a:spcPts val="0"/>
              </a:spcAft>
              <a:buSzPts val="2500"/>
              <a:buNone/>
            </a:pPr>
            <a:r>
              <a:rPr lang="en" sz="1600" dirty="0">
                <a:solidFill>
                  <a:srgbClr val="445D73"/>
                </a:solidFill>
              </a:rPr>
              <a:t>Aceste strategii vă vor permite să creați experiențe de învățare online care îmbunătățesc cu adevărat viața persoanelor cu handicap.</a:t>
            </a:r>
            <a:endParaRPr sz="1600" dirty="0">
              <a:solidFill>
                <a:srgbClr val="445D73"/>
              </a:solidFill>
            </a:endParaRPr>
          </a:p>
          <a:p>
            <a:pPr marL="0" lvl="0" indent="0" algn="l" rtl="0">
              <a:lnSpc>
                <a:spcPct val="115000"/>
              </a:lnSpc>
              <a:spcBef>
                <a:spcPts val="800"/>
              </a:spcBef>
              <a:spcAft>
                <a:spcPts val="0"/>
              </a:spcAft>
              <a:buSzPts val="2500"/>
              <a:buNone/>
            </a:pPr>
            <a:endParaRPr sz="1600" i="1" dirty="0">
              <a:solidFill>
                <a:srgbClr val="1F1F1F"/>
              </a:solidFill>
            </a:endParaRPr>
          </a:p>
        </p:txBody>
      </p:sp>
      <p:sp>
        <p:nvSpPr>
          <p:cNvPr id="653" name="Google Shape;653;p61"/>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57"/>
        <p:cNvGrpSpPr/>
        <p:nvPr/>
      </p:nvGrpSpPr>
      <p:grpSpPr>
        <a:xfrm>
          <a:off x="0" y="0"/>
          <a:ext cx="0" cy="0"/>
          <a:chOff x="0" y="0"/>
          <a:chExt cx="0" cy="0"/>
        </a:xfrm>
      </p:grpSpPr>
      <p:sp>
        <p:nvSpPr>
          <p:cNvPr id="658" name="Google Shape;658;p62"/>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2400"/>
              <a:t>Adaptarea tehnicilor de comunicare verbală și a conținutului pentru cursanții online cu dizabilități:</a:t>
            </a:r>
            <a:endParaRPr sz="3500"/>
          </a:p>
        </p:txBody>
      </p:sp>
      <p:sp>
        <p:nvSpPr>
          <p:cNvPr id="659" name="Google Shape;659;p62"/>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900" dirty="0"/>
              <a:t>Crearea de </a:t>
            </a:r>
            <a:r>
              <a:rPr lang="en" sz="1900" dirty="0">
                <a:solidFill>
                  <a:srgbClr val="445D73"/>
                </a:solidFill>
              </a:rPr>
              <a:t>conținut </a:t>
            </a:r>
            <a:r>
              <a:rPr lang="en" sz="1900" dirty="0"/>
              <a:t>scris și vizual accesibil - reguli generale</a:t>
            </a:r>
            <a:r>
              <a:rPr lang="en" sz="1900" dirty="0">
                <a:solidFill>
                  <a:srgbClr val="445D73"/>
                </a:solidFill>
              </a:rPr>
              <a:t>:</a:t>
            </a:r>
            <a:endParaRPr sz="1900" dirty="0">
              <a:solidFill>
                <a:srgbClr val="445D73"/>
              </a:solidFill>
            </a:endParaRPr>
          </a:p>
          <a:p>
            <a:pPr marL="609600" lvl="0" indent="-425450" algn="l" rtl="0">
              <a:lnSpc>
                <a:spcPct val="115000"/>
              </a:lnSpc>
              <a:spcBef>
                <a:spcPts val="2400"/>
              </a:spcBef>
              <a:spcAft>
                <a:spcPts val="0"/>
              </a:spcAft>
              <a:buClr>
                <a:srgbClr val="445D73"/>
              </a:buClr>
              <a:buSzPts val="1900"/>
              <a:buChar char="●"/>
            </a:pPr>
            <a:r>
              <a:rPr lang="en" sz="1900" dirty="0">
                <a:solidFill>
                  <a:srgbClr val="445D73"/>
                </a:solidFill>
              </a:rPr>
              <a:t>Utilizați secțiuni de text ușor de gestionat: utilizați propoziții scurte care nu sunt inutil de complexe. </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dirty="0">
                <a:solidFill>
                  <a:srgbClr val="445D73"/>
                </a:solidFill>
              </a:rPr>
              <a:t>Aflați despre stilurile de font accesibile. </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dirty="0">
                <a:solidFill>
                  <a:srgbClr val="445D73"/>
                </a:solidFill>
              </a:rPr>
              <a:t>Hiperlinkuri descriptive: Folosiți hiperlinkuri pentru a descrie conținutul către care fac legătura și destinația.</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dirty="0">
                <a:solidFill>
                  <a:srgbClr val="445D73"/>
                </a:solidFill>
              </a:rPr>
              <a:t>Utilizați titlurile (create cu ajutorul instrumentului Stiluri) pentru a vă structura documentul.</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dirty="0">
                <a:solidFill>
                  <a:srgbClr val="445D73"/>
                </a:solidFill>
              </a:rPr>
              <a:t>Adăugați text alternativ la imagini.</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dirty="0">
                <a:solidFill>
                  <a:srgbClr val="445D73"/>
                </a:solidFill>
              </a:rPr>
              <a:t>Evitați utilizarea SmartArt.</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dirty="0">
                <a:solidFill>
                  <a:srgbClr val="445D73"/>
                </a:solidFill>
              </a:rPr>
              <a:t>Evitați adăugarea de casete de text.</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dirty="0">
                <a:solidFill>
                  <a:srgbClr val="445D73"/>
                </a:solidFill>
              </a:rPr>
              <a:t>Evitați plasarea informațiilor importante în antet sau în subsol.</a:t>
            </a:r>
            <a:endParaRPr sz="1900" dirty="0"/>
          </a:p>
        </p:txBody>
      </p:sp>
      <p:sp>
        <p:nvSpPr>
          <p:cNvPr id="660" name="Google Shape;660;p62"/>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64"/>
        <p:cNvGrpSpPr/>
        <p:nvPr/>
      </p:nvGrpSpPr>
      <p:grpSpPr>
        <a:xfrm>
          <a:off x="0" y="0"/>
          <a:ext cx="0" cy="0"/>
          <a:chOff x="0" y="0"/>
          <a:chExt cx="0" cy="0"/>
        </a:xfrm>
      </p:grpSpPr>
      <p:sp>
        <p:nvSpPr>
          <p:cNvPr id="665" name="Google Shape;665;p63"/>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Sfaturi pentru o comunicare online eficientă</a:t>
            </a:r>
            <a:endParaRPr sz="3500"/>
          </a:p>
        </p:txBody>
      </p:sp>
      <p:sp>
        <p:nvSpPr>
          <p:cNvPr id="666" name="Google Shape;666;p63"/>
          <p:cNvSpPr txBox="1">
            <a:spLocks noGrp="1"/>
          </p:cNvSpPr>
          <p:nvPr>
            <p:ph type="body" idx="1"/>
          </p:nvPr>
        </p:nvSpPr>
        <p:spPr>
          <a:xfrm>
            <a:off x="959760" y="1220749"/>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2400"/>
              </a:spcBef>
              <a:spcAft>
                <a:spcPts val="0"/>
              </a:spcAft>
              <a:buSzPts val="2500"/>
              <a:buNone/>
            </a:pPr>
            <a:r>
              <a:rPr lang="en" sz="1900" dirty="0">
                <a:solidFill>
                  <a:srgbClr val="445D73"/>
                </a:solidFill>
              </a:rPr>
              <a:t>Iată câteva exemple de sesiuni sincrone pe care le</a:t>
            </a:r>
            <a:r>
              <a:rPr lang="ro-RO" sz="1900" dirty="0">
                <a:solidFill>
                  <a:srgbClr val="445D73"/>
                </a:solidFill>
              </a:rPr>
              <a:t> puteți organiza</a:t>
            </a:r>
            <a:r>
              <a:rPr lang="en" sz="1900" dirty="0">
                <a:solidFill>
                  <a:srgbClr val="445D73"/>
                </a:solidFill>
              </a:rPr>
              <a:t>:</a:t>
            </a:r>
            <a:endParaRPr sz="1900" dirty="0">
              <a:solidFill>
                <a:srgbClr val="445D73"/>
              </a:solidFill>
            </a:endParaRPr>
          </a:p>
          <a:p>
            <a:pPr marL="609600" lvl="0" indent="-425450" algn="l" rtl="0">
              <a:lnSpc>
                <a:spcPct val="115000"/>
              </a:lnSpc>
              <a:spcBef>
                <a:spcPts val="2400"/>
              </a:spcBef>
              <a:spcAft>
                <a:spcPts val="0"/>
              </a:spcAft>
              <a:buClr>
                <a:srgbClr val="445D73"/>
              </a:buClr>
              <a:buSzPts val="1900"/>
              <a:buChar char="●"/>
            </a:pPr>
            <a:r>
              <a:rPr lang="en" sz="1900" b="1" dirty="0">
                <a:solidFill>
                  <a:srgbClr val="445D73"/>
                </a:solidFill>
              </a:rPr>
              <a:t>Sesiune de prezentare: </a:t>
            </a:r>
            <a:r>
              <a:rPr lang="en" sz="1900" dirty="0">
                <a:solidFill>
                  <a:srgbClr val="445D73"/>
                </a:solidFill>
              </a:rPr>
              <a:t>În prima săptămână de curs, organizați o sesiune sincronă pentru a vă prezenta și pentru a răspunde întrebărilor oamenilor despre curs.</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b="1" dirty="0">
                <a:solidFill>
                  <a:srgbClr val="445D73"/>
                </a:solidFill>
              </a:rPr>
              <a:t>Sesiune de încheiere a cursului: </a:t>
            </a:r>
            <a:r>
              <a:rPr lang="en" sz="1900" dirty="0">
                <a:solidFill>
                  <a:srgbClr val="445D73"/>
                </a:solidFill>
              </a:rPr>
              <a:t>La sfârșitul cursului, organizați o sesiune sincronă pentru a răspunde întrebărilor și preocupărilor oamenilor cu privire la proiectele sau examenele finale.</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b="1" dirty="0">
                <a:solidFill>
                  <a:srgbClr val="445D73"/>
                </a:solidFill>
              </a:rPr>
              <a:t>Sesiuni de aprofundare</a:t>
            </a:r>
            <a:r>
              <a:rPr lang="en" sz="1900" dirty="0">
                <a:solidFill>
                  <a:srgbClr val="445D73"/>
                </a:solidFill>
              </a:rPr>
              <a:t>: Dacă oamenii sunt deosebit de interesați de un anumit subiect, puteți organiza o sesiune de aprofundare pentru a detalia subiectul respectiv.</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b="1" dirty="0">
                <a:solidFill>
                  <a:srgbClr val="445D73"/>
                </a:solidFill>
              </a:rPr>
              <a:t>Sesiuni cu vorbitori invitați:</a:t>
            </a:r>
            <a:r>
              <a:rPr lang="en" sz="1900" dirty="0">
                <a:solidFill>
                  <a:srgbClr val="445D73"/>
                </a:solidFill>
              </a:rPr>
              <a:t> Aduceți un vorbitor invitat pentru a vorbi despre cele mai bune practici în domeniu sau pentru a-și împărtăși experiența profesională.</a:t>
            </a:r>
            <a:endParaRPr sz="1900" dirty="0">
              <a:solidFill>
                <a:srgbClr val="445D73"/>
              </a:solidFill>
            </a:endParaRPr>
          </a:p>
          <a:p>
            <a:pPr marL="609600" lvl="0" indent="-425450" algn="l" rtl="0">
              <a:lnSpc>
                <a:spcPct val="115000"/>
              </a:lnSpc>
              <a:spcBef>
                <a:spcPts val="0"/>
              </a:spcBef>
              <a:spcAft>
                <a:spcPts val="0"/>
              </a:spcAft>
              <a:buClr>
                <a:srgbClr val="445D73"/>
              </a:buClr>
              <a:buSzPts val="1900"/>
              <a:buChar char="●"/>
            </a:pPr>
            <a:r>
              <a:rPr lang="en" sz="1900" b="1" dirty="0">
                <a:solidFill>
                  <a:srgbClr val="445D73"/>
                </a:solidFill>
              </a:rPr>
              <a:t>Ore de </a:t>
            </a:r>
            <a:r>
              <a:rPr lang="ro-RO" sz="1900" b="1" dirty="0">
                <a:solidFill>
                  <a:srgbClr val="445D73"/>
                </a:solidFill>
              </a:rPr>
              <a:t>consultații</a:t>
            </a:r>
            <a:r>
              <a:rPr lang="en" sz="1900" b="1" dirty="0">
                <a:solidFill>
                  <a:srgbClr val="445D73"/>
                </a:solidFill>
              </a:rPr>
              <a:t>: Fiți </a:t>
            </a:r>
            <a:r>
              <a:rPr lang="en" sz="1900" dirty="0">
                <a:solidFill>
                  <a:srgbClr val="445D73"/>
                </a:solidFill>
              </a:rPr>
              <a:t>disponibil la o oră obișnuită în fiecare săptămână, astfel încât oamenii să poată veni să pună întrebări.</a:t>
            </a:r>
            <a:endParaRPr sz="1900" dirty="0">
              <a:solidFill>
                <a:srgbClr val="445D73"/>
              </a:solidFill>
            </a:endParaRPr>
          </a:p>
          <a:p>
            <a:pPr marL="0" lvl="0" indent="0" algn="l" rtl="0">
              <a:lnSpc>
                <a:spcPct val="115000"/>
              </a:lnSpc>
              <a:spcBef>
                <a:spcPts val="1500"/>
              </a:spcBef>
              <a:spcAft>
                <a:spcPts val="0"/>
              </a:spcAft>
              <a:buSzPts val="2500"/>
              <a:buNone/>
            </a:pPr>
            <a:endParaRPr sz="1900" b="1" dirty="0">
              <a:solidFill>
                <a:srgbClr val="1F1F1F"/>
              </a:solidFill>
            </a:endParaRPr>
          </a:p>
        </p:txBody>
      </p:sp>
      <p:sp>
        <p:nvSpPr>
          <p:cNvPr id="667" name="Google Shape;667;p63"/>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71"/>
        <p:cNvGrpSpPr/>
        <p:nvPr/>
      </p:nvGrpSpPr>
      <p:grpSpPr>
        <a:xfrm>
          <a:off x="0" y="0"/>
          <a:ext cx="0" cy="0"/>
          <a:chOff x="0" y="0"/>
          <a:chExt cx="0" cy="0"/>
        </a:xfrm>
      </p:grpSpPr>
      <p:sp>
        <p:nvSpPr>
          <p:cNvPr id="672" name="Google Shape;672;p64"/>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73" name="Google Shape;673;p64"/>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4900"/>
              <a:buNone/>
            </a:pPr>
            <a:r>
              <a:rPr lang="en" sz="4800">
                <a:solidFill>
                  <a:schemeClr val="accent1"/>
                </a:solidFill>
              </a:rPr>
              <a:t>Concluzie</a:t>
            </a:r>
            <a:endParaRPr sz="4800">
              <a:solidFill>
                <a:schemeClr val="accent1"/>
              </a:solidFill>
            </a:endParaRPr>
          </a:p>
        </p:txBody>
      </p:sp>
      <p:sp>
        <p:nvSpPr>
          <p:cNvPr id="674" name="Google Shape;674;p64"/>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06</a:t>
            </a:r>
            <a:endParaRPr/>
          </a:p>
        </p:txBody>
      </p:sp>
      <p:sp>
        <p:nvSpPr>
          <p:cNvPr id="675" name="Google Shape;675;p64"/>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Definiție, importanță și proces de comunicare</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676" name="Google Shape;676;p64"/>
          <p:cNvPicPr preferRelativeResize="0"/>
          <p:nvPr/>
        </p:nvPicPr>
        <p:blipFill rotWithShape="1">
          <a:blip r:embed="rId3">
            <a:alphaModFix/>
          </a:blip>
          <a:src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0"/>
        <p:cNvGrpSpPr/>
        <p:nvPr/>
      </p:nvGrpSpPr>
      <p:grpSpPr>
        <a:xfrm>
          <a:off x="0" y="0"/>
          <a:ext cx="0" cy="0"/>
          <a:chOff x="0" y="0"/>
          <a:chExt cx="0" cy="0"/>
        </a:xfrm>
      </p:grpSpPr>
      <p:sp>
        <p:nvSpPr>
          <p:cNvPr id="681" name="Google Shape;681;p6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a:t>Concluzie</a:t>
            </a:r>
            <a:endParaRPr sz="3500"/>
          </a:p>
        </p:txBody>
      </p:sp>
      <p:sp>
        <p:nvSpPr>
          <p:cNvPr id="682" name="Google Shape;682;p65"/>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1371600" lvl="0" indent="0" algn="l" rtl="0">
              <a:lnSpc>
                <a:spcPct val="115000"/>
              </a:lnSpc>
              <a:spcBef>
                <a:spcPts val="0"/>
              </a:spcBef>
              <a:spcAft>
                <a:spcPts val="0"/>
              </a:spcAft>
              <a:buNone/>
            </a:pPr>
            <a:endParaRPr sz="2000" dirty="0"/>
          </a:p>
          <a:p>
            <a:pPr marL="1371600" lvl="0" indent="0" algn="l" rtl="0">
              <a:lnSpc>
                <a:spcPct val="115000"/>
              </a:lnSpc>
              <a:spcBef>
                <a:spcPts val="0"/>
              </a:spcBef>
              <a:spcAft>
                <a:spcPts val="0"/>
              </a:spcAft>
              <a:buNone/>
            </a:pPr>
            <a:r>
              <a:rPr lang="en" sz="2000" dirty="0"/>
              <a:t>Această lecție v-a echipat cu cunoștințe și abilități esențiale pentru a comunica cu succes în mediul online cu persoane cu handicap.  Ați explorat conceptul de comunicare online, ați învățat despre indicii verbale și non-verbale în mediul online și ați descoperit tehnici de îmbunătățire a comunicării și de depășire a barierelor în interacțiunea dumneavoastră cu persoane cu diferite dizabilități. De asemenea, am subliniat importanța creării de conținut accesibil și a adaptării stilului de comunicare pentru incluziune.</a:t>
            </a:r>
            <a:endParaRPr sz="2000" dirty="0"/>
          </a:p>
          <a:p>
            <a:pPr marL="0" lvl="0" indent="0" algn="l" rtl="0">
              <a:lnSpc>
                <a:spcPct val="115000"/>
              </a:lnSpc>
              <a:spcBef>
                <a:spcPts val="0"/>
              </a:spcBef>
              <a:spcAft>
                <a:spcPts val="0"/>
              </a:spcAft>
              <a:buNone/>
            </a:pPr>
            <a:endParaRPr sz="2000" dirty="0"/>
          </a:p>
        </p:txBody>
      </p:sp>
      <p:sp>
        <p:nvSpPr>
          <p:cNvPr id="683" name="Google Shape;683;p65"/>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57</a:t>
            </a:fld>
            <a:endParaRPr/>
          </a:p>
        </p:txBody>
      </p:sp>
      <p:pic>
        <p:nvPicPr>
          <p:cNvPr id="684" name="Google Shape;684;p65"/>
          <p:cNvPicPr preferRelativeResize="0"/>
          <p:nvPr/>
        </p:nvPicPr>
        <p:blipFill rotWithShape="1">
          <a:blip r:embed="rId3">
            <a:alphaModFix/>
          </a:blip>
          <a:srcRect/>
          <a:stretch/>
        </p:blipFill>
        <p:spPr>
          <a:xfrm rot="7839725">
            <a:off x="702585" y="2449443"/>
            <a:ext cx="1737407" cy="161579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8"/>
        <p:cNvGrpSpPr/>
        <p:nvPr/>
      </p:nvGrpSpPr>
      <p:grpSpPr>
        <a:xfrm>
          <a:off x="0" y="0"/>
          <a:ext cx="0" cy="0"/>
          <a:chOff x="0" y="0"/>
          <a:chExt cx="0" cy="0"/>
        </a:xfrm>
      </p:grpSpPr>
      <p:sp>
        <p:nvSpPr>
          <p:cNvPr id="689" name="Google Shape;689;p6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Concluzie</a:t>
            </a:r>
            <a:endParaRPr sz="3500" dirty="0"/>
          </a:p>
        </p:txBody>
      </p:sp>
      <p:sp>
        <p:nvSpPr>
          <p:cNvPr id="690" name="Google Shape;690;p66"/>
          <p:cNvSpPr txBox="1">
            <a:spLocks noGrp="1"/>
          </p:cNvSpPr>
          <p:nvPr>
            <p:ph type="body" idx="1"/>
          </p:nvPr>
        </p:nvSpPr>
        <p:spPr>
          <a:xfrm>
            <a:off x="959760" y="15366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t>De reținut:</a:t>
            </a:r>
            <a:endParaRPr sz="2000" b="1" dirty="0"/>
          </a:p>
          <a:p>
            <a:pPr marL="1524000" lvl="0" indent="-400050" algn="l" rtl="0">
              <a:lnSpc>
                <a:spcPct val="115000"/>
              </a:lnSpc>
              <a:spcBef>
                <a:spcPts val="0"/>
              </a:spcBef>
              <a:spcAft>
                <a:spcPts val="0"/>
              </a:spcAft>
              <a:buClr>
                <a:srgbClr val="000000"/>
              </a:buClr>
              <a:buSzPts val="1500"/>
              <a:buFont typeface="Arial"/>
              <a:buChar char="●"/>
            </a:pPr>
            <a:r>
              <a:rPr lang="en" sz="2000" b="1" dirty="0"/>
              <a:t>Incluziunea este fundamentală:</a:t>
            </a:r>
            <a:r>
              <a:rPr lang="en" sz="2000" dirty="0"/>
              <a:t> Comunicarea online nu este doar transmisie; este vorba despre crearea unui mediu în care cursanții cu dizabilități se pot dezvolta.</a:t>
            </a:r>
            <a:endParaRPr sz="2000" dirty="0"/>
          </a:p>
          <a:p>
            <a:pPr marL="1524000" lvl="0" indent="-400050" algn="l" rtl="0">
              <a:lnSpc>
                <a:spcPct val="115000"/>
              </a:lnSpc>
              <a:spcBef>
                <a:spcPts val="0"/>
              </a:spcBef>
              <a:spcAft>
                <a:spcPts val="0"/>
              </a:spcAft>
              <a:buClr>
                <a:srgbClr val="000000"/>
              </a:buClr>
              <a:buSzPts val="1500"/>
              <a:buFont typeface="Arial"/>
              <a:buChar char="●"/>
            </a:pPr>
            <a:r>
              <a:rPr lang="en" sz="2000" b="1" dirty="0"/>
              <a:t>Putere transformațională: </a:t>
            </a:r>
            <a:r>
              <a:rPr lang="en" sz="2000" dirty="0"/>
              <a:t>Limbajul clar și expresiv, elementele vizuale, utilizarea unei combinații de interacțiuni sincrone și asincrone și încurajarea transformă participarea și înțelegerea.</a:t>
            </a:r>
            <a:endParaRPr sz="2000" dirty="0"/>
          </a:p>
          <a:p>
            <a:pPr marL="1524000" lvl="0" indent="-400050" algn="l" rtl="0">
              <a:lnSpc>
                <a:spcPct val="115000"/>
              </a:lnSpc>
              <a:spcBef>
                <a:spcPts val="0"/>
              </a:spcBef>
              <a:spcAft>
                <a:spcPts val="0"/>
              </a:spcAft>
              <a:buClr>
                <a:srgbClr val="000000"/>
              </a:buClr>
              <a:buSzPts val="1500"/>
              <a:buFont typeface="Arial"/>
              <a:buChar char="●"/>
            </a:pPr>
            <a:r>
              <a:rPr lang="en" sz="2000" b="1" dirty="0"/>
              <a:t>Construirea unei comunități</a:t>
            </a:r>
            <a:r>
              <a:rPr lang="en" sz="2000" dirty="0"/>
              <a:t>: Educatorii urmăresc să creeze și să dezvolte o comunitate online incluzivă care să valorifice fiecare voce.</a:t>
            </a:r>
            <a:endParaRPr sz="2000" dirty="0"/>
          </a:p>
          <a:p>
            <a:pPr marL="0" lvl="0" indent="0" algn="l" rtl="0">
              <a:lnSpc>
                <a:spcPct val="115000"/>
              </a:lnSpc>
              <a:spcBef>
                <a:spcPts val="0"/>
              </a:spcBef>
              <a:spcAft>
                <a:spcPts val="0"/>
              </a:spcAft>
              <a:buSzPts val="2500"/>
              <a:buNone/>
            </a:pPr>
            <a:endParaRPr sz="2000" dirty="0"/>
          </a:p>
          <a:p>
            <a:pPr marL="0" lvl="0" indent="0" algn="l" rtl="0">
              <a:lnSpc>
                <a:spcPct val="115000"/>
              </a:lnSpc>
              <a:spcBef>
                <a:spcPts val="0"/>
              </a:spcBef>
              <a:spcAft>
                <a:spcPts val="0"/>
              </a:spcAft>
              <a:buSzPts val="2500"/>
              <a:buNone/>
            </a:pPr>
            <a:endParaRPr sz="2000" dirty="0"/>
          </a:p>
          <a:p>
            <a:pPr marL="0" lvl="0" indent="0" algn="l" rtl="0">
              <a:lnSpc>
                <a:spcPct val="115000"/>
              </a:lnSpc>
              <a:spcBef>
                <a:spcPts val="0"/>
              </a:spcBef>
              <a:spcAft>
                <a:spcPts val="0"/>
              </a:spcAft>
              <a:buSzPts val="2500"/>
              <a:buNone/>
            </a:pPr>
            <a:endParaRPr sz="2000" dirty="0"/>
          </a:p>
          <a:p>
            <a:pPr marL="0" lvl="0" indent="0" algn="l" rtl="0">
              <a:lnSpc>
                <a:spcPct val="115000"/>
              </a:lnSpc>
              <a:spcBef>
                <a:spcPts val="0"/>
              </a:spcBef>
              <a:spcAft>
                <a:spcPts val="0"/>
              </a:spcAft>
              <a:buSzPts val="2500"/>
              <a:buNone/>
            </a:pPr>
            <a:endParaRPr sz="2000" dirty="0"/>
          </a:p>
          <a:p>
            <a:pPr marL="609600" lvl="0" indent="0" algn="l" rtl="0">
              <a:lnSpc>
                <a:spcPct val="115000"/>
              </a:lnSpc>
              <a:spcBef>
                <a:spcPts val="0"/>
              </a:spcBef>
              <a:spcAft>
                <a:spcPts val="0"/>
              </a:spcAft>
              <a:buSzPts val="2500"/>
              <a:buNone/>
            </a:pPr>
            <a:endParaRPr sz="2000" dirty="0"/>
          </a:p>
          <a:p>
            <a:pPr marL="0" lvl="0" indent="0" algn="l" rtl="0">
              <a:lnSpc>
                <a:spcPct val="115000"/>
              </a:lnSpc>
              <a:spcBef>
                <a:spcPts val="0"/>
              </a:spcBef>
              <a:spcAft>
                <a:spcPts val="0"/>
              </a:spcAft>
              <a:buSzPts val="2500"/>
              <a:buNone/>
            </a:pPr>
            <a:endParaRPr sz="2000" dirty="0"/>
          </a:p>
          <a:p>
            <a:pPr marL="0" lvl="0" indent="0" algn="l" rtl="0">
              <a:lnSpc>
                <a:spcPct val="115000"/>
              </a:lnSpc>
              <a:spcBef>
                <a:spcPts val="0"/>
              </a:spcBef>
              <a:spcAft>
                <a:spcPts val="0"/>
              </a:spcAft>
              <a:buSzPts val="2500"/>
              <a:buNone/>
            </a:pPr>
            <a:r>
              <a:rPr lang="en" sz="2000" dirty="0"/>
              <a:t> </a:t>
            </a:r>
            <a:endParaRPr sz="2000" dirty="0"/>
          </a:p>
        </p:txBody>
      </p:sp>
      <p:sp>
        <p:nvSpPr>
          <p:cNvPr id="691" name="Google Shape;691;p66"/>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58</a:t>
            </a:fld>
            <a:endParaRPr/>
          </a:p>
        </p:txBody>
      </p:sp>
      <p:pic>
        <p:nvPicPr>
          <p:cNvPr id="692" name="Google Shape;692;p66"/>
          <p:cNvPicPr preferRelativeResize="0"/>
          <p:nvPr/>
        </p:nvPicPr>
        <p:blipFill rotWithShape="1">
          <a:blip r:embed="rId3">
            <a:alphaModFix/>
          </a:blip>
          <a:srcRect/>
          <a:stretch/>
        </p:blipFill>
        <p:spPr>
          <a:xfrm rot="7839725">
            <a:off x="702585" y="2220843"/>
            <a:ext cx="1737407" cy="161579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96"/>
        <p:cNvGrpSpPr/>
        <p:nvPr/>
      </p:nvGrpSpPr>
      <p:grpSpPr>
        <a:xfrm>
          <a:off x="0" y="0"/>
          <a:ext cx="0" cy="0"/>
          <a:chOff x="0" y="0"/>
          <a:chExt cx="0" cy="0"/>
        </a:xfrm>
      </p:grpSpPr>
      <p:sp>
        <p:nvSpPr>
          <p:cNvPr id="697" name="Google Shape;697;p67"/>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698" name="Google Shape;698;p67"/>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4900"/>
              <a:buNone/>
            </a:pPr>
            <a:r>
              <a:rPr lang="en" sz="4800">
                <a:solidFill>
                  <a:schemeClr val="accent1"/>
                </a:solidFill>
              </a:rPr>
              <a:t>Linkuri utile</a:t>
            </a:r>
            <a:endParaRPr sz="4800">
              <a:solidFill>
                <a:schemeClr val="accent1"/>
              </a:solidFill>
            </a:endParaRPr>
          </a:p>
        </p:txBody>
      </p:sp>
      <p:sp>
        <p:nvSpPr>
          <p:cNvPr id="699" name="Google Shape;699;p67"/>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07</a:t>
            </a:r>
            <a:endParaRPr/>
          </a:p>
        </p:txBody>
      </p:sp>
      <p:sp>
        <p:nvSpPr>
          <p:cNvPr id="700" name="Google Shape;700;p67"/>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Definiție, importanță și proces de comunicare</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701" name="Google Shape;701;p67"/>
          <p:cNvPicPr preferRelativeResize="0"/>
          <p:nvPr/>
        </p:nvPicPr>
        <p:blipFill rotWithShape="1">
          <a:blip r:embed="rId3">
            <a:alphaModFix/>
          </a:blip>
          <a:src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2"/>
        <p:cNvGrpSpPr/>
        <p:nvPr/>
      </p:nvGrpSpPr>
      <p:grpSpPr>
        <a:xfrm>
          <a:off x="0" y="0"/>
          <a:ext cx="0" cy="0"/>
          <a:chOff x="0" y="0"/>
          <a:chExt cx="0" cy="0"/>
        </a:xfrm>
      </p:grpSpPr>
      <p:sp>
        <p:nvSpPr>
          <p:cNvPr id="233" name="Google Shape;233;p13"/>
          <p:cNvSpPr/>
          <p:nvPr/>
        </p:nvSpPr>
        <p:spPr>
          <a:xfrm>
            <a:off x="959760" y="1276198"/>
            <a:ext cx="2207100" cy="1241700"/>
          </a:xfrm>
          <a:prstGeom prst="ellipse">
            <a:avLst/>
          </a:prstGeom>
          <a:noFill/>
          <a:ln w="9525" cap="flat" cmpd="sng">
            <a:solidFill>
              <a:schemeClr val="lt1"/>
            </a:solidFill>
            <a:prstDash val="solid"/>
            <a:round/>
            <a:headEnd type="none" w="sm" len="sm"/>
            <a:tailEnd type="none" w="sm" len="sm"/>
          </a:ln>
        </p:spPr>
        <p:txBody>
          <a:bodyPr spcFirstLastPara="1" wrap="square" lIns="126300" tIns="126300" rIns="126300" bIns="1263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234" name="Google Shape;234;p13"/>
          <p:cNvSpPr txBox="1">
            <a:spLocks noGrp="1"/>
          </p:cNvSpPr>
          <p:nvPr>
            <p:ph type="title"/>
          </p:nvPr>
        </p:nvSpPr>
        <p:spPr>
          <a:xfrm>
            <a:off x="603425" y="3037600"/>
            <a:ext cx="4213500" cy="19941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4900"/>
              <a:buNone/>
            </a:pPr>
            <a:r>
              <a:rPr lang="it-IT" sz="3700" dirty="0">
                <a:solidFill>
                  <a:schemeClr val="accent1"/>
                </a:solidFill>
              </a:rPr>
              <a:t>Elemente esențiale ale comunicării verbale și non-verbale</a:t>
            </a:r>
            <a:endParaRPr sz="3700" dirty="0"/>
          </a:p>
        </p:txBody>
      </p:sp>
      <p:sp>
        <p:nvSpPr>
          <p:cNvPr id="235" name="Google Shape;235;p13"/>
          <p:cNvSpPr txBox="1">
            <a:spLocks noGrp="1"/>
          </p:cNvSpPr>
          <p:nvPr>
            <p:ph type="title" idx="2"/>
          </p:nvPr>
        </p:nvSpPr>
        <p:spPr>
          <a:xfrm>
            <a:off x="977741" y="1123789"/>
            <a:ext cx="2171100" cy="14964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8300"/>
              <a:buNone/>
            </a:pPr>
            <a:r>
              <a:rPr lang="en"/>
              <a:t>01</a:t>
            </a:r>
            <a:endParaRPr/>
          </a:p>
        </p:txBody>
      </p:sp>
      <p:sp>
        <p:nvSpPr>
          <p:cNvPr id="236" name="Google Shape;236;p13"/>
          <p:cNvSpPr txBox="1">
            <a:spLocks noGrp="1"/>
          </p:cNvSpPr>
          <p:nvPr>
            <p:ph type="subTitle" idx="1"/>
          </p:nvPr>
        </p:nvSpPr>
        <p:spPr>
          <a:xfrm>
            <a:off x="1279360" y="6880622"/>
            <a:ext cx="4629600" cy="1074000"/>
          </a:xfrm>
          <a:prstGeom prst="rect">
            <a:avLst/>
          </a:prstGeom>
          <a:noFill/>
          <a:ln>
            <a:noFill/>
          </a:ln>
        </p:spPr>
        <p:txBody>
          <a:bodyPr spcFirstLastPara="1" wrap="square" lIns="126300" tIns="126300" rIns="126300" bIns="126300" anchor="ctr" anchorCtr="0">
            <a:noAutofit/>
          </a:bodyPr>
          <a:lstStyle/>
          <a:p>
            <a:pPr marL="0" lvl="0" indent="0" algn="l" rtl="0">
              <a:lnSpc>
                <a:spcPct val="100000"/>
              </a:lnSpc>
              <a:spcBef>
                <a:spcPts val="0"/>
              </a:spcBef>
              <a:spcAft>
                <a:spcPts val="0"/>
              </a:spcAft>
              <a:buSzPts val="2000"/>
              <a:buNone/>
            </a:pPr>
            <a:r>
              <a:rPr lang="en">
                <a:solidFill>
                  <a:schemeClr val="accent1"/>
                </a:solidFill>
              </a:rPr>
              <a:t>Definiție, importanță și proces de comunicare</a:t>
            </a:r>
            <a:endParaRPr>
              <a:solidFill>
                <a:schemeClr val="accent1"/>
              </a:solidFill>
            </a:endParaRPr>
          </a:p>
          <a:p>
            <a:pPr marL="0" lvl="0" indent="0" algn="l" rtl="0">
              <a:lnSpc>
                <a:spcPct val="100000"/>
              </a:lnSpc>
              <a:spcBef>
                <a:spcPts val="0"/>
              </a:spcBef>
              <a:spcAft>
                <a:spcPts val="0"/>
              </a:spcAft>
              <a:buSzPts val="2000"/>
              <a:buNone/>
            </a:pPr>
            <a:endParaRPr/>
          </a:p>
        </p:txBody>
      </p:sp>
      <p:pic>
        <p:nvPicPr>
          <p:cNvPr id="237" name="Google Shape;237;p13"/>
          <p:cNvPicPr preferRelativeResize="0"/>
          <p:nvPr/>
        </p:nvPicPr>
        <p:blipFill rotWithShape="1">
          <a:blip r:embed="rId3">
            <a:alphaModFix/>
          </a:blip>
          <a:srcRect/>
          <a:stretch/>
        </p:blipFill>
        <p:spPr>
          <a:xfrm>
            <a:off x="5547545" y="1749400"/>
            <a:ext cx="6641403" cy="3236389"/>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05"/>
        <p:cNvGrpSpPr/>
        <p:nvPr/>
      </p:nvGrpSpPr>
      <p:grpSpPr>
        <a:xfrm>
          <a:off x="0" y="0"/>
          <a:ext cx="0" cy="0"/>
          <a:chOff x="0" y="0"/>
          <a:chExt cx="0" cy="0"/>
        </a:xfrm>
      </p:grpSpPr>
      <p:sp>
        <p:nvSpPr>
          <p:cNvPr id="706" name="Google Shape;706;p68"/>
          <p:cNvSpPr txBox="1">
            <a:spLocks noGrp="1"/>
          </p:cNvSpPr>
          <p:nvPr>
            <p:ph type="body" idx="1"/>
          </p:nvPr>
        </p:nvSpPr>
        <p:spPr>
          <a:xfrm>
            <a:off x="959759" y="1712367"/>
            <a:ext cx="10371300" cy="4379700"/>
          </a:xfrm>
          <a:prstGeom prst="rect">
            <a:avLst/>
          </a:prstGeom>
          <a:noFill/>
          <a:ln>
            <a:noFill/>
          </a:ln>
        </p:spPr>
        <p:txBody>
          <a:bodyPr spcFirstLastPara="1" wrap="square" lIns="126300" tIns="126300" rIns="126300" bIns="126300" anchor="t" anchorCtr="0">
            <a:noAutofit/>
          </a:bodyPr>
          <a:lstStyle/>
          <a:p>
            <a:pPr marL="469900" lvl="0" indent="-349250" algn="l" rtl="0">
              <a:lnSpc>
                <a:spcPct val="115000"/>
              </a:lnSpc>
              <a:spcBef>
                <a:spcPts val="400"/>
              </a:spcBef>
              <a:spcAft>
                <a:spcPts val="0"/>
              </a:spcAft>
              <a:buClr>
                <a:srgbClr val="1F1F1F"/>
              </a:buClr>
              <a:buSzPts val="1900"/>
              <a:buFont typeface="Arial"/>
              <a:buChar char="✹"/>
            </a:pPr>
            <a:r>
              <a:rPr lang="en" sz="20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Consorțiul World Wide Web (W3C) Inițiativa pentru accesibilitate web (WAI)</a:t>
            </a:r>
            <a:r>
              <a:rPr lang="en" sz="2000" dirty="0">
                <a:solidFill>
                  <a:srgbClr val="1F1F1F"/>
                </a:solidFill>
                <a:latin typeface="Arial"/>
                <a:ea typeface="Arial"/>
                <a:cs typeface="Arial"/>
                <a:sym typeface="Arial"/>
              </a:rPr>
              <a:t>: Materialele lor oferă informații detaliate cu privire la standardele de accesibilitate web.</a:t>
            </a:r>
            <a:endParaRPr sz="2000" dirty="0">
              <a:solidFill>
                <a:srgbClr val="1F1F1F"/>
              </a:solidFill>
              <a:latin typeface="Arial"/>
              <a:ea typeface="Arial"/>
              <a:cs typeface="Arial"/>
              <a:sym typeface="Arial"/>
            </a:endParaRPr>
          </a:p>
          <a:p>
            <a:pPr marL="469900" lvl="0" indent="-349250" algn="l" rtl="0">
              <a:lnSpc>
                <a:spcPct val="115000"/>
              </a:lnSpc>
              <a:spcBef>
                <a:spcPts val="0"/>
              </a:spcBef>
              <a:spcAft>
                <a:spcPts val="0"/>
              </a:spcAft>
              <a:buClr>
                <a:srgbClr val="1F1F1F"/>
              </a:buClr>
              <a:buSzPts val="1900"/>
              <a:buFont typeface="Arial"/>
              <a:buChar char="✹"/>
            </a:pPr>
            <a:r>
              <a:rPr lang="en" sz="20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Disability Rights Education &amp; Defense Fund (DREDF):</a:t>
            </a:r>
            <a:r>
              <a:rPr lang="en" sz="2000" dirty="0">
                <a:solidFill>
                  <a:srgbClr val="1F1F1F"/>
                </a:solidFill>
                <a:latin typeface="Arial"/>
                <a:ea typeface="Arial"/>
                <a:cs typeface="Arial"/>
                <a:sym typeface="Arial"/>
              </a:rPr>
              <a:t> DREDF oferă o multitudine de resurse care acoperă dizabilitatea și comunicarea. </a:t>
            </a:r>
            <a:endParaRPr lang="ro-RO" sz="2000" dirty="0">
              <a:solidFill>
                <a:srgbClr val="1F1F1F"/>
              </a:solidFill>
              <a:latin typeface="Arial"/>
              <a:ea typeface="Arial"/>
              <a:cs typeface="Arial"/>
              <a:sym typeface="Arial"/>
            </a:endParaRPr>
          </a:p>
          <a:p>
            <a:pPr marL="469900" lvl="0" indent="-349250" algn="l" rtl="0">
              <a:lnSpc>
                <a:spcPct val="115000"/>
              </a:lnSpc>
              <a:spcBef>
                <a:spcPts val="0"/>
              </a:spcBef>
              <a:spcAft>
                <a:spcPts val="0"/>
              </a:spcAft>
              <a:buClr>
                <a:srgbClr val="1F1F1F"/>
              </a:buClr>
              <a:buSzPts val="1900"/>
              <a:buFont typeface="Arial"/>
              <a:buChar char="✹"/>
            </a:pPr>
            <a:r>
              <a:rPr lang="en" sz="2000" u="sng" dirty="0">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Centrul Național pentru Media Accesibilă (NCAM)</a:t>
            </a:r>
            <a:r>
              <a:rPr lang="en" sz="2000" dirty="0">
                <a:solidFill>
                  <a:srgbClr val="1F1F1F"/>
                </a:solidFill>
                <a:latin typeface="Arial"/>
                <a:ea typeface="Arial"/>
                <a:cs typeface="Arial"/>
                <a:sym typeface="Arial"/>
              </a:rPr>
              <a:t>: NCAM oferă resurse axate pe materiale educaționale accesibile.</a:t>
            </a:r>
            <a:endParaRPr lang="ro-RO" sz="2000" dirty="0">
              <a:solidFill>
                <a:srgbClr val="1F1F1F"/>
              </a:solidFill>
              <a:latin typeface="Arial"/>
              <a:ea typeface="Arial"/>
              <a:cs typeface="Arial"/>
              <a:sym typeface="Arial"/>
            </a:endParaRPr>
          </a:p>
          <a:p>
            <a:pPr marL="469900" lvl="0" indent="-349250" algn="l" rtl="0">
              <a:lnSpc>
                <a:spcPct val="115000"/>
              </a:lnSpc>
              <a:spcBef>
                <a:spcPts val="400"/>
              </a:spcBef>
              <a:spcAft>
                <a:spcPts val="0"/>
              </a:spcAft>
              <a:buClr>
                <a:srgbClr val="1F1F1F"/>
              </a:buClr>
              <a:buSzPts val="1900"/>
              <a:buFont typeface="Arial"/>
              <a:buChar char="✹"/>
            </a:pPr>
            <a:r>
              <a:rPr lang="en-US" sz="2000" u="sng" dirty="0">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CAST: Design universal </a:t>
            </a:r>
            <a:r>
              <a:rPr lang="en-US" sz="2000" u="sng" dirty="0" err="1">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pentru</a:t>
            </a:r>
            <a:r>
              <a:rPr lang="en-US" sz="2000" u="sng" dirty="0">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2000" u="sng" dirty="0" err="1">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învățare</a:t>
            </a:r>
            <a:r>
              <a:rPr lang="en-US" sz="2000" u="sng" dirty="0">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en-US" sz="2000" dirty="0">
                <a:solidFill>
                  <a:srgbClr val="1F1F1F"/>
                </a:solidFill>
                <a:latin typeface="Arial"/>
                <a:ea typeface="Arial"/>
                <a:cs typeface="Arial"/>
                <a:sym typeface="Arial"/>
              </a:rPr>
              <a:t> CAST </a:t>
            </a:r>
            <a:r>
              <a:rPr lang="en-US" sz="2000" dirty="0" err="1">
                <a:solidFill>
                  <a:srgbClr val="1F1F1F"/>
                </a:solidFill>
                <a:latin typeface="Arial"/>
                <a:ea typeface="Arial"/>
                <a:cs typeface="Arial"/>
                <a:sym typeface="Arial"/>
              </a:rPr>
              <a:t>este</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pionier</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în</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proiectarea</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universală</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pentru</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învățare</a:t>
            </a:r>
            <a:r>
              <a:rPr lang="en-US" sz="2000" dirty="0">
                <a:solidFill>
                  <a:srgbClr val="1F1F1F"/>
                </a:solidFill>
                <a:latin typeface="Arial"/>
                <a:ea typeface="Arial"/>
                <a:cs typeface="Arial"/>
                <a:sym typeface="Arial"/>
              </a:rPr>
              <a:t> (UDL). Site-</a:t>
            </a:r>
            <a:r>
              <a:rPr lang="en-US" sz="2000" dirty="0" err="1">
                <a:solidFill>
                  <a:srgbClr val="1F1F1F"/>
                </a:solidFill>
                <a:latin typeface="Arial"/>
                <a:ea typeface="Arial"/>
                <a:cs typeface="Arial"/>
                <a:sym typeface="Arial"/>
              </a:rPr>
              <a:t>ul</a:t>
            </a:r>
            <a:r>
              <a:rPr lang="en-US" sz="2000" dirty="0">
                <a:solidFill>
                  <a:srgbClr val="1F1F1F"/>
                </a:solidFill>
                <a:latin typeface="Arial"/>
                <a:ea typeface="Arial"/>
                <a:cs typeface="Arial"/>
                <a:sym typeface="Arial"/>
              </a:rPr>
              <a:t> lor </a:t>
            </a:r>
            <a:r>
              <a:rPr lang="en-US" sz="2000" dirty="0" err="1">
                <a:solidFill>
                  <a:srgbClr val="1F1F1F"/>
                </a:solidFill>
                <a:latin typeface="Arial"/>
                <a:ea typeface="Arial"/>
                <a:cs typeface="Arial"/>
                <a:sym typeface="Arial"/>
              </a:rPr>
              <a:t>oferă</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resurse</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extinse</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articole</a:t>
            </a:r>
            <a:r>
              <a:rPr lang="en-US" sz="2000" dirty="0">
                <a:solidFill>
                  <a:srgbClr val="1F1F1F"/>
                </a:solidFill>
                <a:latin typeface="Arial"/>
                <a:ea typeface="Arial"/>
                <a:cs typeface="Arial"/>
                <a:sym typeface="Arial"/>
              </a:rPr>
              <a:t> de </a:t>
            </a:r>
            <a:r>
              <a:rPr lang="en-US" sz="2000" dirty="0" err="1">
                <a:solidFill>
                  <a:srgbClr val="1F1F1F"/>
                </a:solidFill>
                <a:latin typeface="Arial"/>
                <a:ea typeface="Arial"/>
                <a:cs typeface="Arial"/>
                <a:sym typeface="Arial"/>
              </a:rPr>
              <a:t>cercetare</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și</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instrumente</a:t>
            </a:r>
            <a:r>
              <a:rPr lang="en-US" sz="2000" dirty="0">
                <a:solidFill>
                  <a:srgbClr val="1F1F1F"/>
                </a:solidFill>
                <a:latin typeface="Arial"/>
                <a:ea typeface="Arial"/>
                <a:cs typeface="Arial"/>
                <a:sym typeface="Arial"/>
              </a:rPr>
              <a:t> practice </a:t>
            </a:r>
            <a:r>
              <a:rPr lang="en-US" sz="2000" dirty="0" err="1">
                <a:solidFill>
                  <a:srgbClr val="1F1F1F"/>
                </a:solidFill>
                <a:latin typeface="Arial"/>
                <a:ea typeface="Arial"/>
                <a:cs typeface="Arial"/>
                <a:sym typeface="Arial"/>
              </a:rPr>
              <a:t>pentru</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punerea</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în</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aplicare</a:t>
            </a:r>
            <a:r>
              <a:rPr lang="en-US" sz="2000" dirty="0">
                <a:solidFill>
                  <a:srgbClr val="1F1F1F"/>
                </a:solidFill>
                <a:latin typeface="Arial"/>
                <a:ea typeface="Arial"/>
                <a:cs typeface="Arial"/>
                <a:sym typeface="Arial"/>
              </a:rPr>
              <a:t> a </a:t>
            </a:r>
            <a:r>
              <a:rPr lang="en-US" sz="2000" dirty="0" err="1">
                <a:solidFill>
                  <a:srgbClr val="1F1F1F"/>
                </a:solidFill>
                <a:latin typeface="Arial"/>
                <a:ea typeface="Arial"/>
                <a:cs typeface="Arial"/>
                <a:sym typeface="Arial"/>
              </a:rPr>
              <a:t>principiilor</a:t>
            </a:r>
            <a:r>
              <a:rPr lang="en-US" sz="2000" dirty="0">
                <a:solidFill>
                  <a:srgbClr val="1F1F1F"/>
                </a:solidFill>
                <a:latin typeface="Arial"/>
                <a:ea typeface="Arial"/>
                <a:cs typeface="Arial"/>
                <a:sym typeface="Arial"/>
              </a:rPr>
              <a:t> UDL</a:t>
            </a:r>
            <a:r>
              <a:rPr lang="ro-RO" sz="2000" dirty="0">
                <a:solidFill>
                  <a:srgbClr val="1F1F1F"/>
                </a:solidFill>
                <a:latin typeface="Arial"/>
                <a:ea typeface="Arial"/>
                <a:cs typeface="Arial"/>
                <a:sym typeface="Arial"/>
              </a:rPr>
              <a:t>.</a:t>
            </a:r>
          </a:p>
          <a:p>
            <a:pPr marL="469900" lvl="0" indent="-349250" algn="l" rtl="0">
              <a:lnSpc>
                <a:spcPct val="115000"/>
              </a:lnSpc>
              <a:spcBef>
                <a:spcPts val="400"/>
              </a:spcBef>
              <a:spcAft>
                <a:spcPts val="0"/>
              </a:spcAft>
              <a:buClr>
                <a:srgbClr val="1F1F1F"/>
              </a:buClr>
              <a:buSzPts val="1900"/>
              <a:buFont typeface="Arial"/>
              <a:buChar char="✹"/>
            </a:pPr>
            <a:r>
              <a:rPr lang="en-US" sz="2000" u="sng" dirty="0" err="1">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WebAIM</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oferă</a:t>
            </a:r>
            <a:r>
              <a:rPr lang="en-US" sz="2000" dirty="0">
                <a:solidFill>
                  <a:srgbClr val="1F1F1F"/>
                </a:solidFill>
                <a:latin typeface="Arial"/>
                <a:ea typeface="Arial"/>
                <a:cs typeface="Arial"/>
                <a:sym typeface="Arial"/>
              </a:rPr>
              <a:t> o </a:t>
            </a:r>
            <a:r>
              <a:rPr lang="en-US" sz="2000" dirty="0" err="1">
                <a:solidFill>
                  <a:srgbClr val="1F1F1F"/>
                </a:solidFill>
                <a:latin typeface="Arial"/>
                <a:ea typeface="Arial"/>
                <a:cs typeface="Arial"/>
                <a:sym typeface="Arial"/>
              </a:rPr>
              <a:t>multitudine</a:t>
            </a:r>
            <a:r>
              <a:rPr lang="en-US" sz="2000" dirty="0">
                <a:solidFill>
                  <a:srgbClr val="1F1F1F"/>
                </a:solidFill>
                <a:latin typeface="Arial"/>
                <a:ea typeface="Arial"/>
                <a:cs typeface="Arial"/>
                <a:sym typeface="Arial"/>
              </a:rPr>
              <a:t> de </a:t>
            </a:r>
            <a:r>
              <a:rPr lang="en-US" sz="2000" dirty="0" err="1">
                <a:solidFill>
                  <a:srgbClr val="1F1F1F"/>
                </a:solidFill>
                <a:latin typeface="Arial"/>
                <a:ea typeface="Arial"/>
                <a:cs typeface="Arial"/>
                <a:sym typeface="Arial"/>
              </a:rPr>
              <a:t>articole</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tutoriale</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și</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instrumente</a:t>
            </a:r>
            <a:r>
              <a:rPr lang="en-US" sz="2000" dirty="0">
                <a:solidFill>
                  <a:srgbClr val="1F1F1F"/>
                </a:solidFill>
                <a:latin typeface="Arial"/>
                <a:ea typeface="Arial"/>
                <a:cs typeface="Arial"/>
                <a:sym typeface="Arial"/>
              </a:rPr>
              <a:t> de </a:t>
            </a:r>
            <a:r>
              <a:rPr lang="en-US" sz="2000" dirty="0" err="1">
                <a:solidFill>
                  <a:srgbClr val="1F1F1F"/>
                </a:solidFill>
                <a:latin typeface="Arial"/>
                <a:ea typeface="Arial"/>
                <a:cs typeface="Arial"/>
                <a:sym typeface="Arial"/>
              </a:rPr>
              <a:t>evaluare</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menite</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să</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facă</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accesibil</a:t>
            </a:r>
            <a:r>
              <a:rPr lang="en-US" sz="2000" dirty="0">
                <a:solidFill>
                  <a:srgbClr val="1F1F1F"/>
                </a:solidFill>
                <a:latin typeface="Arial"/>
                <a:ea typeface="Arial"/>
                <a:cs typeface="Arial"/>
                <a:sym typeface="Arial"/>
              </a:rPr>
              <a:t> </a:t>
            </a:r>
            <a:r>
              <a:rPr lang="en-US" sz="2000" dirty="0" err="1">
                <a:solidFill>
                  <a:srgbClr val="1F1F1F"/>
                </a:solidFill>
                <a:latin typeface="Arial"/>
                <a:ea typeface="Arial"/>
                <a:cs typeface="Arial"/>
                <a:sym typeface="Arial"/>
              </a:rPr>
              <a:t>conținutul</a:t>
            </a:r>
            <a:r>
              <a:rPr lang="en-US" sz="2000" dirty="0">
                <a:solidFill>
                  <a:srgbClr val="1F1F1F"/>
                </a:solidFill>
                <a:latin typeface="Arial"/>
                <a:ea typeface="Arial"/>
                <a:cs typeface="Arial"/>
                <a:sym typeface="Arial"/>
              </a:rPr>
              <a:t> web. </a:t>
            </a:r>
            <a:endParaRPr sz="2000" u="sng" dirty="0">
              <a:solidFill>
                <a:schemeClr val="lt2"/>
              </a:solidFill>
            </a:endParaRPr>
          </a:p>
        </p:txBody>
      </p:sp>
      <p:sp>
        <p:nvSpPr>
          <p:cNvPr id="708" name="Google Shape;708;p68"/>
          <p:cNvSpPr txBox="1"/>
          <p:nvPr/>
        </p:nvSpPr>
        <p:spPr>
          <a:xfrm>
            <a:off x="1552404" y="422227"/>
            <a:ext cx="9676800" cy="763500"/>
          </a:xfrm>
          <a:prstGeom prst="rect">
            <a:avLst/>
          </a:prstGeom>
          <a:solidFill>
            <a:srgbClr val="5F7D95"/>
          </a:solidFill>
          <a:ln>
            <a:noFill/>
          </a:ln>
        </p:spPr>
        <p:txBody>
          <a:bodyPr spcFirstLastPara="1" wrap="square" lIns="126300" tIns="126300" rIns="126300" bIns="1263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 sz="4400" b="0" i="0" u="none" strike="noStrike" cap="none" dirty="0">
                <a:solidFill>
                  <a:srgbClr val="F2F2F2"/>
                </a:solidFill>
                <a:latin typeface="Lexend"/>
                <a:ea typeface="Lexend"/>
                <a:cs typeface="Lexend"/>
                <a:sym typeface="Lexend"/>
              </a:rPr>
              <a:t>Linkuri utile</a:t>
            </a:r>
            <a:endParaRPr sz="4400" b="0" i="0" u="none" strike="noStrike" cap="none" dirty="0">
              <a:solidFill>
                <a:srgbClr val="F2F2F2"/>
              </a:solidFill>
              <a:latin typeface="Lexend"/>
              <a:ea typeface="Lexend"/>
              <a:cs typeface="Lexend"/>
              <a:sym typeface="Lexend"/>
            </a:endParaRPr>
          </a:p>
        </p:txBody>
      </p:sp>
      <p:sp>
        <p:nvSpPr>
          <p:cNvPr id="709" name="Google Shape;709;p68"/>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70"/>
          <p:cNvPicPr preferRelativeResize="0"/>
          <p:nvPr/>
        </p:nvPicPr>
        <p:blipFill rotWithShape="1">
          <a:blip r:embed="rId3">
            <a:alphaModFix/>
          </a:blip>
          <a:srcRect t="2380" b="2380"/>
          <a:stretch/>
        </p:blipFill>
        <p:spPr>
          <a:xfrm>
            <a:off x="4952461" y="99480"/>
            <a:ext cx="2700624" cy="2572710"/>
          </a:xfrm>
          <a:prstGeom prst="rect">
            <a:avLst/>
          </a:prstGeom>
          <a:noFill/>
          <a:ln>
            <a:noFill/>
          </a:ln>
        </p:spPr>
      </p:pic>
      <p:sp>
        <p:nvSpPr>
          <p:cNvPr id="723" name="Google Shape;723;p70"/>
          <p:cNvSpPr/>
          <p:nvPr/>
        </p:nvSpPr>
        <p:spPr>
          <a:xfrm>
            <a:off x="5270681" y="4733970"/>
            <a:ext cx="6776700" cy="7326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1800" b="1" i="0" u="none" strike="noStrike" cap="none">
                <a:solidFill>
                  <a:srgbClr val="FEFEFE"/>
                </a:solidFill>
                <a:latin typeface="Antic"/>
                <a:ea typeface="Antic"/>
                <a:cs typeface="Antic"/>
                <a:sym typeface="Antic"/>
              </a:rPr>
              <a:t>Proiect nr: 2022-1-RO01-KA220-VET-000085029</a:t>
            </a:r>
            <a:endParaRPr sz="1800" b="1" i="0" u="none" strike="noStrike" cap="none">
              <a:solidFill>
                <a:srgbClr val="FF9900"/>
              </a:solidFill>
              <a:latin typeface="Antic"/>
              <a:ea typeface="Antic"/>
              <a:cs typeface="Antic"/>
              <a:sym typeface="Antic"/>
            </a:endParaRPr>
          </a:p>
        </p:txBody>
      </p:sp>
      <p:pic>
        <p:nvPicPr>
          <p:cNvPr id="724" name="Google Shape;724;p70"/>
          <p:cNvPicPr preferRelativeResize="0"/>
          <p:nvPr/>
        </p:nvPicPr>
        <p:blipFill rotWithShape="1">
          <a:blip r:embed="rId4">
            <a:alphaModFix/>
          </a:blip>
          <a:srcRect l="2722" r="2731"/>
          <a:stretch/>
        </p:blipFill>
        <p:spPr>
          <a:xfrm>
            <a:off x="8426892" y="391891"/>
            <a:ext cx="2799375" cy="660845"/>
          </a:xfrm>
          <a:prstGeom prst="rect">
            <a:avLst/>
          </a:prstGeom>
          <a:noFill/>
          <a:ln>
            <a:noFill/>
          </a:ln>
        </p:spPr>
      </p:pic>
      <p:sp>
        <p:nvSpPr>
          <p:cNvPr id="725" name="Google Shape;725;p70"/>
          <p:cNvSpPr txBox="1"/>
          <p:nvPr/>
        </p:nvSpPr>
        <p:spPr>
          <a:xfrm>
            <a:off x="0" y="2803600"/>
            <a:ext cx="12189000" cy="20409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 sz="6500" b="1" i="0" u="none" strike="noStrike" cap="none" dirty="0">
                <a:solidFill>
                  <a:srgbClr val="FFFFFF"/>
                </a:solidFill>
                <a:latin typeface="Lexend"/>
                <a:ea typeface="Lexend"/>
                <a:cs typeface="Lexend"/>
                <a:sym typeface="Lexend"/>
              </a:rPr>
              <a:t>Vă mulțumim pentru atenție!</a:t>
            </a:r>
            <a:endParaRPr sz="2400" b="0" i="0" u="none" strike="noStrike" cap="none" dirty="0">
              <a:solidFill>
                <a:srgbClr val="FFFFFF"/>
              </a:solidFill>
              <a:latin typeface="Calibri"/>
              <a:ea typeface="Calibri"/>
              <a:cs typeface="Calibri"/>
              <a:sym typeface="Calibri"/>
            </a:endParaRPr>
          </a:p>
        </p:txBody>
      </p:sp>
      <p:grpSp>
        <p:nvGrpSpPr>
          <p:cNvPr id="726" name="Google Shape;726;p70"/>
          <p:cNvGrpSpPr/>
          <p:nvPr/>
        </p:nvGrpSpPr>
        <p:grpSpPr>
          <a:xfrm>
            <a:off x="1211129" y="5675593"/>
            <a:ext cx="9767014" cy="1128486"/>
            <a:chOff x="498500" y="4137629"/>
            <a:chExt cx="8147326" cy="941346"/>
          </a:xfrm>
        </p:grpSpPr>
        <p:grpSp>
          <p:nvGrpSpPr>
            <p:cNvPr id="727" name="Google Shape;727;p70"/>
            <p:cNvGrpSpPr/>
            <p:nvPr/>
          </p:nvGrpSpPr>
          <p:grpSpPr>
            <a:xfrm>
              <a:off x="498500" y="4226550"/>
              <a:ext cx="4745392" cy="852425"/>
              <a:chOff x="498500" y="4226550"/>
              <a:chExt cx="4745392" cy="852425"/>
            </a:xfrm>
          </p:grpSpPr>
          <p:grpSp>
            <p:nvGrpSpPr>
              <p:cNvPr id="728" name="Google Shape;728;p70"/>
              <p:cNvGrpSpPr/>
              <p:nvPr/>
            </p:nvGrpSpPr>
            <p:grpSpPr>
              <a:xfrm>
                <a:off x="498500" y="4226550"/>
                <a:ext cx="2782903" cy="852425"/>
                <a:chOff x="661431" y="5761985"/>
                <a:chExt cx="4102762" cy="1256708"/>
              </a:xfrm>
            </p:grpSpPr>
            <p:pic>
              <p:nvPicPr>
                <p:cNvPr id="729" name="Google Shape;729;p70"/>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730" name="Google Shape;730;p70"/>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731" name="Google Shape;731;p70" descr="Logo Oriensys"/>
              <p:cNvPicPr preferRelativeResize="0"/>
              <p:nvPr/>
            </p:nvPicPr>
            <p:blipFill rotWithShape="1">
              <a:blip r:embed="rId7">
                <a:alphaModFix/>
              </a:blip>
              <a:srcRect/>
              <a:stretch/>
            </p:blipFill>
            <p:spPr>
              <a:xfrm>
                <a:off x="4218149" y="4297788"/>
                <a:ext cx="1025743" cy="621025"/>
              </a:xfrm>
              <a:prstGeom prst="rect">
                <a:avLst/>
              </a:prstGeom>
              <a:noFill/>
              <a:ln>
                <a:noFill/>
              </a:ln>
            </p:spPr>
          </p:pic>
        </p:grpSp>
        <p:pic>
          <p:nvPicPr>
            <p:cNvPr id="732" name="Google Shape;732;p70"/>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733" name="Google Shape;733;p70"/>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sz="3500" dirty="0"/>
              <a:t>Elemente esențiale ale comunicării verbale și non-verbale</a:t>
            </a:r>
            <a:endParaRPr sz="3500" dirty="0"/>
          </a:p>
        </p:txBody>
      </p:sp>
      <p:sp>
        <p:nvSpPr>
          <p:cNvPr id="243" name="Google Shape;243;p14"/>
          <p:cNvSpPr txBox="1">
            <a:spLocks noGrp="1"/>
          </p:cNvSpPr>
          <p:nvPr>
            <p:ph type="body" idx="1"/>
          </p:nvPr>
        </p:nvSpPr>
        <p:spPr>
          <a:xfrm>
            <a:off x="959760" y="1308034"/>
            <a:ext cx="102693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400"/>
              </a:spcBef>
              <a:spcAft>
                <a:spcPts val="0"/>
              </a:spcAft>
              <a:buSzPts val="2500"/>
              <a:buNone/>
            </a:pPr>
            <a:r>
              <a:rPr lang="en" sz="1900" dirty="0"/>
              <a:t>Comunicarea este arta de a transmite informații, idei, atitudini și sentimente de la o persoană la alta. Este un proces de interacțiune semnificativă între ființele umane.</a:t>
            </a:r>
            <a:endParaRPr sz="1900" dirty="0"/>
          </a:p>
          <a:p>
            <a:pPr marL="0" lvl="0" indent="0" algn="l" rtl="0">
              <a:lnSpc>
                <a:spcPct val="115000"/>
              </a:lnSpc>
              <a:spcBef>
                <a:spcPts val="1500"/>
              </a:spcBef>
              <a:spcAft>
                <a:spcPts val="0"/>
              </a:spcAft>
              <a:buSzPts val="2500"/>
              <a:buNone/>
            </a:pPr>
            <a:r>
              <a:rPr lang="en" sz="1900" dirty="0"/>
              <a:t>Astăzi, </a:t>
            </a:r>
            <a:r>
              <a:rPr lang="ro-RO" sz="1900" dirty="0"/>
              <a:t>nu mai este de ajuns să vorbești</a:t>
            </a:r>
            <a:r>
              <a:rPr lang="en" sz="1900" dirty="0"/>
              <a:t>. Trebuie să </a:t>
            </a:r>
            <a:r>
              <a:rPr lang="ro-RO" sz="1900" dirty="0"/>
              <a:t>și faci ceea ce spui</a:t>
            </a:r>
            <a:r>
              <a:rPr lang="en" sz="1900" dirty="0"/>
              <a:t>.</a:t>
            </a:r>
            <a:endParaRPr sz="1900" dirty="0"/>
          </a:p>
          <a:p>
            <a:pPr marL="609600" lvl="0" indent="-425450" algn="l" rtl="0">
              <a:lnSpc>
                <a:spcPct val="115000"/>
              </a:lnSpc>
              <a:spcBef>
                <a:spcPts val="1500"/>
              </a:spcBef>
              <a:spcAft>
                <a:spcPts val="0"/>
              </a:spcAft>
              <a:buSzPts val="1900"/>
              <a:buChar char="●"/>
            </a:pPr>
            <a:r>
              <a:rPr lang="en" sz="1900" dirty="0"/>
              <a:t>Cum să vă asigurați că nu sunteți întrerupt</a:t>
            </a:r>
            <a:endParaRPr sz="1900" dirty="0"/>
          </a:p>
          <a:p>
            <a:pPr marL="609600" lvl="0" indent="-425450" algn="l" rtl="0">
              <a:lnSpc>
                <a:spcPct val="115000"/>
              </a:lnSpc>
              <a:spcBef>
                <a:spcPts val="0"/>
              </a:spcBef>
              <a:spcAft>
                <a:spcPts val="0"/>
              </a:spcAft>
              <a:buSzPts val="1900"/>
              <a:buChar char="●"/>
            </a:pPr>
            <a:r>
              <a:rPr lang="en" sz="1900" dirty="0"/>
              <a:t>Cum să creați încredere și raport</a:t>
            </a:r>
            <a:endParaRPr sz="1900" dirty="0"/>
          </a:p>
          <a:p>
            <a:pPr marL="609600" lvl="0" indent="-425450" algn="l" rtl="0">
              <a:lnSpc>
                <a:spcPct val="115000"/>
              </a:lnSpc>
              <a:spcBef>
                <a:spcPts val="0"/>
              </a:spcBef>
              <a:spcAft>
                <a:spcPts val="0"/>
              </a:spcAft>
              <a:buSzPts val="1900"/>
              <a:buChar char="●"/>
            </a:pPr>
            <a:r>
              <a:rPr lang="en" sz="1900" dirty="0"/>
              <a:t>Cum să tratați persoanele nepoliticoase și agresive într-un mod profesionist</a:t>
            </a:r>
            <a:endParaRPr sz="1900" dirty="0"/>
          </a:p>
          <a:p>
            <a:pPr marL="609600" lvl="0" indent="-425450" algn="l" rtl="0">
              <a:lnSpc>
                <a:spcPct val="115000"/>
              </a:lnSpc>
              <a:spcBef>
                <a:spcPts val="0"/>
              </a:spcBef>
              <a:spcAft>
                <a:spcPts val="0"/>
              </a:spcAft>
              <a:buSzPts val="1900"/>
              <a:buChar char="●"/>
            </a:pPr>
            <a:r>
              <a:rPr lang="en" sz="1900" dirty="0"/>
              <a:t>Cum să declanșați reacții pozitive în rândul celorlalți</a:t>
            </a:r>
            <a:endParaRPr sz="1900" dirty="0"/>
          </a:p>
          <a:p>
            <a:pPr marL="0" lvl="0" indent="0" algn="l" rtl="0">
              <a:lnSpc>
                <a:spcPct val="115000"/>
              </a:lnSpc>
              <a:spcBef>
                <a:spcPts val="1500"/>
              </a:spcBef>
              <a:spcAft>
                <a:spcPts val="0"/>
              </a:spcAft>
              <a:buSzPts val="2500"/>
              <a:buNone/>
            </a:pPr>
            <a:endParaRPr sz="1900" dirty="0"/>
          </a:p>
          <a:p>
            <a:pPr marL="0" lvl="0" indent="0" algn="l" rtl="0">
              <a:lnSpc>
                <a:spcPct val="115000"/>
              </a:lnSpc>
              <a:spcBef>
                <a:spcPts val="1500"/>
              </a:spcBef>
              <a:spcAft>
                <a:spcPts val="0"/>
              </a:spcAft>
              <a:buSzPts val="2500"/>
              <a:buNone/>
            </a:pPr>
            <a:endParaRPr dirty="0"/>
          </a:p>
          <a:p>
            <a:pPr marL="0" lvl="0" indent="0" algn="l" rtl="0">
              <a:lnSpc>
                <a:spcPct val="115000"/>
              </a:lnSpc>
              <a:spcBef>
                <a:spcPts val="0"/>
              </a:spcBef>
              <a:spcAft>
                <a:spcPts val="0"/>
              </a:spcAft>
              <a:buSzPts val="2500"/>
              <a:buNone/>
            </a:pPr>
            <a:endParaRPr b="1" dirty="0"/>
          </a:p>
        </p:txBody>
      </p:sp>
      <p:pic>
        <p:nvPicPr>
          <p:cNvPr id="244" name="Google Shape;244;p14" descr="C:\Users\kathlene.thurman\AppData\Local\Microsoft\Windows\Temporary Internet Files\Content.IE5\W2GZC0AN\verbal-communication[1].jpg"/>
          <p:cNvPicPr preferRelativeResize="0"/>
          <p:nvPr/>
        </p:nvPicPr>
        <p:blipFill rotWithShape="1">
          <a:blip r:embed="rId3">
            <a:alphaModFix/>
          </a:blip>
          <a:srcRect/>
          <a:stretch/>
        </p:blipFill>
        <p:spPr>
          <a:xfrm>
            <a:off x="812597" y="4364181"/>
            <a:ext cx="3426894" cy="2375831"/>
          </a:xfrm>
          <a:prstGeom prst="rect">
            <a:avLst/>
          </a:prstGeom>
          <a:noFill/>
          <a:ln>
            <a:noFill/>
          </a:ln>
        </p:spPr>
      </p:pic>
      <p:pic>
        <p:nvPicPr>
          <p:cNvPr id="245" name="Google Shape;245;p14" descr="C:\Users\kathlene.thurman\AppData\Local\Microsoft\Windows\Temporary Internet Files\Content.IE5\AHGPETAN\communication_feedback[1].gif"/>
          <p:cNvPicPr preferRelativeResize="0"/>
          <p:nvPr/>
        </p:nvPicPr>
        <p:blipFill rotWithShape="1">
          <a:blip r:embed="rId4">
            <a:alphaModFix/>
          </a:blip>
          <a:srcRect/>
          <a:stretch/>
        </p:blipFill>
        <p:spPr>
          <a:xfrm>
            <a:off x="7098657" y="3847133"/>
            <a:ext cx="2960174" cy="2825620"/>
          </a:xfrm>
          <a:prstGeom prst="rect">
            <a:avLst/>
          </a:prstGeom>
          <a:noFill/>
          <a:ln>
            <a:noFill/>
          </a:ln>
        </p:spPr>
      </p:pic>
      <p:sp>
        <p:nvSpPr>
          <p:cNvPr id="246" name="Google Shape;246;p14"/>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dirty="0"/>
              <a:t>Axiome ale comunicării</a:t>
            </a:r>
            <a:endParaRPr dirty="0"/>
          </a:p>
        </p:txBody>
      </p:sp>
      <p:sp>
        <p:nvSpPr>
          <p:cNvPr id="252" name="Google Shape;252;p15"/>
          <p:cNvSpPr txBox="1">
            <a:spLocks noGrp="1"/>
          </p:cNvSpPr>
          <p:nvPr>
            <p:ph type="body" idx="1"/>
          </p:nvPr>
        </p:nvSpPr>
        <p:spPr>
          <a:xfrm>
            <a:off x="2012225" y="1536625"/>
            <a:ext cx="98970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r>
              <a:rPr lang="en" sz="2000" b="1" dirty="0">
                <a:solidFill>
                  <a:schemeClr val="accent6"/>
                </a:solidFill>
              </a:rPr>
              <a:t>Comunicarea este ireversibilă</a:t>
            </a:r>
            <a:r>
              <a:rPr lang="en" sz="2000" dirty="0">
                <a:solidFill>
                  <a:schemeClr val="accent6"/>
                </a:solidFill>
              </a:rPr>
              <a:t>: mesajul trimis și primit nu poate fi reluat.</a:t>
            </a:r>
            <a:endParaRPr sz="2000" dirty="0">
              <a:solidFill>
                <a:schemeClr val="accent6"/>
              </a:solidFill>
            </a:endParaRPr>
          </a:p>
          <a:p>
            <a:pPr marL="0" lvl="0" indent="0" algn="l" rtl="0">
              <a:lnSpc>
                <a:spcPct val="115000"/>
              </a:lnSpc>
              <a:spcBef>
                <a:spcPts val="0"/>
              </a:spcBef>
              <a:spcAft>
                <a:spcPts val="0"/>
              </a:spcAft>
              <a:buSzPts val="2500"/>
              <a:buNone/>
            </a:pPr>
            <a:endParaRPr sz="2000" dirty="0">
              <a:solidFill>
                <a:schemeClr val="accent6"/>
              </a:solidFill>
            </a:endParaRPr>
          </a:p>
          <a:p>
            <a:pPr marL="0" lvl="0" indent="0" algn="l" rtl="0">
              <a:lnSpc>
                <a:spcPct val="115000"/>
              </a:lnSpc>
              <a:spcBef>
                <a:spcPts val="0"/>
              </a:spcBef>
              <a:spcAft>
                <a:spcPts val="0"/>
              </a:spcAft>
              <a:buSzPts val="2500"/>
              <a:buNone/>
            </a:pPr>
            <a:r>
              <a:rPr lang="en" sz="2000" b="1" dirty="0">
                <a:solidFill>
                  <a:schemeClr val="accent6"/>
                </a:solidFill>
              </a:rPr>
              <a:t>Comunicarea este inevitabilă</a:t>
            </a:r>
            <a:r>
              <a:rPr lang="en" sz="2000" dirty="0">
                <a:solidFill>
                  <a:schemeClr val="accent6"/>
                </a:solidFill>
              </a:rPr>
              <a:t>, necomunicarea este imposibilă.</a:t>
            </a:r>
            <a:endParaRPr sz="2000" dirty="0">
              <a:solidFill>
                <a:schemeClr val="accent6"/>
              </a:solidFill>
            </a:endParaRPr>
          </a:p>
          <a:p>
            <a:pPr marL="0" lvl="0" indent="0" algn="l" rtl="0">
              <a:lnSpc>
                <a:spcPct val="115000"/>
              </a:lnSpc>
              <a:spcBef>
                <a:spcPts val="0"/>
              </a:spcBef>
              <a:spcAft>
                <a:spcPts val="0"/>
              </a:spcAft>
              <a:buSzPts val="2500"/>
              <a:buNone/>
            </a:pPr>
            <a:endParaRPr sz="2000" dirty="0">
              <a:solidFill>
                <a:schemeClr val="accent6"/>
              </a:solidFill>
            </a:endParaRPr>
          </a:p>
          <a:p>
            <a:pPr marL="0" lvl="0" indent="0" algn="l" rtl="0">
              <a:lnSpc>
                <a:spcPct val="115000"/>
              </a:lnSpc>
              <a:spcBef>
                <a:spcPts val="0"/>
              </a:spcBef>
              <a:spcAft>
                <a:spcPts val="0"/>
              </a:spcAft>
              <a:buSzPts val="2500"/>
              <a:buNone/>
            </a:pPr>
            <a:r>
              <a:rPr lang="en" sz="2000" b="1" dirty="0">
                <a:solidFill>
                  <a:schemeClr val="accent6"/>
                </a:solidFill>
              </a:rPr>
              <a:t>Comunicarea </a:t>
            </a:r>
            <a:r>
              <a:rPr lang="en" sz="2000" dirty="0">
                <a:solidFill>
                  <a:schemeClr val="accent6"/>
                </a:solidFill>
              </a:rPr>
              <a:t>implică procese de </a:t>
            </a:r>
            <a:r>
              <a:rPr lang="en" sz="2000" b="1" dirty="0">
                <a:solidFill>
                  <a:schemeClr val="accent6"/>
                </a:solidFill>
              </a:rPr>
              <a:t>acomodare </a:t>
            </a:r>
            <a:r>
              <a:rPr lang="en" sz="2000" dirty="0">
                <a:solidFill>
                  <a:schemeClr val="accent6"/>
                </a:solidFill>
              </a:rPr>
              <a:t>și </a:t>
            </a:r>
            <a:r>
              <a:rPr lang="en" sz="2000" b="1" dirty="0">
                <a:solidFill>
                  <a:schemeClr val="accent6"/>
                </a:solidFill>
              </a:rPr>
              <a:t>ajustare a comportamentelor</a:t>
            </a:r>
            <a:r>
              <a:rPr lang="en" sz="2000" dirty="0">
                <a:solidFill>
                  <a:schemeClr val="accent6"/>
                </a:solidFill>
              </a:rPr>
              <a:t>.</a:t>
            </a:r>
            <a:endParaRPr sz="2000" dirty="0">
              <a:solidFill>
                <a:schemeClr val="accent6"/>
              </a:solidFill>
            </a:endParaRPr>
          </a:p>
          <a:p>
            <a:pPr marL="0" lvl="0" indent="0" algn="l" rtl="0">
              <a:lnSpc>
                <a:spcPct val="115000"/>
              </a:lnSpc>
              <a:spcBef>
                <a:spcPts val="0"/>
              </a:spcBef>
              <a:spcAft>
                <a:spcPts val="0"/>
              </a:spcAft>
              <a:buSzPts val="2500"/>
              <a:buNone/>
            </a:pPr>
            <a:endParaRPr sz="2000" dirty="0">
              <a:solidFill>
                <a:schemeClr val="accent6"/>
              </a:solidFill>
            </a:endParaRPr>
          </a:p>
          <a:p>
            <a:pPr marL="0" lvl="0" indent="0" algn="l" rtl="0">
              <a:lnSpc>
                <a:spcPct val="115000"/>
              </a:lnSpc>
              <a:spcBef>
                <a:spcPts val="0"/>
              </a:spcBef>
              <a:spcAft>
                <a:spcPts val="0"/>
              </a:spcAft>
              <a:buSzPts val="2500"/>
              <a:buNone/>
            </a:pPr>
            <a:r>
              <a:rPr lang="en" sz="2000" b="1" dirty="0">
                <a:solidFill>
                  <a:schemeClr val="accent6"/>
                </a:solidFill>
              </a:rPr>
              <a:t>Proces continuu.</a:t>
            </a:r>
            <a:r>
              <a:rPr lang="en" sz="2000" dirty="0">
                <a:solidFill>
                  <a:schemeClr val="accent6"/>
                </a:solidFill>
              </a:rPr>
              <a:t> Dialogul este continuu. Deoarece fiecare dintre noi este emițător și receptor în același timp, nu poți fi niciodată sigur cine a început sau cine a continuat comunicarea.</a:t>
            </a:r>
            <a:endParaRPr sz="2000" dirty="0">
              <a:solidFill>
                <a:schemeClr val="accent6"/>
              </a:solidFill>
            </a:endParaRPr>
          </a:p>
          <a:p>
            <a:pPr marL="0" lvl="0" indent="0" algn="l" rtl="0">
              <a:lnSpc>
                <a:spcPct val="115000"/>
              </a:lnSpc>
              <a:spcBef>
                <a:spcPts val="0"/>
              </a:spcBef>
              <a:spcAft>
                <a:spcPts val="0"/>
              </a:spcAft>
              <a:buSzPts val="2500"/>
              <a:buNone/>
            </a:pPr>
            <a:endParaRPr sz="2000" dirty="0">
              <a:solidFill>
                <a:schemeClr val="accent6"/>
              </a:solidFill>
            </a:endParaRPr>
          </a:p>
          <a:p>
            <a:pPr marL="0" lvl="0" indent="0" algn="l" rtl="0">
              <a:lnSpc>
                <a:spcPct val="115000"/>
              </a:lnSpc>
              <a:spcBef>
                <a:spcPts val="0"/>
              </a:spcBef>
              <a:spcAft>
                <a:spcPts val="0"/>
              </a:spcAft>
              <a:buSzPts val="2500"/>
              <a:buNone/>
            </a:pPr>
            <a:r>
              <a:rPr lang="en" sz="2000" b="1" dirty="0">
                <a:solidFill>
                  <a:schemeClr val="accent6"/>
                </a:solidFill>
              </a:rPr>
              <a:t>Comunicarea se dezvoltă pe două niveluri</a:t>
            </a:r>
            <a:r>
              <a:rPr lang="en" sz="2000" dirty="0">
                <a:solidFill>
                  <a:schemeClr val="accent6"/>
                </a:solidFill>
              </a:rPr>
              <a:t>:</a:t>
            </a:r>
            <a:endParaRPr sz="2000" dirty="0">
              <a:solidFill>
                <a:schemeClr val="accent6"/>
              </a:solidFill>
            </a:endParaRPr>
          </a:p>
          <a:p>
            <a:pPr marL="457200" lvl="0" indent="-355600" algn="l" rtl="0">
              <a:lnSpc>
                <a:spcPct val="115000"/>
              </a:lnSpc>
              <a:spcBef>
                <a:spcPts val="0"/>
              </a:spcBef>
              <a:spcAft>
                <a:spcPts val="0"/>
              </a:spcAft>
              <a:buClr>
                <a:schemeClr val="accent6"/>
              </a:buClr>
              <a:buSzPts val="2000"/>
              <a:buChar char="-"/>
            </a:pPr>
            <a:r>
              <a:rPr lang="en" sz="2000" b="1" dirty="0">
                <a:solidFill>
                  <a:schemeClr val="accent6"/>
                </a:solidFill>
              </a:rPr>
              <a:t>nivel de conținut</a:t>
            </a:r>
            <a:r>
              <a:rPr lang="en" sz="2000" dirty="0">
                <a:solidFill>
                  <a:schemeClr val="accent6"/>
                </a:solidFill>
              </a:rPr>
              <a:t>: informația în sine (numere, date, cuvinte)</a:t>
            </a:r>
            <a:endParaRPr sz="2000" dirty="0">
              <a:solidFill>
                <a:schemeClr val="accent6"/>
              </a:solidFill>
            </a:endParaRPr>
          </a:p>
          <a:p>
            <a:pPr marL="457200" lvl="0" indent="-355600" algn="l" rtl="0">
              <a:lnSpc>
                <a:spcPct val="115000"/>
              </a:lnSpc>
              <a:spcBef>
                <a:spcPts val="0"/>
              </a:spcBef>
              <a:spcAft>
                <a:spcPts val="0"/>
              </a:spcAft>
              <a:buClr>
                <a:schemeClr val="accent6"/>
              </a:buClr>
              <a:buSzPts val="2000"/>
              <a:buChar char="-"/>
            </a:pPr>
            <a:r>
              <a:rPr lang="en" sz="2000" b="1" dirty="0">
                <a:solidFill>
                  <a:schemeClr val="accent6"/>
                </a:solidFill>
              </a:rPr>
              <a:t>nivelul relației: </a:t>
            </a:r>
            <a:r>
              <a:rPr lang="en" sz="2000" dirty="0">
                <a:solidFill>
                  <a:schemeClr val="accent6"/>
                </a:solidFill>
              </a:rPr>
              <a:t>scopul informațiilor (emoții, atitudini, gesturi, voce)</a:t>
            </a:r>
            <a:endParaRPr sz="2000" dirty="0">
              <a:solidFill>
                <a:schemeClr val="accent6"/>
              </a:solidFill>
            </a:endParaRPr>
          </a:p>
          <a:p>
            <a:pPr marL="0" lvl="0" indent="0" algn="l" rtl="0">
              <a:lnSpc>
                <a:spcPct val="115000"/>
              </a:lnSpc>
              <a:spcBef>
                <a:spcPts val="0"/>
              </a:spcBef>
              <a:spcAft>
                <a:spcPts val="0"/>
              </a:spcAft>
              <a:buSzPts val="2500"/>
              <a:buNone/>
            </a:pPr>
            <a:endParaRPr sz="2000" dirty="0">
              <a:solidFill>
                <a:schemeClr val="accent6"/>
              </a:solidFill>
            </a:endParaRPr>
          </a:p>
          <a:p>
            <a:pPr marL="0" lvl="0" indent="0" algn="l" rtl="0">
              <a:lnSpc>
                <a:spcPct val="115000"/>
              </a:lnSpc>
              <a:spcBef>
                <a:spcPts val="0"/>
              </a:spcBef>
              <a:spcAft>
                <a:spcPts val="0"/>
              </a:spcAft>
              <a:buSzPts val="2500"/>
              <a:buNone/>
            </a:pPr>
            <a:endParaRPr sz="2000" dirty="0">
              <a:solidFill>
                <a:schemeClr val="accent6"/>
              </a:solidFill>
            </a:endParaRPr>
          </a:p>
          <a:p>
            <a:pPr marL="0" lvl="0" indent="0" algn="l" rtl="0">
              <a:lnSpc>
                <a:spcPct val="115000"/>
              </a:lnSpc>
              <a:spcBef>
                <a:spcPts val="0"/>
              </a:spcBef>
              <a:spcAft>
                <a:spcPts val="0"/>
              </a:spcAft>
              <a:buSzPts val="2500"/>
              <a:buNone/>
            </a:pPr>
            <a:endParaRPr sz="2000" dirty="0">
              <a:solidFill>
                <a:schemeClr val="accent6"/>
              </a:solidFill>
            </a:endParaRPr>
          </a:p>
          <a:p>
            <a:pPr marL="0" lvl="0" indent="0" algn="l" rtl="0">
              <a:lnSpc>
                <a:spcPct val="115000"/>
              </a:lnSpc>
              <a:spcBef>
                <a:spcPts val="0"/>
              </a:spcBef>
              <a:spcAft>
                <a:spcPts val="0"/>
              </a:spcAft>
              <a:buSzPts val="2500"/>
              <a:buNone/>
            </a:pPr>
            <a:endParaRPr sz="2000" dirty="0">
              <a:solidFill>
                <a:schemeClr val="accent6"/>
              </a:solidFill>
            </a:endParaRPr>
          </a:p>
        </p:txBody>
      </p:sp>
      <p:sp>
        <p:nvSpPr>
          <p:cNvPr id="253" name="Google Shape;253;p15"/>
          <p:cNvSpPr txBox="1">
            <a:spLocks noGrp="1"/>
          </p:cNvSpPr>
          <p:nvPr>
            <p:ph type="body" idx="1"/>
          </p:nvPr>
        </p:nvSpPr>
        <p:spPr>
          <a:xfrm>
            <a:off x="6594000" y="1536625"/>
            <a:ext cx="5034000" cy="697500"/>
          </a:xfrm>
          <a:prstGeom prst="rect">
            <a:avLst/>
          </a:prstGeom>
          <a:noFill/>
          <a:ln>
            <a:noFill/>
          </a:ln>
        </p:spPr>
        <p:txBody>
          <a:bodyPr spcFirstLastPara="1" wrap="square" lIns="126300" tIns="126300" rIns="126300" bIns="126300" anchor="t" anchorCtr="0">
            <a:noAutofit/>
          </a:bodyPr>
          <a:lstStyle/>
          <a:p>
            <a:pPr marL="0" lvl="0" indent="0" algn="l" rtl="0">
              <a:lnSpc>
                <a:spcPct val="115000"/>
              </a:lnSpc>
              <a:spcBef>
                <a:spcPts val="0"/>
              </a:spcBef>
              <a:spcAft>
                <a:spcPts val="0"/>
              </a:spcAft>
              <a:buSzPts val="2500"/>
              <a:buNone/>
            </a:pPr>
            <a:endParaRPr sz="1800"/>
          </a:p>
          <a:p>
            <a:pPr marL="0" lvl="0" indent="0" algn="l" rtl="0">
              <a:lnSpc>
                <a:spcPct val="115000"/>
              </a:lnSpc>
              <a:spcBef>
                <a:spcPts val="0"/>
              </a:spcBef>
              <a:spcAft>
                <a:spcPts val="0"/>
              </a:spcAft>
              <a:buSzPts val="2500"/>
              <a:buNone/>
            </a:pPr>
            <a:endParaRPr sz="1800"/>
          </a:p>
        </p:txBody>
      </p:sp>
      <p:sp>
        <p:nvSpPr>
          <p:cNvPr id="254" name="Google Shape;254;p15"/>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8</a:t>
            </a:fld>
            <a:endParaRPr/>
          </a:p>
        </p:txBody>
      </p:sp>
      <p:pic>
        <p:nvPicPr>
          <p:cNvPr id="255" name="Google Shape;255;p15"/>
          <p:cNvPicPr preferRelativeResize="0"/>
          <p:nvPr/>
        </p:nvPicPr>
        <p:blipFill rotWithShape="1">
          <a:blip r:embed="rId3">
            <a:alphaModFix/>
          </a:blip>
          <a:srcRect/>
          <a:stretch/>
        </p:blipFill>
        <p:spPr>
          <a:xfrm rot="-5400000">
            <a:off x="1248333" y="2256438"/>
            <a:ext cx="457091" cy="549639"/>
          </a:xfrm>
          <a:prstGeom prst="rect">
            <a:avLst/>
          </a:prstGeom>
          <a:noFill/>
          <a:ln>
            <a:noFill/>
          </a:ln>
        </p:spPr>
      </p:pic>
      <p:pic>
        <p:nvPicPr>
          <p:cNvPr id="256" name="Google Shape;256;p15"/>
          <p:cNvPicPr preferRelativeResize="0"/>
          <p:nvPr/>
        </p:nvPicPr>
        <p:blipFill rotWithShape="1">
          <a:blip r:embed="rId3">
            <a:alphaModFix/>
          </a:blip>
          <a:srcRect/>
          <a:stretch/>
        </p:blipFill>
        <p:spPr>
          <a:xfrm rot="-5400000">
            <a:off x="1248335" y="3836356"/>
            <a:ext cx="457091" cy="549639"/>
          </a:xfrm>
          <a:prstGeom prst="rect">
            <a:avLst/>
          </a:prstGeom>
          <a:noFill/>
          <a:ln>
            <a:noFill/>
          </a:ln>
        </p:spPr>
      </p:pic>
      <p:pic>
        <p:nvPicPr>
          <p:cNvPr id="257" name="Google Shape;257;p15"/>
          <p:cNvPicPr preferRelativeResize="0"/>
          <p:nvPr/>
        </p:nvPicPr>
        <p:blipFill rotWithShape="1">
          <a:blip r:embed="rId3">
            <a:alphaModFix/>
          </a:blip>
          <a:srcRect/>
          <a:stretch/>
        </p:blipFill>
        <p:spPr>
          <a:xfrm rot="-5400000">
            <a:off x="1248335" y="2921956"/>
            <a:ext cx="457091" cy="549639"/>
          </a:xfrm>
          <a:prstGeom prst="rect">
            <a:avLst/>
          </a:prstGeom>
          <a:noFill/>
          <a:ln>
            <a:noFill/>
          </a:ln>
        </p:spPr>
      </p:pic>
      <p:pic>
        <p:nvPicPr>
          <p:cNvPr id="258" name="Google Shape;258;p15"/>
          <p:cNvPicPr preferRelativeResize="0"/>
          <p:nvPr/>
        </p:nvPicPr>
        <p:blipFill rotWithShape="1">
          <a:blip r:embed="rId3">
            <a:alphaModFix/>
          </a:blip>
          <a:srcRect/>
          <a:stretch/>
        </p:blipFill>
        <p:spPr>
          <a:xfrm rot="-5400000">
            <a:off x="1248335" y="1550356"/>
            <a:ext cx="457091" cy="549639"/>
          </a:xfrm>
          <a:prstGeom prst="rect">
            <a:avLst/>
          </a:prstGeom>
          <a:noFill/>
          <a:ln>
            <a:noFill/>
          </a:ln>
        </p:spPr>
      </p:pic>
      <p:pic>
        <p:nvPicPr>
          <p:cNvPr id="259" name="Google Shape;259;p15"/>
          <p:cNvPicPr preferRelativeResize="0"/>
          <p:nvPr/>
        </p:nvPicPr>
        <p:blipFill rotWithShape="1">
          <a:blip r:embed="rId3">
            <a:alphaModFix/>
          </a:blip>
          <a:srcRect/>
          <a:stretch/>
        </p:blipFill>
        <p:spPr>
          <a:xfrm rot="-5400000">
            <a:off x="1248335" y="5055556"/>
            <a:ext cx="457091" cy="5496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txBox="1">
            <a:spLocks noGrp="1"/>
          </p:cNvSpPr>
          <p:nvPr>
            <p:ph type="title"/>
          </p:nvPr>
        </p:nvSpPr>
        <p:spPr>
          <a:xfrm>
            <a:off x="1552403" y="464942"/>
            <a:ext cx="9755700" cy="763500"/>
          </a:xfrm>
          <a:prstGeom prst="rect">
            <a:avLst/>
          </a:prstGeom>
          <a:noFill/>
          <a:ln>
            <a:noFill/>
          </a:ln>
        </p:spPr>
        <p:txBody>
          <a:bodyPr spcFirstLastPara="1" wrap="square" lIns="126300" tIns="126300" rIns="126300" bIns="126300" anchor="ctr" anchorCtr="0">
            <a:noAutofit/>
          </a:bodyPr>
          <a:lstStyle/>
          <a:p>
            <a:pPr marL="0" lvl="0" indent="0" algn="ctr" rtl="0">
              <a:lnSpc>
                <a:spcPct val="100000"/>
              </a:lnSpc>
              <a:spcBef>
                <a:spcPts val="0"/>
              </a:spcBef>
              <a:spcAft>
                <a:spcPts val="0"/>
              </a:spcAft>
              <a:buSzPts val="4400"/>
              <a:buNone/>
            </a:pPr>
            <a:r>
              <a:rPr lang="en" dirty="0"/>
              <a:t>Schema comunic</a:t>
            </a:r>
            <a:r>
              <a:rPr lang="ro-RO" dirty="0" err="1"/>
              <a:t>ării</a:t>
            </a:r>
            <a:endParaRPr dirty="0"/>
          </a:p>
        </p:txBody>
      </p:sp>
      <p:sp>
        <p:nvSpPr>
          <p:cNvPr id="265" name="Google Shape;265;p16"/>
          <p:cNvSpPr txBox="1"/>
          <p:nvPr/>
        </p:nvSpPr>
        <p:spPr>
          <a:xfrm>
            <a:off x="11653164" y="7234971"/>
            <a:ext cx="375600" cy="509700"/>
          </a:xfrm>
          <a:prstGeom prst="rect">
            <a:avLst/>
          </a:prstGeom>
          <a:noFill/>
          <a:ln>
            <a:noFill/>
          </a:ln>
        </p:spPr>
        <p:txBody>
          <a:bodyPr spcFirstLastPara="1" wrap="square" lIns="0" tIns="1692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8999A7"/>
                </a:solidFill>
                <a:latin typeface="Calibri"/>
                <a:ea typeface="Calibri"/>
                <a:cs typeface="Calibri"/>
                <a:sym typeface="Calibri"/>
              </a:rPr>
              <a:t>PAGINA</a:t>
            </a:r>
            <a:endParaRPr sz="1600" b="0" i="0" u="none" strike="noStrike" cap="none">
              <a:solidFill>
                <a:srgbClr val="000000"/>
              </a:solidFill>
              <a:latin typeface="Calibri"/>
              <a:ea typeface="Calibri"/>
              <a:cs typeface="Calibri"/>
              <a:sym typeface="Calibri"/>
            </a:endParaRPr>
          </a:p>
        </p:txBody>
      </p:sp>
      <p:pic>
        <p:nvPicPr>
          <p:cNvPr id="266" name="Google Shape;266;p16"/>
          <p:cNvPicPr preferRelativeResize="0"/>
          <p:nvPr/>
        </p:nvPicPr>
        <p:blipFill rotWithShape="1">
          <a:blip r:embed="rId5">
            <a:alphaModFix/>
          </a:blip>
          <a:srcRect/>
          <a:stretch/>
        </p:blipFill>
        <p:spPr>
          <a:xfrm>
            <a:off x="-959793" y="7281583"/>
            <a:ext cx="657830" cy="576150"/>
          </a:xfrm>
          <a:prstGeom prst="rect">
            <a:avLst/>
          </a:prstGeom>
          <a:noFill/>
          <a:ln>
            <a:noFill/>
          </a:ln>
        </p:spPr>
      </p:pic>
      <p:sp>
        <p:nvSpPr>
          <p:cNvPr id="267" name="Google Shape;267;p16"/>
          <p:cNvSpPr txBox="1"/>
          <p:nvPr/>
        </p:nvSpPr>
        <p:spPr>
          <a:xfrm>
            <a:off x="3706848" y="7040013"/>
            <a:ext cx="4383000" cy="848400"/>
          </a:xfrm>
          <a:prstGeom prst="rect">
            <a:avLst/>
          </a:prstGeom>
          <a:noFill/>
          <a:ln>
            <a:noFill/>
          </a:ln>
        </p:spPr>
        <p:txBody>
          <a:bodyPr spcFirstLastPara="1" wrap="square" lIns="0" tIns="16925" rIns="0" bIns="0" anchor="t" anchorCtr="0">
            <a:spAutoFit/>
          </a:bodyPr>
          <a:lstStyle/>
          <a:p>
            <a:pPr marL="1270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000000"/>
                </a:solidFill>
                <a:latin typeface="Calibri"/>
                <a:ea typeface="Calibri"/>
                <a:cs typeface="Calibri"/>
                <a:sym typeface="Calibri"/>
              </a:rPr>
              <a:t>Posibil feedback transmis receptorului</a:t>
            </a:r>
            <a:endParaRPr sz="2700" b="0" i="0" u="none" strike="noStrike" cap="none">
              <a:solidFill>
                <a:srgbClr val="000000"/>
              </a:solidFill>
              <a:latin typeface="Calibri"/>
              <a:ea typeface="Calibri"/>
              <a:cs typeface="Calibri"/>
              <a:sym typeface="Calibri"/>
            </a:endParaRPr>
          </a:p>
        </p:txBody>
      </p:sp>
      <p:sp>
        <p:nvSpPr>
          <p:cNvPr id="268" name="Google Shape;268;p16"/>
          <p:cNvSpPr txBox="1"/>
          <p:nvPr/>
        </p:nvSpPr>
        <p:spPr>
          <a:xfrm>
            <a:off x="11430863" y="7273900"/>
            <a:ext cx="639300" cy="887700"/>
          </a:xfrm>
          <a:prstGeom prst="rect">
            <a:avLst/>
          </a:prstGeom>
          <a:noFill/>
          <a:ln>
            <a:noFill/>
          </a:ln>
        </p:spPr>
        <p:txBody>
          <a:bodyPr spcFirstLastPara="1" wrap="square" lIns="0" tIns="236150" rIns="0" bIns="0" anchor="t" anchorCtr="0">
            <a:spAutoFit/>
          </a:bodyPr>
          <a:lstStyle/>
          <a:p>
            <a:pPr marL="444500" marR="0" lvl="0" indent="0" algn="l" rtl="0">
              <a:lnSpc>
                <a:spcPct val="100875"/>
              </a:lnSpc>
              <a:spcBef>
                <a:spcPts val="0"/>
              </a:spcBef>
              <a:spcAft>
                <a:spcPts val="0"/>
              </a:spcAft>
              <a:buClr>
                <a:srgbClr val="000000"/>
              </a:buClr>
              <a:buSzPts val="2100"/>
              <a:buFont typeface="Arial"/>
              <a:buNone/>
            </a:pPr>
            <a:r>
              <a:rPr lang="en" sz="2100" b="0" i="0" u="none" strike="noStrike" cap="none">
                <a:solidFill>
                  <a:srgbClr val="8999A7"/>
                </a:solidFill>
                <a:latin typeface="Calibri"/>
                <a:ea typeface="Calibri"/>
                <a:cs typeface="Calibri"/>
                <a:sym typeface="Calibri"/>
              </a:rPr>
              <a:t>22</a:t>
            </a:r>
            <a:endParaRPr sz="2100" b="0" i="0" u="none" strike="noStrike" cap="none">
              <a:solidFill>
                <a:srgbClr val="8999A7"/>
              </a:solidFill>
              <a:latin typeface="Calibri"/>
              <a:ea typeface="Calibri"/>
              <a:cs typeface="Calibri"/>
              <a:sym typeface="Calibri"/>
            </a:endParaRPr>
          </a:p>
        </p:txBody>
      </p:sp>
      <p:pic>
        <p:nvPicPr>
          <p:cNvPr id="269" name="Google Shape;269;p16"/>
          <p:cNvPicPr preferRelativeResize="0"/>
          <p:nvPr/>
        </p:nvPicPr>
        <p:blipFill rotWithShape="1">
          <a:blip r:embed="rId6">
            <a:alphaModFix/>
          </a:blip>
          <a:srcRect/>
          <a:stretch/>
        </p:blipFill>
        <p:spPr>
          <a:xfrm>
            <a:off x="1871023" y="1440877"/>
            <a:ext cx="9901814" cy="4201687"/>
          </a:xfrm>
          <a:prstGeom prst="rect">
            <a:avLst/>
          </a:prstGeom>
          <a:noFill/>
          <a:ln>
            <a:noFill/>
          </a:ln>
        </p:spPr>
      </p:pic>
      <p:sp>
        <p:nvSpPr>
          <p:cNvPr id="270" name="Google Shape;270;p16"/>
          <p:cNvSpPr txBox="1"/>
          <p:nvPr/>
        </p:nvSpPr>
        <p:spPr>
          <a:xfrm>
            <a:off x="2220214" y="1687829"/>
            <a:ext cx="431100" cy="28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Idee</a:t>
            </a:r>
            <a:endParaRPr sz="1800" b="0" i="0" u="none" strike="noStrike" cap="none">
              <a:solidFill>
                <a:srgbClr val="000000"/>
              </a:solidFill>
              <a:latin typeface="Calibri"/>
              <a:ea typeface="Calibri"/>
              <a:cs typeface="Calibri"/>
              <a:sym typeface="Calibri"/>
            </a:endParaRPr>
          </a:p>
        </p:txBody>
      </p:sp>
      <p:sp>
        <p:nvSpPr>
          <p:cNvPr id="271" name="Google Shape;271;p16"/>
          <p:cNvSpPr txBox="1"/>
          <p:nvPr/>
        </p:nvSpPr>
        <p:spPr>
          <a:xfrm>
            <a:off x="10112120" y="1589912"/>
            <a:ext cx="934800" cy="504600"/>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Mesaj decodat</a:t>
            </a:r>
            <a:endParaRPr sz="1600" b="0" i="0" u="none" strike="noStrike" cap="none">
              <a:solidFill>
                <a:srgbClr val="000000"/>
              </a:solidFill>
              <a:latin typeface="Calibri"/>
              <a:ea typeface="Calibri"/>
              <a:cs typeface="Calibri"/>
              <a:sym typeface="Calibri"/>
            </a:endParaRPr>
          </a:p>
        </p:txBody>
      </p:sp>
      <p:sp>
        <p:nvSpPr>
          <p:cNvPr id="272" name="Google Shape;272;p16"/>
          <p:cNvSpPr txBox="1"/>
          <p:nvPr/>
        </p:nvSpPr>
        <p:spPr>
          <a:xfrm>
            <a:off x="2090724" y="2463165"/>
            <a:ext cx="957000" cy="28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C2520"/>
                </a:solidFill>
                <a:latin typeface="Calibri"/>
                <a:ea typeface="Calibri"/>
                <a:cs typeface="Calibri"/>
                <a:sym typeface="Calibri"/>
              </a:rPr>
              <a:t>Codare</a:t>
            </a:r>
            <a:endParaRPr sz="1800" b="0" i="0" u="none" strike="noStrike" cap="none">
              <a:solidFill>
                <a:srgbClr val="000000"/>
              </a:solidFill>
              <a:latin typeface="Calibri"/>
              <a:ea typeface="Calibri"/>
              <a:cs typeface="Calibri"/>
              <a:sym typeface="Calibri"/>
            </a:endParaRPr>
          </a:p>
        </p:txBody>
      </p:sp>
      <p:sp>
        <p:nvSpPr>
          <p:cNvPr id="273" name="Google Shape;273;p16"/>
          <p:cNvSpPr txBox="1"/>
          <p:nvPr/>
        </p:nvSpPr>
        <p:spPr>
          <a:xfrm>
            <a:off x="9565385" y="2373833"/>
            <a:ext cx="1183500" cy="28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FC2520"/>
                </a:solidFill>
                <a:latin typeface="Calibri"/>
                <a:ea typeface="Calibri"/>
                <a:cs typeface="Calibri"/>
                <a:sym typeface="Calibri"/>
              </a:rPr>
              <a:t>Decodare</a:t>
            </a:r>
            <a:endParaRPr sz="1800" b="0" i="0" u="none" strike="noStrike" cap="none">
              <a:solidFill>
                <a:srgbClr val="000000"/>
              </a:solidFill>
              <a:latin typeface="Calibri"/>
              <a:ea typeface="Calibri"/>
              <a:cs typeface="Calibri"/>
              <a:sym typeface="Calibri"/>
            </a:endParaRPr>
          </a:p>
        </p:txBody>
      </p:sp>
      <p:sp>
        <p:nvSpPr>
          <p:cNvPr id="274" name="Google Shape;274;p16"/>
          <p:cNvSpPr txBox="1"/>
          <p:nvPr/>
        </p:nvSpPr>
        <p:spPr>
          <a:xfrm>
            <a:off x="4736701" y="2211825"/>
            <a:ext cx="1110900" cy="613800"/>
          </a:xfrm>
          <a:prstGeom prst="rect">
            <a:avLst/>
          </a:prstGeom>
          <a:noFill/>
          <a:ln>
            <a:noFill/>
          </a:ln>
        </p:spPr>
        <p:txBody>
          <a:bodyPr spcFirstLastPara="1" wrap="square" lIns="0" tIns="66675" rIns="0" bIns="0" anchor="t" anchorCtr="0">
            <a:spAutoFit/>
          </a:bodyPr>
          <a:lstStyle/>
          <a:p>
            <a:pPr marL="12700" marR="0" lvl="0" indent="0" algn="l" rtl="0">
              <a:lnSpc>
                <a:spcPct val="100000"/>
              </a:lnSpc>
              <a:spcBef>
                <a:spcPts val="42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Mesaj </a:t>
            </a:r>
            <a:endParaRPr sz="1600" b="0" i="0" u="none" strike="noStrike" cap="none">
              <a:solidFill>
                <a:srgbClr val="000000"/>
              </a:solidFill>
              <a:latin typeface="Calibri"/>
              <a:ea typeface="Calibri"/>
              <a:cs typeface="Calibri"/>
              <a:sym typeface="Calibri"/>
            </a:endParaRPr>
          </a:p>
          <a:p>
            <a:pPr marL="12700" marR="0" lvl="0" indent="0" algn="l" rtl="0">
              <a:lnSpc>
                <a:spcPct val="100000"/>
              </a:lnSpc>
              <a:spcBef>
                <a:spcPts val="42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trimis</a:t>
            </a:r>
            <a:endParaRPr sz="1600" b="0" i="0" u="none" strike="noStrike" cap="none">
              <a:solidFill>
                <a:srgbClr val="000000"/>
              </a:solidFill>
              <a:latin typeface="Calibri"/>
              <a:ea typeface="Calibri"/>
              <a:cs typeface="Calibri"/>
              <a:sym typeface="Calibri"/>
            </a:endParaRPr>
          </a:p>
        </p:txBody>
      </p:sp>
      <p:sp>
        <p:nvSpPr>
          <p:cNvPr id="275" name="Google Shape;275;p16"/>
          <p:cNvSpPr txBox="1"/>
          <p:nvPr/>
        </p:nvSpPr>
        <p:spPr>
          <a:xfrm>
            <a:off x="7031960" y="2211825"/>
            <a:ext cx="918900" cy="561900"/>
          </a:xfrm>
          <a:prstGeom prst="rect">
            <a:avLst/>
          </a:prstGeom>
          <a:noFill/>
          <a:ln>
            <a:noFill/>
          </a:ln>
        </p:spPr>
        <p:txBody>
          <a:bodyPr spcFirstLastPara="1" wrap="square" lIns="0" tIns="68575"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Calibri"/>
                <a:ea typeface="Calibri"/>
                <a:cs typeface="Calibri"/>
                <a:sym typeface="Calibri"/>
              </a:rPr>
              <a:t>Mesaj primit</a:t>
            </a:r>
            <a:endParaRPr sz="1600" b="0" i="0" u="none" strike="noStrike" cap="none">
              <a:solidFill>
                <a:srgbClr val="000000"/>
              </a:solidFill>
              <a:latin typeface="Calibri"/>
              <a:ea typeface="Calibri"/>
              <a:cs typeface="Calibri"/>
              <a:sym typeface="Calibri"/>
            </a:endParaRPr>
          </a:p>
        </p:txBody>
      </p:sp>
      <p:pic>
        <p:nvPicPr>
          <p:cNvPr id="276" name="Google Shape;276;p16"/>
          <p:cNvPicPr preferRelativeResize="0"/>
          <p:nvPr/>
        </p:nvPicPr>
        <p:blipFill rotWithShape="1">
          <a:blip r:embed="rId7">
            <a:alphaModFix/>
          </a:blip>
          <a:srcRect/>
          <a:stretch/>
        </p:blipFill>
        <p:spPr>
          <a:xfrm>
            <a:off x="5920951" y="3971120"/>
            <a:ext cx="1110995" cy="1019556"/>
          </a:xfrm>
          <a:prstGeom prst="rect">
            <a:avLst/>
          </a:prstGeom>
          <a:noFill/>
          <a:ln>
            <a:noFill/>
          </a:ln>
        </p:spPr>
      </p:pic>
      <p:sp>
        <p:nvSpPr>
          <p:cNvPr id="277" name="Google Shape;277;p16"/>
          <p:cNvSpPr txBox="1"/>
          <p:nvPr/>
        </p:nvSpPr>
        <p:spPr>
          <a:xfrm>
            <a:off x="5509548" y="4990675"/>
            <a:ext cx="1841400" cy="28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Bariere externe</a:t>
            </a:r>
            <a:endParaRPr sz="1800" b="0" i="0" u="none" strike="noStrike" cap="none">
              <a:solidFill>
                <a:srgbClr val="000000"/>
              </a:solidFill>
              <a:latin typeface="Calibri"/>
              <a:ea typeface="Calibri"/>
              <a:cs typeface="Calibri"/>
              <a:sym typeface="Calibri"/>
            </a:endParaRPr>
          </a:p>
        </p:txBody>
      </p:sp>
      <p:grpSp>
        <p:nvGrpSpPr>
          <p:cNvPr id="278" name="Google Shape;278;p16"/>
          <p:cNvGrpSpPr/>
          <p:nvPr/>
        </p:nvGrpSpPr>
        <p:grpSpPr>
          <a:xfrm>
            <a:off x="3600575" y="1539839"/>
            <a:ext cx="5379600" cy="4666010"/>
            <a:chOff x="3600575" y="1539840"/>
            <a:chExt cx="5379600" cy="4666010"/>
          </a:xfrm>
        </p:grpSpPr>
        <p:grpSp>
          <p:nvGrpSpPr>
            <p:cNvPr id="279" name="Google Shape;279;p16"/>
            <p:cNvGrpSpPr/>
            <p:nvPr/>
          </p:nvGrpSpPr>
          <p:grpSpPr>
            <a:xfrm>
              <a:off x="3630665" y="1901426"/>
              <a:ext cx="4984115" cy="3941953"/>
              <a:chOff x="3497452" y="1841626"/>
              <a:chExt cx="4984115" cy="3941953"/>
            </a:xfrm>
          </p:grpSpPr>
          <p:sp>
            <p:nvSpPr>
              <p:cNvPr id="280" name="Google Shape;280;p16"/>
              <p:cNvSpPr/>
              <p:nvPr/>
            </p:nvSpPr>
            <p:spPr>
              <a:xfrm>
                <a:off x="3994403" y="5494019"/>
                <a:ext cx="4307840" cy="289560"/>
              </a:xfrm>
              <a:custGeom>
                <a:avLst/>
                <a:gdLst/>
                <a:ahLst/>
                <a:cxnLst/>
                <a:rect l="l" t="t" r="r" b="b"/>
                <a:pathLst>
                  <a:path w="4307840" h="289560" extrusionOk="0">
                    <a:moveTo>
                      <a:pt x="2032381" y="5841"/>
                    </a:moveTo>
                    <a:lnTo>
                      <a:pt x="1954381" y="8910"/>
                    </a:lnTo>
                    <a:lnTo>
                      <a:pt x="1877937" y="12568"/>
                    </a:lnTo>
                    <a:lnTo>
                      <a:pt x="1803126" y="16800"/>
                    </a:lnTo>
                    <a:lnTo>
                      <a:pt x="1730024" y="21589"/>
                    </a:lnTo>
                    <a:lnTo>
                      <a:pt x="1658707" y="26920"/>
                    </a:lnTo>
                    <a:lnTo>
                      <a:pt x="1589252" y="32777"/>
                    </a:lnTo>
                    <a:lnTo>
                      <a:pt x="1521735" y="39143"/>
                    </a:lnTo>
                    <a:lnTo>
                      <a:pt x="1456232" y="46003"/>
                    </a:lnTo>
                    <a:lnTo>
                      <a:pt x="1392821" y="53341"/>
                    </a:lnTo>
                    <a:lnTo>
                      <a:pt x="1331576" y="61141"/>
                    </a:lnTo>
                    <a:lnTo>
                      <a:pt x="1272574" y="69387"/>
                    </a:lnTo>
                    <a:lnTo>
                      <a:pt x="1215892" y="78062"/>
                    </a:lnTo>
                    <a:lnTo>
                      <a:pt x="1161607" y="87152"/>
                    </a:lnTo>
                    <a:lnTo>
                      <a:pt x="1109793" y="96640"/>
                    </a:lnTo>
                    <a:lnTo>
                      <a:pt x="1060529" y="106510"/>
                    </a:lnTo>
                    <a:lnTo>
                      <a:pt x="1013889" y="116746"/>
                    </a:lnTo>
                    <a:lnTo>
                      <a:pt x="969951" y="127332"/>
                    </a:lnTo>
                    <a:lnTo>
                      <a:pt x="928791" y="138252"/>
                    </a:lnTo>
                    <a:lnTo>
                      <a:pt x="890485" y="149491"/>
                    </a:lnTo>
                    <a:lnTo>
                      <a:pt x="822740" y="172859"/>
                    </a:lnTo>
                    <a:lnTo>
                      <a:pt x="767328" y="197309"/>
                    </a:lnTo>
                    <a:lnTo>
                      <a:pt x="724860" y="222713"/>
                    </a:lnTo>
                    <a:lnTo>
                      <a:pt x="695945" y="248944"/>
                    </a:lnTo>
                    <a:lnTo>
                      <a:pt x="679323" y="289559"/>
                    </a:lnTo>
                    <a:lnTo>
                      <a:pt x="0" y="289559"/>
                    </a:lnTo>
                    <a:lnTo>
                      <a:pt x="14636" y="251311"/>
                    </a:lnTo>
                    <a:lnTo>
                      <a:pt x="57306" y="214574"/>
                    </a:lnTo>
                    <a:lnTo>
                      <a:pt x="100411" y="191079"/>
                    </a:lnTo>
                    <a:lnTo>
                      <a:pt x="154599" y="168492"/>
                    </a:lnTo>
                    <a:lnTo>
                      <a:pt x="219320" y="146907"/>
                    </a:lnTo>
                    <a:lnTo>
                      <a:pt x="294025" y="126418"/>
                    </a:lnTo>
                    <a:lnTo>
                      <a:pt x="334949" y="116613"/>
                    </a:lnTo>
                    <a:lnTo>
                      <a:pt x="378162" y="107118"/>
                    </a:lnTo>
                    <a:lnTo>
                      <a:pt x="423596" y="97944"/>
                    </a:lnTo>
                    <a:lnTo>
                      <a:pt x="471182" y="89102"/>
                    </a:lnTo>
                    <a:lnTo>
                      <a:pt x="520850" y="80605"/>
                    </a:lnTo>
                    <a:lnTo>
                      <a:pt x="572533" y="72465"/>
                    </a:lnTo>
                    <a:lnTo>
                      <a:pt x="626162" y="64693"/>
                    </a:lnTo>
                    <a:lnTo>
                      <a:pt x="681667" y="57300"/>
                    </a:lnTo>
                    <a:lnTo>
                      <a:pt x="738979" y="50299"/>
                    </a:lnTo>
                    <a:lnTo>
                      <a:pt x="798031" y="43702"/>
                    </a:lnTo>
                    <a:lnTo>
                      <a:pt x="858753" y="37519"/>
                    </a:lnTo>
                    <a:lnTo>
                      <a:pt x="921077" y="31764"/>
                    </a:lnTo>
                    <a:lnTo>
                      <a:pt x="984933" y="26447"/>
                    </a:lnTo>
                    <a:lnTo>
                      <a:pt x="1050253" y="21581"/>
                    </a:lnTo>
                    <a:lnTo>
                      <a:pt x="1116968" y="17177"/>
                    </a:lnTo>
                    <a:lnTo>
                      <a:pt x="1185009" y="13247"/>
                    </a:lnTo>
                    <a:lnTo>
                      <a:pt x="1254308" y="9803"/>
                    </a:lnTo>
                    <a:lnTo>
                      <a:pt x="1324796" y="6857"/>
                    </a:lnTo>
                    <a:lnTo>
                      <a:pt x="1396403" y="4419"/>
                    </a:lnTo>
                    <a:lnTo>
                      <a:pt x="1469061" y="2503"/>
                    </a:lnTo>
                    <a:lnTo>
                      <a:pt x="1542702" y="1120"/>
                    </a:lnTo>
                    <a:lnTo>
                      <a:pt x="1617257" y="282"/>
                    </a:lnTo>
                    <a:lnTo>
                      <a:pt x="1692656" y="0"/>
                    </a:lnTo>
                    <a:lnTo>
                      <a:pt x="2371979" y="0"/>
                    </a:lnTo>
                    <a:lnTo>
                      <a:pt x="2438998" y="225"/>
                    </a:lnTo>
                    <a:lnTo>
                      <a:pt x="2505501" y="896"/>
                    </a:lnTo>
                    <a:lnTo>
                      <a:pt x="2571429" y="2007"/>
                    </a:lnTo>
                    <a:lnTo>
                      <a:pt x="2636722" y="3549"/>
                    </a:lnTo>
                    <a:lnTo>
                      <a:pt x="2701321" y="5516"/>
                    </a:lnTo>
                    <a:lnTo>
                      <a:pt x="2765168" y="7900"/>
                    </a:lnTo>
                    <a:lnTo>
                      <a:pt x="2828204" y="10694"/>
                    </a:lnTo>
                    <a:lnTo>
                      <a:pt x="2890369" y="13892"/>
                    </a:lnTo>
                    <a:lnTo>
                      <a:pt x="2951604" y="17486"/>
                    </a:lnTo>
                    <a:lnTo>
                      <a:pt x="3011851" y="21469"/>
                    </a:lnTo>
                    <a:lnTo>
                      <a:pt x="3071051" y="25833"/>
                    </a:lnTo>
                    <a:lnTo>
                      <a:pt x="3129145" y="30573"/>
                    </a:lnTo>
                    <a:lnTo>
                      <a:pt x="3186073" y="35679"/>
                    </a:lnTo>
                    <a:lnTo>
                      <a:pt x="3241776" y="41146"/>
                    </a:lnTo>
                    <a:lnTo>
                      <a:pt x="3296197" y="46967"/>
                    </a:lnTo>
                    <a:lnTo>
                      <a:pt x="3349275" y="53133"/>
                    </a:lnTo>
                    <a:lnTo>
                      <a:pt x="3400952" y="59639"/>
                    </a:lnTo>
                    <a:lnTo>
                      <a:pt x="3451169" y="66476"/>
                    </a:lnTo>
                    <a:lnTo>
                      <a:pt x="3499867" y="73638"/>
                    </a:lnTo>
                    <a:lnTo>
                      <a:pt x="3546986" y="81117"/>
                    </a:lnTo>
                    <a:lnTo>
                      <a:pt x="3592469" y="88907"/>
                    </a:lnTo>
                    <a:lnTo>
                      <a:pt x="3636255" y="97000"/>
                    </a:lnTo>
                    <a:lnTo>
                      <a:pt x="3678287" y="105389"/>
                    </a:lnTo>
                    <a:lnTo>
                      <a:pt x="3718504" y="114067"/>
                    </a:lnTo>
                    <a:lnTo>
                      <a:pt x="3756848" y="123027"/>
                    </a:lnTo>
                    <a:lnTo>
                      <a:pt x="3827682" y="141764"/>
                    </a:lnTo>
                    <a:lnTo>
                      <a:pt x="3890316" y="161543"/>
                    </a:lnTo>
                    <a:lnTo>
                      <a:pt x="3944278" y="182306"/>
                    </a:lnTo>
                    <a:lnTo>
                      <a:pt x="3967861" y="193039"/>
                    </a:lnTo>
                    <a:lnTo>
                      <a:pt x="4307586" y="193039"/>
                    </a:lnTo>
                    <a:lnTo>
                      <a:pt x="3725037" y="289559"/>
                    </a:lnTo>
                    <a:lnTo>
                      <a:pt x="2948813" y="193039"/>
                    </a:lnTo>
                    <a:lnTo>
                      <a:pt x="3288538" y="193039"/>
                    </a:lnTo>
                    <a:lnTo>
                      <a:pt x="3264955" y="182306"/>
                    </a:lnTo>
                    <a:lnTo>
                      <a:pt x="3210990" y="161543"/>
                    </a:lnTo>
                    <a:lnTo>
                      <a:pt x="3148351" y="141764"/>
                    </a:lnTo>
                    <a:lnTo>
                      <a:pt x="3077511" y="123027"/>
                    </a:lnTo>
                    <a:lnTo>
                      <a:pt x="3039163" y="114067"/>
                    </a:lnTo>
                    <a:lnTo>
                      <a:pt x="2998942" y="105389"/>
                    </a:lnTo>
                    <a:lnTo>
                      <a:pt x="2956907" y="97000"/>
                    </a:lnTo>
                    <a:lnTo>
                      <a:pt x="2913116" y="88907"/>
                    </a:lnTo>
                    <a:lnTo>
                      <a:pt x="2867630" y="81117"/>
                    </a:lnTo>
                    <a:lnTo>
                      <a:pt x="2820507" y="73638"/>
                    </a:lnTo>
                    <a:lnTo>
                      <a:pt x="2771805" y="66476"/>
                    </a:lnTo>
                    <a:lnTo>
                      <a:pt x="2721585" y="59639"/>
                    </a:lnTo>
                    <a:lnTo>
                      <a:pt x="2669905" y="53133"/>
                    </a:lnTo>
                    <a:lnTo>
                      <a:pt x="2616824" y="46967"/>
                    </a:lnTo>
                    <a:lnTo>
                      <a:pt x="2562401" y="41146"/>
                    </a:lnTo>
                    <a:lnTo>
                      <a:pt x="2506695" y="35679"/>
                    </a:lnTo>
                    <a:lnTo>
                      <a:pt x="2449766" y="30573"/>
                    </a:lnTo>
                    <a:lnTo>
                      <a:pt x="2391672" y="25833"/>
                    </a:lnTo>
                    <a:lnTo>
                      <a:pt x="2332472" y="21469"/>
                    </a:lnTo>
                    <a:lnTo>
                      <a:pt x="2272226" y="17486"/>
                    </a:lnTo>
                    <a:lnTo>
                      <a:pt x="2210992" y="13892"/>
                    </a:lnTo>
                    <a:lnTo>
                      <a:pt x="2148830" y="10694"/>
                    </a:lnTo>
                    <a:lnTo>
                      <a:pt x="2085798" y="7900"/>
                    </a:lnTo>
                    <a:lnTo>
                      <a:pt x="2021956" y="5516"/>
                    </a:lnTo>
                    <a:lnTo>
                      <a:pt x="1957362" y="3549"/>
                    </a:lnTo>
                    <a:lnTo>
                      <a:pt x="1892077" y="2007"/>
                    </a:lnTo>
                    <a:lnTo>
                      <a:pt x="1826157" y="896"/>
                    </a:lnTo>
                    <a:lnTo>
                      <a:pt x="1759664" y="225"/>
                    </a:lnTo>
                    <a:lnTo>
                      <a:pt x="1692656" y="0"/>
                    </a:lnTo>
                  </a:path>
                </a:pathLst>
              </a:custGeom>
              <a:noFill/>
              <a:ln w="9525" cap="flat" cmpd="sng">
                <a:solidFill>
                  <a:srgbClr val="00000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6"/>
              <p:cNvSpPr/>
              <p:nvPr/>
            </p:nvSpPr>
            <p:spPr>
              <a:xfrm>
                <a:off x="3497452" y="1841626"/>
                <a:ext cx="4984115" cy="360680"/>
              </a:xfrm>
              <a:custGeom>
                <a:avLst/>
                <a:gdLst/>
                <a:ahLst/>
                <a:cxnLst/>
                <a:rect l="l" t="t" r="r" b="b"/>
                <a:pathLst>
                  <a:path w="4984115" h="360680" extrusionOk="0">
                    <a:moveTo>
                      <a:pt x="2631948" y="7238"/>
                    </a:moveTo>
                    <a:lnTo>
                      <a:pt x="2562679" y="10089"/>
                    </a:lnTo>
                    <a:lnTo>
                      <a:pt x="2494326" y="13382"/>
                    </a:lnTo>
                    <a:lnTo>
                      <a:pt x="2426939" y="17108"/>
                    </a:lnTo>
                    <a:lnTo>
                      <a:pt x="2360567" y="21260"/>
                    </a:lnTo>
                    <a:lnTo>
                      <a:pt x="2295260" y="25829"/>
                    </a:lnTo>
                    <a:lnTo>
                      <a:pt x="2231067" y="30809"/>
                    </a:lnTo>
                    <a:lnTo>
                      <a:pt x="2168038" y="36190"/>
                    </a:lnTo>
                    <a:lnTo>
                      <a:pt x="2106223" y="41966"/>
                    </a:lnTo>
                    <a:lnTo>
                      <a:pt x="2045672" y="48127"/>
                    </a:lnTo>
                    <a:lnTo>
                      <a:pt x="1986433" y="54667"/>
                    </a:lnTo>
                    <a:lnTo>
                      <a:pt x="1928557" y="61578"/>
                    </a:lnTo>
                    <a:lnTo>
                      <a:pt x="1872093" y="68850"/>
                    </a:lnTo>
                    <a:lnTo>
                      <a:pt x="1817092" y="76478"/>
                    </a:lnTo>
                    <a:lnTo>
                      <a:pt x="1763602" y="84452"/>
                    </a:lnTo>
                    <a:lnTo>
                      <a:pt x="1711673" y="92764"/>
                    </a:lnTo>
                    <a:lnTo>
                      <a:pt x="1661355" y="101408"/>
                    </a:lnTo>
                    <a:lnTo>
                      <a:pt x="1612697" y="110374"/>
                    </a:lnTo>
                    <a:lnTo>
                      <a:pt x="1565750" y="119656"/>
                    </a:lnTo>
                    <a:lnTo>
                      <a:pt x="1520562" y="129244"/>
                    </a:lnTo>
                    <a:lnTo>
                      <a:pt x="1477184" y="139132"/>
                    </a:lnTo>
                    <a:lnTo>
                      <a:pt x="1435666" y="149311"/>
                    </a:lnTo>
                    <a:lnTo>
                      <a:pt x="1396056" y="159774"/>
                    </a:lnTo>
                    <a:lnTo>
                      <a:pt x="1358404" y="170512"/>
                    </a:lnTo>
                    <a:lnTo>
                      <a:pt x="1289174" y="192783"/>
                    </a:lnTo>
                    <a:lnTo>
                      <a:pt x="1228374" y="216061"/>
                    </a:lnTo>
                    <a:lnTo>
                      <a:pt x="1176401" y="240284"/>
                    </a:lnTo>
                    <a:lnTo>
                      <a:pt x="1568577" y="240284"/>
                    </a:lnTo>
                    <a:lnTo>
                      <a:pt x="672211" y="360299"/>
                    </a:lnTo>
                    <a:lnTo>
                      <a:pt x="0" y="240284"/>
                    </a:lnTo>
                    <a:lnTo>
                      <a:pt x="392175" y="240284"/>
                    </a:lnTo>
                    <a:lnTo>
                      <a:pt x="415632" y="228712"/>
                    </a:lnTo>
                    <a:lnTo>
                      <a:pt x="468461" y="206220"/>
                    </a:lnTo>
                    <a:lnTo>
                      <a:pt x="528883" y="184634"/>
                    </a:lnTo>
                    <a:lnTo>
                      <a:pt x="596546" y="164000"/>
                    </a:lnTo>
                    <a:lnTo>
                      <a:pt x="671095" y="144364"/>
                    </a:lnTo>
                    <a:lnTo>
                      <a:pt x="710841" y="134934"/>
                    </a:lnTo>
                    <a:lnTo>
                      <a:pt x="752177" y="125772"/>
                    </a:lnTo>
                    <a:lnTo>
                      <a:pt x="795057" y="116881"/>
                    </a:lnTo>
                    <a:lnTo>
                      <a:pt x="839437" y="108270"/>
                    </a:lnTo>
                    <a:lnTo>
                      <a:pt x="885274" y="99942"/>
                    </a:lnTo>
                    <a:lnTo>
                      <a:pt x="932523" y="91904"/>
                    </a:lnTo>
                    <a:lnTo>
                      <a:pt x="981140" y="84161"/>
                    </a:lnTo>
                    <a:lnTo>
                      <a:pt x="1031080" y="76720"/>
                    </a:lnTo>
                    <a:lnTo>
                      <a:pt x="1082300" y="69585"/>
                    </a:lnTo>
                    <a:lnTo>
                      <a:pt x="1134755" y="62763"/>
                    </a:lnTo>
                    <a:lnTo>
                      <a:pt x="1188402" y="56260"/>
                    </a:lnTo>
                    <a:lnTo>
                      <a:pt x="1243195" y="50081"/>
                    </a:lnTo>
                    <a:lnTo>
                      <a:pt x="1299090" y="44232"/>
                    </a:lnTo>
                    <a:lnTo>
                      <a:pt x="1356044" y="38719"/>
                    </a:lnTo>
                    <a:lnTo>
                      <a:pt x="1414012" y="33547"/>
                    </a:lnTo>
                    <a:lnTo>
                      <a:pt x="1472950" y="28722"/>
                    </a:lnTo>
                    <a:lnTo>
                      <a:pt x="1532814" y="24250"/>
                    </a:lnTo>
                    <a:lnTo>
                      <a:pt x="1593560" y="20137"/>
                    </a:lnTo>
                    <a:lnTo>
                      <a:pt x="1655142" y="16389"/>
                    </a:lnTo>
                    <a:lnTo>
                      <a:pt x="1717518" y="13010"/>
                    </a:lnTo>
                    <a:lnTo>
                      <a:pt x="1780643" y="10008"/>
                    </a:lnTo>
                    <a:lnTo>
                      <a:pt x="1844472" y="7387"/>
                    </a:lnTo>
                    <a:lnTo>
                      <a:pt x="1908962" y="5154"/>
                    </a:lnTo>
                    <a:lnTo>
                      <a:pt x="1974069" y="3313"/>
                    </a:lnTo>
                    <a:lnTo>
                      <a:pt x="2039747" y="1872"/>
                    </a:lnTo>
                    <a:lnTo>
                      <a:pt x="2105953" y="836"/>
                    </a:lnTo>
                    <a:lnTo>
                      <a:pt x="2172642" y="209"/>
                    </a:lnTo>
                    <a:lnTo>
                      <a:pt x="2239772" y="0"/>
                    </a:lnTo>
                    <a:lnTo>
                      <a:pt x="3023997" y="0"/>
                    </a:lnTo>
                    <a:lnTo>
                      <a:pt x="3099164" y="260"/>
                    </a:lnTo>
                    <a:lnTo>
                      <a:pt x="3173616" y="1034"/>
                    </a:lnTo>
                    <a:lnTo>
                      <a:pt x="3247302" y="2313"/>
                    </a:lnTo>
                    <a:lnTo>
                      <a:pt x="3320170" y="4087"/>
                    </a:lnTo>
                    <a:lnTo>
                      <a:pt x="3392169" y="6348"/>
                    </a:lnTo>
                    <a:lnTo>
                      <a:pt x="3463250" y="9085"/>
                    </a:lnTo>
                    <a:lnTo>
                      <a:pt x="3533362" y="12289"/>
                    </a:lnTo>
                    <a:lnTo>
                      <a:pt x="3602453" y="15952"/>
                    </a:lnTo>
                    <a:lnTo>
                      <a:pt x="3670473" y="20064"/>
                    </a:lnTo>
                    <a:lnTo>
                      <a:pt x="3737371" y="24615"/>
                    </a:lnTo>
                    <a:lnTo>
                      <a:pt x="3803097" y="29596"/>
                    </a:lnTo>
                    <a:lnTo>
                      <a:pt x="3867600" y="34998"/>
                    </a:lnTo>
                    <a:lnTo>
                      <a:pt x="3930828" y="40811"/>
                    </a:lnTo>
                    <a:lnTo>
                      <a:pt x="3992732" y="47027"/>
                    </a:lnTo>
                    <a:lnTo>
                      <a:pt x="4053260" y="53635"/>
                    </a:lnTo>
                    <a:lnTo>
                      <a:pt x="4112362" y="60627"/>
                    </a:lnTo>
                    <a:lnTo>
                      <a:pt x="4169987" y="67993"/>
                    </a:lnTo>
                    <a:lnTo>
                      <a:pt x="4226084" y="75724"/>
                    </a:lnTo>
                    <a:lnTo>
                      <a:pt x="4280603" y="83810"/>
                    </a:lnTo>
                    <a:lnTo>
                      <a:pt x="4333493" y="92243"/>
                    </a:lnTo>
                    <a:lnTo>
                      <a:pt x="4384703" y="101012"/>
                    </a:lnTo>
                    <a:lnTo>
                      <a:pt x="4434182" y="110110"/>
                    </a:lnTo>
                    <a:lnTo>
                      <a:pt x="4481880" y="119525"/>
                    </a:lnTo>
                    <a:lnTo>
                      <a:pt x="4527745" y="129249"/>
                    </a:lnTo>
                    <a:lnTo>
                      <a:pt x="4571728" y="139273"/>
                    </a:lnTo>
                    <a:lnTo>
                      <a:pt x="4613777" y="149587"/>
                    </a:lnTo>
                    <a:lnTo>
                      <a:pt x="4653842" y="160182"/>
                    </a:lnTo>
                    <a:lnTo>
                      <a:pt x="4691872" y="171049"/>
                    </a:lnTo>
                    <a:lnTo>
                      <a:pt x="4761623" y="193559"/>
                    </a:lnTo>
                    <a:lnTo>
                      <a:pt x="4822625" y="217044"/>
                    </a:lnTo>
                    <a:lnTo>
                      <a:pt x="4874472" y="241430"/>
                    </a:lnTo>
                    <a:lnTo>
                      <a:pt x="4916758" y="266640"/>
                    </a:lnTo>
                    <a:lnTo>
                      <a:pt x="4949077" y="292601"/>
                    </a:lnTo>
                    <a:lnTo>
                      <a:pt x="4977980" y="332787"/>
                    </a:lnTo>
                    <a:lnTo>
                      <a:pt x="4983607" y="360299"/>
                    </a:lnTo>
                    <a:lnTo>
                      <a:pt x="4199382" y="360299"/>
                    </a:lnTo>
                    <a:lnTo>
                      <a:pt x="4197967" y="346477"/>
                    </a:lnTo>
                    <a:lnTo>
                      <a:pt x="4193755" y="332787"/>
                    </a:lnTo>
                    <a:lnTo>
                      <a:pt x="4164852" y="292601"/>
                    </a:lnTo>
                    <a:lnTo>
                      <a:pt x="4132533" y="266640"/>
                    </a:lnTo>
                    <a:lnTo>
                      <a:pt x="4090247" y="241430"/>
                    </a:lnTo>
                    <a:lnTo>
                      <a:pt x="4038400" y="217044"/>
                    </a:lnTo>
                    <a:lnTo>
                      <a:pt x="3977398" y="193559"/>
                    </a:lnTo>
                    <a:lnTo>
                      <a:pt x="3907647" y="171049"/>
                    </a:lnTo>
                    <a:lnTo>
                      <a:pt x="3869617" y="160182"/>
                    </a:lnTo>
                    <a:lnTo>
                      <a:pt x="3829552" y="149587"/>
                    </a:lnTo>
                    <a:lnTo>
                      <a:pt x="3787503" y="139273"/>
                    </a:lnTo>
                    <a:lnTo>
                      <a:pt x="3743520" y="129249"/>
                    </a:lnTo>
                    <a:lnTo>
                      <a:pt x="3697655" y="119525"/>
                    </a:lnTo>
                    <a:lnTo>
                      <a:pt x="3649957" y="110110"/>
                    </a:lnTo>
                    <a:lnTo>
                      <a:pt x="3600478" y="101012"/>
                    </a:lnTo>
                    <a:lnTo>
                      <a:pt x="3549268" y="92243"/>
                    </a:lnTo>
                    <a:lnTo>
                      <a:pt x="3496378" y="83810"/>
                    </a:lnTo>
                    <a:lnTo>
                      <a:pt x="3441859" y="75724"/>
                    </a:lnTo>
                    <a:lnTo>
                      <a:pt x="3385762" y="67993"/>
                    </a:lnTo>
                    <a:lnTo>
                      <a:pt x="3328137" y="60627"/>
                    </a:lnTo>
                    <a:lnTo>
                      <a:pt x="3269035" y="53635"/>
                    </a:lnTo>
                    <a:lnTo>
                      <a:pt x="3208507" y="47027"/>
                    </a:lnTo>
                    <a:lnTo>
                      <a:pt x="3146603" y="40811"/>
                    </a:lnTo>
                    <a:lnTo>
                      <a:pt x="3083375" y="34998"/>
                    </a:lnTo>
                    <a:lnTo>
                      <a:pt x="3018872" y="29596"/>
                    </a:lnTo>
                    <a:lnTo>
                      <a:pt x="2953146" y="24615"/>
                    </a:lnTo>
                    <a:lnTo>
                      <a:pt x="2886248" y="20064"/>
                    </a:lnTo>
                    <a:lnTo>
                      <a:pt x="2818228" y="15952"/>
                    </a:lnTo>
                    <a:lnTo>
                      <a:pt x="2749137" y="12289"/>
                    </a:lnTo>
                    <a:lnTo>
                      <a:pt x="2679025" y="9085"/>
                    </a:lnTo>
                    <a:lnTo>
                      <a:pt x="2607944" y="6348"/>
                    </a:lnTo>
                    <a:lnTo>
                      <a:pt x="2535945" y="4087"/>
                    </a:lnTo>
                    <a:lnTo>
                      <a:pt x="2463077" y="2313"/>
                    </a:lnTo>
                    <a:lnTo>
                      <a:pt x="2389391" y="1034"/>
                    </a:lnTo>
                    <a:lnTo>
                      <a:pt x="2314939" y="260"/>
                    </a:lnTo>
                    <a:lnTo>
                      <a:pt x="2239772"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 name="Google Shape;282;p16"/>
            <p:cNvSpPr txBox="1"/>
            <p:nvPr/>
          </p:nvSpPr>
          <p:spPr>
            <a:xfrm>
              <a:off x="3600575" y="5946650"/>
              <a:ext cx="5379600" cy="25920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Feedback posibil transmis către receptor</a:t>
              </a:r>
              <a:endParaRPr sz="1600" b="0" i="0" u="none" strike="noStrike" cap="none">
                <a:solidFill>
                  <a:srgbClr val="000000"/>
                </a:solidFill>
                <a:latin typeface="Calibri"/>
                <a:ea typeface="Calibri"/>
                <a:cs typeface="Calibri"/>
                <a:sym typeface="Calibri"/>
              </a:endParaRPr>
            </a:p>
          </p:txBody>
        </p:sp>
        <p:sp>
          <p:nvSpPr>
            <p:cNvPr id="283" name="Google Shape;283;p16"/>
            <p:cNvSpPr txBox="1"/>
            <p:nvPr/>
          </p:nvSpPr>
          <p:spPr>
            <a:xfrm>
              <a:off x="4915782" y="1539840"/>
              <a:ext cx="2627100" cy="258300"/>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Calibri"/>
                  <a:ea typeface="Calibri"/>
                  <a:cs typeface="Calibri"/>
                  <a:sym typeface="Calibri"/>
                </a:rPr>
                <a:t>Feedback către expeditor</a:t>
              </a:r>
              <a:endParaRPr sz="1600" b="1" i="0" u="none" strike="noStrike" cap="none">
                <a:solidFill>
                  <a:srgbClr val="000000"/>
                </a:solidFill>
                <a:latin typeface="Calibri"/>
                <a:ea typeface="Calibri"/>
                <a:cs typeface="Calibri"/>
                <a:sym typeface="Calibri"/>
              </a:endParaRPr>
            </a:p>
          </p:txBody>
        </p:sp>
      </p:grpSp>
      <p:sp>
        <p:nvSpPr>
          <p:cNvPr id="284" name="Google Shape;284;p16"/>
          <p:cNvSpPr/>
          <p:nvPr/>
        </p:nvSpPr>
        <p:spPr>
          <a:xfrm>
            <a:off x="1051000" y="3055250"/>
            <a:ext cx="1440300" cy="1362300"/>
          </a:xfrm>
          <a:prstGeom prst="rightArrow">
            <a:avLst>
              <a:gd name="adj1" fmla="val 50000"/>
              <a:gd name="adj2" fmla="val 50000"/>
            </a:avLst>
          </a:prstGeom>
          <a:solidFill>
            <a:schemeClr val="accent6"/>
          </a:solidFill>
          <a:ln w="9525" cap="flat" cmpd="sng">
            <a:solidFill>
              <a:srgbClr val="040C2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Factori interni</a:t>
            </a:r>
            <a:endParaRPr sz="1600" b="0" i="0" u="none" strike="noStrike" cap="none">
              <a:solidFill>
                <a:srgbClr val="000000"/>
              </a:solidFill>
              <a:latin typeface="Arial"/>
              <a:ea typeface="Arial"/>
              <a:cs typeface="Arial"/>
              <a:sym typeface="Arial"/>
            </a:endParaRPr>
          </a:p>
        </p:txBody>
      </p:sp>
      <p:sp>
        <p:nvSpPr>
          <p:cNvPr id="285" name="Google Shape;285;p16"/>
          <p:cNvSpPr/>
          <p:nvPr/>
        </p:nvSpPr>
        <p:spPr>
          <a:xfrm flipH="1">
            <a:off x="10162475" y="3055250"/>
            <a:ext cx="1271100" cy="1362300"/>
          </a:xfrm>
          <a:prstGeom prst="rightArrow">
            <a:avLst>
              <a:gd name="adj1" fmla="val 50000"/>
              <a:gd name="adj2" fmla="val 50000"/>
            </a:avLst>
          </a:prstGeom>
          <a:solidFill>
            <a:schemeClr val="accent6"/>
          </a:solidFill>
          <a:ln w="9525" cap="flat" cmpd="sng">
            <a:solidFill>
              <a:srgbClr val="040C2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Factori interni</a:t>
            </a:r>
            <a:endParaRPr sz="1600" b="0" i="0" u="none" strike="noStrike" cap="none">
              <a:solidFill>
                <a:srgbClr val="000000"/>
              </a:solidFill>
              <a:latin typeface="Arial"/>
              <a:ea typeface="Arial"/>
              <a:cs typeface="Arial"/>
              <a:sym typeface="Arial"/>
            </a:endParaRPr>
          </a:p>
        </p:txBody>
      </p:sp>
      <p:sp>
        <p:nvSpPr>
          <p:cNvPr id="286" name="Google Shape;286;p16"/>
          <p:cNvSpPr txBox="1">
            <a:spLocks noGrp="1"/>
          </p:cNvSpPr>
          <p:nvPr>
            <p:ph type="sldNum" idx="12"/>
          </p:nvPr>
        </p:nvSpPr>
        <p:spPr>
          <a:xfrm>
            <a:off x="11406191" y="6333134"/>
            <a:ext cx="7314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9</a:t>
            </a:fld>
            <a:endParaRPr/>
          </a:p>
        </p:txBody>
      </p:sp>
      <p:pic>
        <p:nvPicPr>
          <p:cNvPr id="3" name="Media9">
            <a:hlinkClick r:id="" action="ppaction://media"/>
            <a:extLst>
              <a:ext uri="{FF2B5EF4-FFF2-40B4-BE49-F238E27FC236}">
                <a16:creationId xmlns:a16="http://schemas.microsoft.com/office/drawing/2014/main" id="{962CB405-261C-BDF5-1BFE-54D8F05CBB8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49938" y="3184525"/>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7478</Words>
  <Application>Microsoft Office PowerPoint</Application>
  <PresentationFormat>Custom</PresentationFormat>
  <Paragraphs>540</Paragraphs>
  <Slides>61</Slides>
  <Notes>61</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Wingdings</vt:lpstr>
      <vt:lpstr>Lexend</vt:lpstr>
      <vt:lpstr>Arial</vt:lpstr>
      <vt:lpstr>Antic</vt:lpstr>
      <vt:lpstr>Lexend Medium</vt:lpstr>
      <vt:lpstr>Calibri</vt:lpstr>
      <vt:lpstr>Rubik</vt:lpstr>
      <vt:lpstr>Office Theme</vt:lpstr>
      <vt:lpstr>TMTH video course</vt:lpstr>
      <vt:lpstr>PowerPoint Presentation</vt:lpstr>
      <vt:lpstr>Introducere</vt:lpstr>
      <vt:lpstr>Introducere</vt:lpstr>
      <vt:lpstr>Conținut</vt:lpstr>
      <vt:lpstr>Obiectivele lecției</vt:lpstr>
      <vt:lpstr>Elemente esențiale ale comunicării verbale și non-verbale</vt:lpstr>
      <vt:lpstr>Elemente esențiale ale comunicării verbale și non-verbale</vt:lpstr>
      <vt:lpstr>Axiome ale comunicării</vt:lpstr>
      <vt:lpstr>Schema comunicării</vt:lpstr>
      <vt:lpstr>Comunicarea verbală și nonverbală</vt:lpstr>
      <vt:lpstr>Comunicarea verbală și nonverbală</vt:lpstr>
      <vt:lpstr>Comunicarea nonverbală: Limbajul semnelor</vt:lpstr>
      <vt:lpstr>Dinamica vocii: Utilizați cei patru P</vt:lpstr>
      <vt:lpstr>Comunicarea verbală</vt:lpstr>
      <vt:lpstr>Scriere vs. Vorbire</vt:lpstr>
      <vt:lpstr>Fundamente pentru comunicarea online accesibilă</vt:lpstr>
      <vt:lpstr>Principii de comunicare eficientă în învățarea online</vt:lpstr>
      <vt:lpstr>Principii de comunicare eficientă cu persoanele cu dizabilități în cadrul învățării online</vt:lpstr>
      <vt:lpstr>Principii de comunicare eficientă cu persoanele cu dizabilități în cadrul învățării online</vt:lpstr>
      <vt:lpstr>Principii de comunicare eficientă cu persoanele cu dizabilități în cadrul învățării online</vt:lpstr>
      <vt:lpstr>Tipuri și categorii de comunicare online</vt:lpstr>
      <vt:lpstr>Tipuri și categorii de comunicare online</vt:lpstr>
      <vt:lpstr>Tipuri și categorii de comunicare online</vt:lpstr>
      <vt:lpstr>Tipuri și categorii de comunicare online</vt:lpstr>
      <vt:lpstr>Tipuri și categorii de comunicare online</vt:lpstr>
      <vt:lpstr>Tipuri și categorii de comunicare online</vt:lpstr>
      <vt:lpstr>Tipuri și categorii de comunicare online</vt:lpstr>
      <vt:lpstr>Tipuri și categorii de comunicare online</vt:lpstr>
      <vt:lpstr>Tipuri și categorii de comunicare online</vt:lpstr>
      <vt:lpstr>Cum pot utiliza formatorii din domeniul asistenței sociale învățarea sincronă și asincronă?</vt:lpstr>
      <vt:lpstr>Cum pot utiliza formatorii din domeniul asistenței sociale învățarea sincronă și asincronă?</vt:lpstr>
      <vt:lpstr>Abilitare prin comunicare online accesibilă</vt:lpstr>
      <vt:lpstr>Responsabilizare prin comunicare online accesibilă</vt:lpstr>
      <vt:lpstr>Tehnici de comunicare verbală în educația online</vt:lpstr>
      <vt:lpstr>Tehnici de comunicare verbală în educația online</vt:lpstr>
      <vt:lpstr>Studii de caz: Aplicarea tehnicilor de comunicare verbală</vt:lpstr>
      <vt:lpstr>Studii de caz: Aplicarea tehnicilor de comunicare verbală</vt:lpstr>
      <vt:lpstr>Studii de caz: Tehnici de comunicare verbală</vt:lpstr>
      <vt:lpstr>Crearea de conținut accesibil:  3 strategii pentru incluziune</vt:lpstr>
      <vt:lpstr>Crearea de conținut accesibil: 3 strategii pentru incluziune</vt:lpstr>
      <vt:lpstr>Crearea de conținut accesibil: 3 strategii pentru incluziune</vt:lpstr>
      <vt:lpstr>Crearea de conținut accesibil: 3 strategii pentru incluziune</vt:lpstr>
      <vt:lpstr>Crearea de conținut accesibil: 3 strategii pentru incluziune</vt:lpstr>
      <vt:lpstr>Crearea de conținut accesibil: 3 strategii pentru incluziune</vt:lpstr>
      <vt:lpstr>Crearea de conținut accesibil: 3 strategii pentru incluziune</vt:lpstr>
      <vt:lpstr>Studii de caz în învățarea online incluzivă</vt:lpstr>
      <vt:lpstr>Studii de caz în învățarea online incluzivă</vt:lpstr>
      <vt:lpstr>Studii de caz în învățarea online incluzivă</vt:lpstr>
      <vt:lpstr>Studii de caz în învățarea online incluzivă</vt:lpstr>
      <vt:lpstr>Adaptarea tehnicilor de comunicare verbală și a conținutului pentru cursanții cu dizabilități</vt:lpstr>
      <vt:lpstr>Adaptarea tehnicilor de comunicare verbală și a conținutului pentru cursanții online cu dizabilități:</vt:lpstr>
      <vt:lpstr>Adaptarea tehnicilor de comunicare verbală și a conținutului pentru cursanții online cu dizabilități:</vt:lpstr>
      <vt:lpstr>Adaptarea tehnicilor de comunicare verbală și a conținutului pentru cursanții online cu dizabilități:</vt:lpstr>
      <vt:lpstr>Adaptarea tehnicilor de comunicare verbală și a conținutului pentru cursanții online cu dizabilități:</vt:lpstr>
      <vt:lpstr>Sfaturi pentru o comunicare online eficientă</vt:lpstr>
      <vt:lpstr>Concluzie</vt:lpstr>
      <vt:lpstr>Concluzie</vt:lpstr>
      <vt:lpstr>Concluzie</vt:lpstr>
      <vt:lpstr>Linkuri utile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Vulcan</dc:creator>
  <cp:lastModifiedBy>Maria Vulcan</cp:lastModifiedBy>
  <cp:revision>46</cp:revision>
  <dcterms:modified xsi:type="dcterms:W3CDTF">2024-08-09T07:54:28Z</dcterms:modified>
</cp:coreProperties>
</file>