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8"/>
  </p:notesMasterIdLst>
  <p:handoutMasterIdLst>
    <p:handoutMasterId r:id="rId89"/>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43"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Lst>
  <p:sldSz cx="18288000" cy="10287000"/>
  <p:notesSz cx="6858000" cy="9144000"/>
  <p:embeddedFontLst>
    <p:embeddedFont>
      <p:font typeface="Arimo Bold" panose="020B0604020202020204" charset="0"/>
      <p:bold r:id="rId90"/>
    </p:embeddedFont>
  </p:embeddedFont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44">
          <p15:clr>
            <a:srgbClr val="A4A3A4"/>
          </p15:clr>
        </p15:guide>
        <p15:guide id="2" pos="29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88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50" d="100"/>
          <a:sy n="50" d="100"/>
        </p:scale>
        <p:origin x="62" y="144"/>
      </p:cViewPr>
      <p:guideLst>
        <p:guide orient="horz" pos="2144"/>
        <p:guide pos="2915"/>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7D23D4-87B9-6413-AE86-8D70B82AA4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3476CC8E-9F82-B4D7-D248-538B077FF0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696C064A-D61B-4B21-B757-51A9B82445B8}" type="datetimeFigureOut">
              <a:rPr lang="en-US"/>
              <a:pPr>
                <a:defRPr/>
              </a:pPr>
              <a:t>7/27/2024</a:t>
            </a:fld>
            <a:endParaRPr lang="en-US"/>
          </a:p>
        </p:txBody>
      </p:sp>
      <p:sp>
        <p:nvSpPr>
          <p:cNvPr id="4" name="Footer Placeholder 3">
            <a:extLst>
              <a:ext uri="{FF2B5EF4-FFF2-40B4-BE49-F238E27FC236}">
                <a16:creationId xmlns:a16="http://schemas.microsoft.com/office/drawing/2014/main" id="{BCC82F75-3B23-876C-EB68-3DBAE288CB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5" name="Slide Number Placeholder 4">
            <a:extLst>
              <a:ext uri="{FF2B5EF4-FFF2-40B4-BE49-F238E27FC236}">
                <a16:creationId xmlns:a16="http://schemas.microsoft.com/office/drawing/2014/main" id="{4984B2BE-A7CC-854B-0555-29F8D3C9897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898989"/>
                </a:solidFill>
              </a:defRPr>
            </a:lvl1pPr>
          </a:lstStyle>
          <a:p>
            <a:fld id="{F2B2572E-E86D-405C-A13E-5FD18A6B32E8}" type="slidenum">
              <a:rPr lang="en-US" altLang="zh-CN"/>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E4649-5DB9-D8C3-6DBF-1189D3FBDB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pPr>
              <a:defRPr/>
            </a:pPr>
            <a:endParaRPr lang="en-US"/>
          </a:p>
        </p:txBody>
      </p:sp>
      <p:sp>
        <p:nvSpPr>
          <p:cNvPr id="3" name="Date Placeholder 2">
            <a:extLst>
              <a:ext uri="{FF2B5EF4-FFF2-40B4-BE49-F238E27FC236}">
                <a16:creationId xmlns:a16="http://schemas.microsoft.com/office/drawing/2014/main" id="{B4720837-3134-81FD-00D9-ED99E0AAFAF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pPr>
              <a:defRPr/>
            </a:pPr>
            <a:fld id="{3EFD42F7-718C-4B98-AAEC-167E6DDD60A7}" type="datetimeFigureOut">
              <a:rPr lang="en-US"/>
              <a:pPr>
                <a:defRPr/>
              </a:pPr>
              <a:t>7/27/2024</a:t>
            </a:fld>
            <a:endParaRPr lang="en-US"/>
          </a:p>
        </p:txBody>
      </p:sp>
      <p:sp>
        <p:nvSpPr>
          <p:cNvPr id="14340" name="Slide Image Placeholder 3">
            <a:extLst>
              <a:ext uri="{FF2B5EF4-FFF2-40B4-BE49-F238E27FC236}">
                <a16:creationId xmlns:a16="http://schemas.microsoft.com/office/drawing/2014/main" id="{52B7663D-7320-9418-5C1A-FA5747AFACA9}"/>
              </a:ext>
            </a:extLst>
          </p:cNvPr>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7" name="Notes Placeholder 4">
            <a:extLst>
              <a:ext uri="{FF2B5EF4-FFF2-40B4-BE49-F238E27FC236}">
                <a16:creationId xmlns:a16="http://schemas.microsoft.com/office/drawing/2014/main" id="{37F7DC75-4880-9884-70E2-9EFAAB3A41AC}"/>
              </a:ext>
            </a:extLst>
          </p:cNvPr>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6" name="Footer Placeholder 5">
            <a:extLst>
              <a:ext uri="{FF2B5EF4-FFF2-40B4-BE49-F238E27FC236}">
                <a16:creationId xmlns:a16="http://schemas.microsoft.com/office/drawing/2014/main" id="{6B78F17C-9670-84D3-4B85-74E400C7D4B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pPr>
              <a:defRPr/>
            </a:pPr>
            <a:endParaRPr lang="en-US"/>
          </a:p>
        </p:txBody>
      </p:sp>
      <p:sp>
        <p:nvSpPr>
          <p:cNvPr id="7" name="Slide Number Placeholder 6">
            <a:extLst>
              <a:ext uri="{FF2B5EF4-FFF2-40B4-BE49-F238E27FC236}">
                <a16:creationId xmlns:a16="http://schemas.microsoft.com/office/drawing/2014/main" id="{090691E9-CF5E-BF6C-6E25-65497ED4EA1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93098D-2191-4ECB-81D3-FCBE46264CB3}"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1"/>
              <a:t>Click to edit Master subtitle style</a:t>
            </a:r>
          </a:p>
        </p:txBody>
      </p:sp>
      <p:sp>
        <p:nvSpPr>
          <p:cNvPr id="4" name="Date Placeholder 3">
            <a:extLst>
              <a:ext uri="{FF2B5EF4-FFF2-40B4-BE49-F238E27FC236}">
                <a16:creationId xmlns:a16="http://schemas.microsoft.com/office/drawing/2014/main" id="{C94DBA09-6D80-F5FF-8A1A-6016480F8A5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ECBCB427-C943-5D5C-727B-6912074C8B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CC149E-6F0B-93F2-C2E4-13D8F4239686}"/>
              </a:ext>
            </a:extLst>
          </p:cNvPr>
          <p:cNvSpPr>
            <a:spLocks noGrp="1"/>
          </p:cNvSpPr>
          <p:nvPr>
            <p:ph type="sldNum" sz="quarter" idx="12"/>
          </p:nvPr>
        </p:nvSpPr>
        <p:spPr/>
        <p:txBody>
          <a:bodyPr/>
          <a:lstStyle>
            <a:lvl1pPr>
              <a:defRPr/>
            </a:lvl1pPr>
          </a:lstStyle>
          <a:p>
            <a:fld id="{BA8E704B-7E31-44D6-B129-B873F299A398}" type="slidenum">
              <a:rPr lang="en-US" altLang="zh-CN"/>
              <a:pPr/>
              <a:t>‹#›</a:t>
            </a:fld>
            <a:endParaRPr lang="en-US" altLang="zh-CN"/>
          </a:p>
        </p:txBody>
      </p:sp>
    </p:spTree>
    <p:extLst>
      <p:ext uri="{BB962C8B-B14F-4D97-AF65-F5344CB8AC3E}">
        <p14:creationId xmlns:p14="http://schemas.microsoft.com/office/powerpoint/2010/main" val="404705999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C1CB8AD6-FE57-E327-5F7A-D40A81FD0A6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09B66939-B8CF-38A5-BCEC-773CF34E24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818544-66CF-B8AE-4D9F-AE7520F8F5A7}"/>
              </a:ext>
            </a:extLst>
          </p:cNvPr>
          <p:cNvSpPr>
            <a:spLocks noGrp="1"/>
          </p:cNvSpPr>
          <p:nvPr>
            <p:ph type="sldNum" sz="quarter" idx="12"/>
          </p:nvPr>
        </p:nvSpPr>
        <p:spPr/>
        <p:txBody>
          <a:bodyPr/>
          <a:lstStyle>
            <a:lvl1pPr>
              <a:defRPr/>
            </a:lvl1pPr>
          </a:lstStyle>
          <a:p>
            <a:fld id="{296EEADA-ABAE-4643-A842-732178FFE549}" type="slidenum">
              <a:rPr lang="en-US" altLang="zh-CN"/>
              <a:pPr/>
              <a:t>‹#›</a:t>
            </a:fld>
            <a:endParaRPr lang="en-US" altLang="zh-CN"/>
          </a:p>
        </p:txBody>
      </p:sp>
    </p:spTree>
    <p:extLst>
      <p:ext uri="{BB962C8B-B14F-4D97-AF65-F5344CB8AC3E}">
        <p14:creationId xmlns:p14="http://schemas.microsoft.com/office/powerpoint/2010/main" val="251428502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6D9428D3-F993-835F-E9C4-E01FA7EC3F4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ACBFA811-56AD-C3D0-1001-5F7ECEEBC6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0EE63-10FC-DD57-6DDF-20642E05A1D4}"/>
              </a:ext>
            </a:extLst>
          </p:cNvPr>
          <p:cNvSpPr>
            <a:spLocks noGrp="1"/>
          </p:cNvSpPr>
          <p:nvPr>
            <p:ph type="sldNum" sz="quarter" idx="12"/>
          </p:nvPr>
        </p:nvSpPr>
        <p:spPr/>
        <p:txBody>
          <a:bodyPr/>
          <a:lstStyle>
            <a:lvl1pPr>
              <a:defRPr/>
            </a:lvl1pPr>
          </a:lstStyle>
          <a:p>
            <a:fld id="{14D40365-AE6B-4500-BC53-1327723569EC}" type="slidenum">
              <a:rPr lang="en-US" altLang="zh-CN"/>
              <a:pPr/>
              <a:t>‹#›</a:t>
            </a:fld>
            <a:endParaRPr lang="en-US" altLang="zh-CN"/>
          </a:p>
        </p:txBody>
      </p:sp>
    </p:spTree>
    <p:extLst>
      <p:ext uri="{BB962C8B-B14F-4D97-AF65-F5344CB8AC3E}">
        <p14:creationId xmlns:p14="http://schemas.microsoft.com/office/powerpoint/2010/main" val="183446378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A57802B6-393C-FD92-EB34-5939E297B4A6}"/>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5C354D6C-0250-8684-18E7-49F2E7D967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1CC22C-8DDA-90AB-441B-E020C9A3A5FF}"/>
              </a:ext>
            </a:extLst>
          </p:cNvPr>
          <p:cNvSpPr>
            <a:spLocks noGrp="1"/>
          </p:cNvSpPr>
          <p:nvPr>
            <p:ph type="sldNum" sz="quarter" idx="12"/>
          </p:nvPr>
        </p:nvSpPr>
        <p:spPr/>
        <p:txBody>
          <a:bodyPr/>
          <a:lstStyle>
            <a:lvl1pPr>
              <a:defRPr/>
            </a:lvl1pPr>
          </a:lstStyle>
          <a:p>
            <a:fld id="{07DDAF16-862A-4F1E-A393-94802E3DD89D}" type="slidenum">
              <a:rPr lang="en-US" altLang="zh-CN"/>
              <a:pPr/>
              <a:t>‹#›</a:t>
            </a:fld>
            <a:endParaRPr lang="en-US" altLang="zh-CN"/>
          </a:p>
        </p:txBody>
      </p:sp>
    </p:spTree>
    <p:extLst>
      <p:ext uri="{BB962C8B-B14F-4D97-AF65-F5344CB8AC3E}">
        <p14:creationId xmlns:p14="http://schemas.microsoft.com/office/powerpoint/2010/main" val="34610491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9F5A6A9D-9E8E-78C9-D183-4B60D99F72B8}"/>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D1BEE4F3-9831-A163-C2B7-605F025171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09B7EF-1D57-F9C4-07AB-C51366651B51}"/>
              </a:ext>
            </a:extLst>
          </p:cNvPr>
          <p:cNvSpPr>
            <a:spLocks noGrp="1"/>
          </p:cNvSpPr>
          <p:nvPr>
            <p:ph type="sldNum" sz="quarter" idx="12"/>
          </p:nvPr>
        </p:nvSpPr>
        <p:spPr/>
        <p:txBody>
          <a:bodyPr/>
          <a:lstStyle>
            <a:lvl1pPr>
              <a:defRPr/>
            </a:lvl1pPr>
          </a:lstStyle>
          <a:p>
            <a:fld id="{028C6533-13FF-4074-A2A1-2F2530628E32}" type="slidenum">
              <a:rPr lang="en-US" altLang="zh-CN"/>
              <a:pPr/>
              <a:t>‹#›</a:t>
            </a:fld>
            <a:endParaRPr lang="en-US" altLang="zh-CN"/>
          </a:p>
        </p:txBody>
      </p:sp>
    </p:spTree>
    <p:extLst>
      <p:ext uri="{BB962C8B-B14F-4D97-AF65-F5344CB8AC3E}">
        <p14:creationId xmlns:p14="http://schemas.microsoft.com/office/powerpoint/2010/main" val="33905998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97E6300E-A92F-2E45-3883-6DF7C1016A53}"/>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6" name="Footer Placeholder 4">
            <a:extLst>
              <a:ext uri="{FF2B5EF4-FFF2-40B4-BE49-F238E27FC236}">
                <a16:creationId xmlns:a16="http://schemas.microsoft.com/office/drawing/2014/main" id="{59AEEA82-AD9F-8E55-FFFC-09C96DABB3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1B6F69-4231-A9C9-F09F-C48A7ABD8C4A}"/>
              </a:ext>
            </a:extLst>
          </p:cNvPr>
          <p:cNvSpPr>
            <a:spLocks noGrp="1"/>
          </p:cNvSpPr>
          <p:nvPr>
            <p:ph type="sldNum" sz="quarter" idx="12"/>
          </p:nvPr>
        </p:nvSpPr>
        <p:spPr/>
        <p:txBody>
          <a:bodyPr/>
          <a:lstStyle>
            <a:lvl1pPr>
              <a:defRPr/>
            </a:lvl1pPr>
          </a:lstStyle>
          <a:p>
            <a:fld id="{DFB4FD1B-4328-4393-905A-8F202D5F103B}" type="slidenum">
              <a:rPr lang="en-US" altLang="zh-CN"/>
              <a:pPr/>
              <a:t>‹#›</a:t>
            </a:fld>
            <a:endParaRPr lang="en-US" altLang="zh-CN"/>
          </a:p>
        </p:txBody>
      </p:sp>
    </p:spTree>
    <p:extLst>
      <p:ext uri="{BB962C8B-B14F-4D97-AF65-F5344CB8AC3E}">
        <p14:creationId xmlns:p14="http://schemas.microsoft.com/office/powerpoint/2010/main" val="2353545716"/>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B8B7B8EF-75D5-92E0-0874-CF712DB286FF}"/>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8" name="Footer Placeholder 4">
            <a:extLst>
              <a:ext uri="{FF2B5EF4-FFF2-40B4-BE49-F238E27FC236}">
                <a16:creationId xmlns:a16="http://schemas.microsoft.com/office/drawing/2014/main" id="{C5AC804F-7035-1FE5-E4F3-813C6E7A7D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D07F8A6-B679-9741-9242-786DD5915292}"/>
              </a:ext>
            </a:extLst>
          </p:cNvPr>
          <p:cNvSpPr>
            <a:spLocks noGrp="1"/>
          </p:cNvSpPr>
          <p:nvPr>
            <p:ph type="sldNum" sz="quarter" idx="12"/>
          </p:nvPr>
        </p:nvSpPr>
        <p:spPr/>
        <p:txBody>
          <a:bodyPr/>
          <a:lstStyle>
            <a:lvl1pPr>
              <a:defRPr/>
            </a:lvl1pPr>
          </a:lstStyle>
          <a:p>
            <a:fld id="{8723CEBF-2D16-44D7-A60A-5E7AF8B5298E}" type="slidenum">
              <a:rPr lang="en-US" altLang="zh-CN"/>
              <a:pPr/>
              <a:t>‹#›</a:t>
            </a:fld>
            <a:endParaRPr lang="en-US" altLang="zh-CN"/>
          </a:p>
        </p:txBody>
      </p:sp>
    </p:spTree>
    <p:extLst>
      <p:ext uri="{BB962C8B-B14F-4D97-AF65-F5344CB8AC3E}">
        <p14:creationId xmlns:p14="http://schemas.microsoft.com/office/powerpoint/2010/main" val="50871694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FC58C4C8-004E-C2CB-A4D9-DA545B72ECBE}"/>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4" name="Footer Placeholder 4">
            <a:extLst>
              <a:ext uri="{FF2B5EF4-FFF2-40B4-BE49-F238E27FC236}">
                <a16:creationId xmlns:a16="http://schemas.microsoft.com/office/drawing/2014/main" id="{84699073-E957-FAD1-7FDF-CC93AE2B252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01F1AF6-0F3C-9495-1C1C-A6EDB3D79FB6}"/>
              </a:ext>
            </a:extLst>
          </p:cNvPr>
          <p:cNvSpPr>
            <a:spLocks noGrp="1"/>
          </p:cNvSpPr>
          <p:nvPr>
            <p:ph type="sldNum" sz="quarter" idx="12"/>
          </p:nvPr>
        </p:nvSpPr>
        <p:spPr/>
        <p:txBody>
          <a:bodyPr/>
          <a:lstStyle>
            <a:lvl1pPr>
              <a:defRPr/>
            </a:lvl1pPr>
          </a:lstStyle>
          <a:p>
            <a:fld id="{29C93C7A-E8FE-4D0B-B615-32C1313C35CF}" type="slidenum">
              <a:rPr lang="en-US" altLang="zh-CN"/>
              <a:pPr/>
              <a:t>‹#›</a:t>
            </a:fld>
            <a:endParaRPr lang="en-US" altLang="zh-CN"/>
          </a:p>
        </p:txBody>
      </p:sp>
    </p:spTree>
    <p:extLst>
      <p:ext uri="{BB962C8B-B14F-4D97-AF65-F5344CB8AC3E}">
        <p14:creationId xmlns:p14="http://schemas.microsoft.com/office/powerpoint/2010/main" val="317596217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E18EC1-9F7E-4A5B-95FE-8ABC9D357AC1}"/>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3" name="Footer Placeholder 4">
            <a:extLst>
              <a:ext uri="{FF2B5EF4-FFF2-40B4-BE49-F238E27FC236}">
                <a16:creationId xmlns:a16="http://schemas.microsoft.com/office/drawing/2014/main" id="{3E0C5C76-756A-6FC1-0308-10100A903D5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F74DEA-75E8-F72E-8E0F-355F93EA814A}"/>
              </a:ext>
            </a:extLst>
          </p:cNvPr>
          <p:cNvSpPr>
            <a:spLocks noGrp="1"/>
          </p:cNvSpPr>
          <p:nvPr>
            <p:ph type="sldNum" sz="quarter" idx="12"/>
          </p:nvPr>
        </p:nvSpPr>
        <p:spPr/>
        <p:txBody>
          <a:bodyPr/>
          <a:lstStyle>
            <a:lvl1pPr>
              <a:defRPr/>
            </a:lvl1pPr>
          </a:lstStyle>
          <a:p>
            <a:fld id="{F99820C6-2295-4628-8087-C4E1D0582C0B}" type="slidenum">
              <a:rPr lang="en-US" altLang="zh-CN"/>
              <a:pPr/>
              <a:t>‹#›</a:t>
            </a:fld>
            <a:endParaRPr lang="en-US" altLang="zh-CN"/>
          </a:p>
        </p:txBody>
      </p:sp>
    </p:spTree>
    <p:extLst>
      <p:ext uri="{BB962C8B-B14F-4D97-AF65-F5344CB8AC3E}">
        <p14:creationId xmlns:p14="http://schemas.microsoft.com/office/powerpoint/2010/main" val="166887184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DB1ACED-87FA-C237-0224-92157A76CA3A}"/>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6" name="Footer Placeholder 4">
            <a:extLst>
              <a:ext uri="{FF2B5EF4-FFF2-40B4-BE49-F238E27FC236}">
                <a16:creationId xmlns:a16="http://schemas.microsoft.com/office/drawing/2014/main" id="{DA460F52-7A05-A55A-D4D8-F1E86B38A1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435ED-1CAB-5B7F-FC34-67DF59B7B93A}"/>
              </a:ext>
            </a:extLst>
          </p:cNvPr>
          <p:cNvSpPr>
            <a:spLocks noGrp="1"/>
          </p:cNvSpPr>
          <p:nvPr>
            <p:ph type="sldNum" sz="quarter" idx="12"/>
          </p:nvPr>
        </p:nvSpPr>
        <p:spPr/>
        <p:txBody>
          <a:bodyPr/>
          <a:lstStyle>
            <a:lvl1pPr>
              <a:defRPr/>
            </a:lvl1pPr>
          </a:lstStyle>
          <a:p>
            <a:fld id="{111FE6AD-D54A-422C-B3DA-D3877F341043}" type="slidenum">
              <a:rPr lang="en-US" altLang="zh-CN"/>
              <a:pPr/>
              <a:t>‹#›</a:t>
            </a:fld>
            <a:endParaRPr lang="en-US" altLang="zh-CN"/>
          </a:p>
        </p:txBody>
      </p:sp>
    </p:spTree>
    <p:extLst>
      <p:ext uri="{BB962C8B-B14F-4D97-AF65-F5344CB8AC3E}">
        <p14:creationId xmlns:p14="http://schemas.microsoft.com/office/powerpoint/2010/main" val="40780097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1"/>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7153E9B5-E6F9-C492-A404-463FAEB34EF0}"/>
              </a:ext>
            </a:extLst>
          </p:cNvPr>
          <p:cNvSpPr>
            <a:spLocks noGrp="1"/>
          </p:cNvSpPr>
          <p:nvPr>
            <p:ph type="dt" sz="half" idx="10"/>
          </p:nvPr>
        </p:nvSpPr>
        <p:spPr/>
        <p:txBody>
          <a:bodyPr/>
          <a:lstStyle>
            <a:lvl1pPr>
              <a:defRPr smtClean="0"/>
            </a:lvl1pPr>
          </a:lstStyle>
          <a:p>
            <a:pPr>
              <a:defRPr/>
            </a:pPr>
            <a:fld id="{1D8BD707-D9CF-40AE-B4C6-C98DA3205C09}" type="datetimeFigureOut">
              <a:rPr lang="en-US"/>
              <a:pPr>
                <a:defRPr/>
              </a:pPr>
              <a:t>7/27/2024</a:t>
            </a:fld>
            <a:endParaRPr lang="en-US"/>
          </a:p>
        </p:txBody>
      </p:sp>
      <p:sp>
        <p:nvSpPr>
          <p:cNvPr id="6" name="Footer Placeholder 4">
            <a:extLst>
              <a:ext uri="{FF2B5EF4-FFF2-40B4-BE49-F238E27FC236}">
                <a16:creationId xmlns:a16="http://schemas.microsoft.com/office/drawing/2014/main" id="{1AF88710-4C75-8C91-BB54-F549BEAAB98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F7C701-01DC-A061-F0B7-6B2084F5D9CA}"/>
              </a:ext>
            </a:extLst>
          </p:cNvPr>
          <p:cNvSpPr>
            <a:spLocks noGrp="1"/>
          </p:cNvSpPr>
          <p:nvPr>
            <p:ph type="sldNum" sz="quarter" idx="12"/>
          </p:nvPr>
        </p:nvSpPr>
        <p:spPr/>
        <p:txBody>
          <a:bodyPr/>
          <a:lstStyle>
            <a:lvl1pPr>
              <a:defRPr/>
            </a:lvl1pPr>
          </a:lstStyle>
          <a:p>
            <a:fld id="{D36F3A86-1B63-461B-BBE2-CEDF156D1B10}" type="slidenum">
              <a:rPr lang="en-US" altLang="zh-CN"/>
              <a:pPr/>
              <a:t>‹#›</a:t>
            </a:fld>
            <a:endParaRPr lang="en-US" altLang="zh-CN"/>
          </a:p>
        </p:txBody>
      </p:sp>
    </p:spTree>
    <p:extLst>
      <p:ext uri="{BB962C8B-B14F-4D97-AF65-F5344CB8AC3E}">
        <p14:creationId xmlns:p14="http://schemas.microsoft.com/office/powerpoint/2010/main" val="120725321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48EF694-60C7-ADB2-560E-DEF86F4C542E}"/>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a:extLst>
              <a:ext uri="{FF2B5EF4-FFF2-40B4-BE49-F238E27FC236}">
                <a16:creationId xmlns:a16="http://schemas.microsoft.com/office/drawing/2014/main" id="{A28576C9-0ED5-5EF6-D5D0-574D046E74DC}"/>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FFBDEA99-83CC-3AAF-3DA5-5C6932173E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pPr>
              <a:defRPr/>
            </a:pPr>
            <a:fld id="{1D8BD707-D9CF-40AE-B4C6-C98DA3205C09}" type="datetimeFigureOut">
              <a:rPr lang="en-US"/>
              <a:pPr>
                <a:defRPr/>
              </a:pPr>
              <a:t>7/27/2024</a:t>
            </a:fld>
            <a:endParaRPr lang="en-US"/>
          </a:p>
        </p:txBody>
      </p:sp>
      <p:sp>
        <p:nvSpPr>
          <p:cNvPr id="5" name="Footer Placeholder 4">
            <a:extLst>
              <a:ext uri="{FF2B5EF4-FFF2-40B4-BE49-F238E27FC236}">
                <a16:creationId xmlns:a16="http://schemas.microsoft.com/office/drawing/2014/main" id="{0B1043C8-15BA-AD47-9C19-4F1D7D7970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CEB73E8-E01C-13AA-D3E4-B670ED98076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F1894B3-098C-4A3C-B230-937AE4C859B5}"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3.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9.gi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08.jpeg"/><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988CF65-CD39-C991-5A04-B11D1B68FD7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E991509E-9055-A15D-DCBE-F0D5819B9C0A}"/>
              </a:ext>
            </a:extLst>
          </p:cNvPr>
          <p:cNvSpPr txBox="1"/>
          <p:nvPr/>
        </p:nvSpPr>
        <p:spPr>
          <a:xfrm>
            <a:off x="1246188" y="2247900"/>
            <a:ext cx="15916275" cy="3775585"/>
          </a:xfrm>
          <a:prstGeom prst="rect">
            <a:avLst/>
          </a:prstGeom>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zh-CN" sz="8800" b="1" dirty="0">
                <a:solidFill>
                  <a:srgbClr val="FFFFFF"/>
                </a:solidFill>
                <a:latin typeface="Arial" panose="020B0604020202020204" pitchFamily="34" charset="0"/>
                <a:sym typeface="Arimo Bold" panose="020B0704020202020204" pitchFamily="34" charset="0"/>
              </a:rPr>
              <a:t>ÎNVAȚĂ-MĂ SĂ AJUT</a:t>
            </a:r>
            <a:endParaRPr lang="ro-RO" altLang="zh-CN" sz="8800" b="1" dirty="0">
              <a:solidFill>
                <a:srgbClr val="FFFFFF"/>
              </a:solidFill>
              <a:latin typeface="Arial" panose="020B0604020202020204" pitchFamily="34" charset="0"/>
              <a:sym typeface="Arimo Bold" panose="020B0704020202020204" pitchFamily="34" charset="0"/>
            </a:endParaRPr>
          </a:p>
          <a:p>
            <a:pPr algn="ctr" eaLnBrk="1" hangingPunct="1">
              <a:lnSpc>
                <a:spcPts val="7200"/>
              </a:lnSpc>
              <a:spcBef>
                <a:spcPts val="0"/>
              </a:spcBef>
              <a:spcAft>
                <a:spcPts val="0"/>
              </a:spcAft>
            </a:pPr>
            <a:r>
              <a:rPr lang="it-IT" altLang="zh-CN" sz="4400" dirty="0">
                <a:solidFill>
                  <a:srgbClr val="FFFFFF"/>
                </a:solidFill>
                <a:latin typeface="Arial" panose="020B0604020202020204" pitchFamily="34" charset="0"/>
                <a:cs typeface="Arial" panose="020B0604020202020204" pitchFamily="34" charset="0"/>
                <a:sym typeface="Arial" panose="020B0604020202020204" pitchFamily="34" charset="0"/>
              </a:rPr>
              <a:t>MODULUL 3 - Lectia 5 - Comportamentul asertiv in comunicar</a:t>
            </a:r>
            <a:r>
              <a:rPr lang="ro-RO" altLang="zh-CN" sz="4400" dirty="0">
                <a:solidFill>
                  <a:srgbClr val="FFFFFF"/>
                </a:solidFill>
                <a:latin typeface="Arial" panose="020B0604020202020204" pitchFamily="34" charset="0"/>
                <a:cs typeface="Arial" panose="020B0604020202020204" pitchFamily="34" charset="0"/>
                <a:sym typeface="Arial" panose="020B0604020202020204" pitchFamily="34" charset="0"/>
              </a:rPr>
              <a:t>ea </a:t>
            </a:r>
            <a:r>
              <a:rPr lang="it-IT" altLang="zh-CN" sz="4400" dirty="0">
                <a:solidFill>
                  <a:srgbClr val="FFFFFF"/>
                </a:solidFill>
                <a:latin typeface="Arial" panose="020B0604020202020204" pitchFamily="34" charset="0"/>
                <a:cs typeface="Arial" panose="020B0604020202020204" pitchFamily="34" charset="0"/>
                <a:sym typeface="Arial" panose="020B0604020202020204" pitchFamily="34" charset="0"/>
              </a:rPr>
              <a:t>online - model comportamental</a:t>
            </a:r>
            <a:endParaRPr lang="en-US" altLang="zh-CN" sz="4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5363" name="AutoShape 4">
            <a:extLst>
              <a:ext uri="{FF2B5EF4-FFF2-40B4-BE49-F238E27FC236}">
                <a16:creationId xmlns:a16="http://schemas.microsoft.com/office/drawing/2014/main" id="{14A40CD7-0126-E2BA-0827-A514EB5F0955}"/>
              </a:ext>
            </a:extLst>
          </p:cNvPr>
          <p:cNvSpPr>
            <a:spLocks noChangeShapeType="1"/>
          </p:cNvSpPr>
          <p:nvPr/>
        </p:nvSpPr>
        <p:spPr bwMode="auto">
          <a:xfrm>
            <a:off x="2525713" y="258127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4" name="AutoShape 5">
            <a:extLst>
              <a:ext uri="{FF2B5EF4-FFF2-40B4-BE49-F238E27FC236}">
                <a16:creationId xmlns:a16="http://schemas.microsoft.com/office/drawing/2014/main" id="{AAD21EDA-EE5D-4B63-5904-C550B2BF8F6B}"/>
              </a:ext>
            </a:extLst>
          </p:cNvPr>
          <p:cNvSpPr>
            <a:spLocks noChangeShapeType="1"/>
          </p:cNvSpPr>
          <p:nvPr/>
        </p:nvSpPr>
        <p:spPr bwMode="auto">
          <a:xfrm>
            <a:off x="2636838" y="7400925"/>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5365" name="Freeform 6">
            <a:extLst>
              <a:ext uri="{FF2B5EF4-FFF2-40B4-BE49-F238E27FC236}">
                <a16:creationId xmlns:a16="http://schemas.microsoft.com/office/drawing/2014/main" id="{BF503D69-B31A-B1FF-0DE1-1B3CC20B1BA5}"/>
              </a:ext>
            </a:extLst>
          </p:cNvPr>
          <p:cNvSpPr>
            <a:spLocks noChangeArrowheads="1"/>
          </p:cNvSpPr>
          <p:nvPr/>
        </p:nvSpPr>
        <p:spPr bwMode="auto">
          <a:xfrm>
            <a:off x="180975" y="125413"/>
            <a:ext cx="2455863" cy="2455862"/>
          </a:xfrm>
          <a:custGeom>
            <a:avLst/>
            <a:gdLst>
              <a:gd name="T0" fmla="*/ 0 w 2456948"/>
              <a:gd name="T1" fmla="*/ 0 h 2456948"/>
              <a:gd name="T2" fmla="*/ 2456948 w 2456948"/>
              <a:gd name="T3" fmla="*/ 0 h 2456948"/>
              <a:gd name="T4" fmla="*/ 2456948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8" y="0"/>
                </a:lnTo>
                <a:lnTo>
                  <a:pt x="2456948" y="2456949"/>
                </a:lnTo>
                <a:lnTo>
                  <a:pt x="0" y="2456949"/>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6" name="Freeform 7">
            <a:extLst>
              <a:ext uri="{FF2B5EF4-FFF2-40B4-BE49-F238E27FC236}">
                <a16:creationId xmlns:a16="http://schemas.microsoft.com/office/drawing/2014/main" id="{3F3B789A-2099-FB79-A0C7-47FE178CAFFD}"/>
              </a:ext>
            </a:extLst>
          </p:cNvPr>
          <p:cNvSpPr>
            <a:spLocks noChangeArrowheads="1"/>
          </p:cNvSpPr>
          <p:nvPr/>
        </p:nvSpPr>
        <p:spPr bwMode="auto">
          <a:xfrm>
            <a:off x="11460163" y="333375"/>
            <a:ext cx="6297612" cy="1319213"/>
          </a:xfrm>
          <a:custGeom>
            <a:avLst/>
            <a:gdLst>
              <a:gd name="T0" fmla="*/ 0 w 6298553"/>
              <a:gd name="T1" fmla="*/ 0 h 1320072"/>
              <a:gd name="T2" fmla="*/ 6298553 w 6298553"/>
              <a:gd name="T3" fmla="*/ 0 h 1320072"/>
              <a:gd name="T4" fmla="*/ 6298553 w 6298553"/>
              <a:gd name="T5" fmla="*/ 1320072 h 1320072"/>
              <a:gd name="T6" fmla="*/ 0 w 6298553"/>
              <a:gd name="T7" fmla="*/ 1320072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2"/>
                </a:lnTo>
                <a:lnTo>
                  <a:pt x="0" y="132007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15367" name="Group 8">
            <a:extLst>
              <a:ext uri="{FF2B5EF4-FFF2-40B4-BE49-F238E27FC236}">
                <a16:creationId xmlns:a16="http://schemas.microsoft.com/office/drawing/2014/main" id="{E948DFE1-A13D-E4AF-7552-619571E7C608}"/>
              </a:ext>
            </a:extLst>
          </p:cNvPr>
          <p:cNvGrpSpPr>
            <a:grpSpLocks/>
          </p:cNvGrpSpPr>
          <p:nvPr/>
        </p:nvGrpSpPr>
        <p:grpSpPr bwMode="auto">
          <a:xfrm>
            <a:off x="6940640" y="6134074"/>
            <a:ext cx="10167938" cy="1098550"/>
            <a:chOff x="0" y="0"/>
            <a:chExt cx="13556800" cy="1464800"/>
          </a:xfrm>
        </p:grpSpPr>
        <p:sp>
          <p:nvSpPr>
            <p:cNvPr id="15368" name="Freeform 9">
              <a:extLst>
                <a:ext uri="{FF2B5EF4-FFF2-40B4-BE49-F238E27FC236}">
                  <a16:creationId xmlns:a16="http://schemas.microsoft.com/office/drawing/2014/main" id="{01D91F96-58B5-90C6-8009-DF6A515A96B5}"/>
                </a:ext>
              </a:extLst>
            </p:cNvPr>
            <p:cNvSpPr>
              <a:spLocks noChangeArrowheads="1"/>
            </p:cNvSpPr>
            <p:nvPr/>
          </p:nvSpPr>
          <p:spPr bwMode="auto">
            <a:xfrm>
              <a:off x="0" y="0"/>
              <a:ext cx="13556742" cy="1464818"/>
            </a:xfrm>
            <a:custGeom>
              <a:avLst/>
              <a:gdLst>
                <a:gd name="T0" fmla="*/ 0 w 13556742"/>
                <a:gd name="T1" fmla="*/ 0 h 1464818"/>
                <a:gd name="T2" fmla="*/ 13556742 w 13556742"/>
                <a:gd name="T3" fmla="*/ 0 h 1464818"/>
                <a:gd name="T4" fmla="*/ 13556742 w 13556742"/>
                <a:gd name="T5" fmla="*/ 1464818 h 1464818"/>
                <a:gd name="T6" fmla="*/ 0 w 13556742"/>
                <a:gd name="T7" fmla="*/ 1464818 h 1464818"/>
                <a:gd name="T8" fmla="*/ 0 w 13556742"/>
                <a:gd name="T9" fmla="*/ 0 h 1464818"/>
              </a:gdLst>
              <a:ahLst/>
              <a:cxnLst>
                <a:cxn ang="0">
                  <a:pos x="T0" y="T1"/>
                </a:cxn>
                <a:cxn ang="0">
                  <a:pos x="T2" y="T3"/>
                </a:cxn>
                <a:cxn ang="0">
                  <a:pos x="T4" y="T5"/>
                </a:cxn>
                <a:cxn ang="0">
                  <a:pos x="T6" y="T7"/>
                </a:cxn>
                <a:cxn ang="0">
                  <a:pos x="T8" y="T9"/>
                </a:cxn>
              </a:cxnLst>
              <a:rect l="0" t="0" r="r" b="b"/>
              <a:pathLst>
                <a:path w="13556742" h="1464818">
                  <a:moveTo>
                    <a:pt x="0" y="0"/>
                  </a:moveTo>
                  <a:lnTo>
                    <a:pt x="13556742" y="0"/>
                  </a:lnTo>
                  <a:lnTo>
                    <a:pt x="13556742" y="1464818"/>
                  </a:lnTo>
                  <a:lnTo>
                    <a:pt x="0" y="1464818"/>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69" name="TextBox 10">
              <a:extLst>
                <a:ext uri="{FF2B5EF4-FFF2-40B4-BE49-F238E27FC236}">
                  <a16:creationId xmlns:a16="http://schemas.microsoft.com/office/drawing/2014/main" id="{71224270-95D9-D8A0-0AA7-1E82758BD304}"/>
                </a:ext>
              </a:extLst>
            </p:cNvPr>
            <p:cNvSpPr txBox="1">
              <a:spLocks noChangeArrowheads="1"/>
            </p:cNvSpPr>
            <p:nvPr/>
          </p:nvSpPr>
          <p:spPr bwMode="auto">
            <a:xfrm>
              <a:off x="0" y="0"/>
              <a:ext cx="13556800" cy="146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325"/>
                </a:lnSpc>
              </a:pPr>
              <a:r>
                <a:rPr lang="en-US" altLang="zh-CN" sz="3200" b="1" dirty="0" err="1">
                  <a:solidFill>
                    <a:srgbClr val="FEFEFE"/>
                  </a:solidFill>
                  <a:latin typeface="Arial" panose="020B0604020202020204" pitchFamily="34" charset="0"/>
                  <a:sym typeface="Arial" panose="020B0604020202020204" pitchFamily="34" charset="0"/>
                </a:rPr>
                <a:t>Proiectul</a:t>
              </a:r>
              <a:r>
                <a:rPr lang="en-US" altLang="zh-CN" sz="3200" b="1" dirty="0">
                  <a:solidFill>
                    <a:srgbClr val="FEFEFE"/>
                  </a:solidFill>
                  <a:latin typeface="Arial" panose="020B0604020202020204" pitchFamily="34" charset="0"/>
                  <a:sym typeface="Arial" panose="020B0604020202020204" pitchFamily="34" charset="0"/>
                </a:rPr>
                <a:t> nr.: 2022-1-RO01-KA220-VET-000085029</a:t>
              </a:r>
              <a:endParaRPr lang="en-US" altLang="zh-CN" sz="3200" b="1" dirty="0">
                <a:solidFill>
                  <a:srgbClr val="FEFEFE"/>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5370" name="Group 11">
            <a:extLst>
              <a:ext uri="{FF2B5EF4-FFF2-40B4-BE49-F238E27FC236}">
                <a16:creationId xmlns:a16="http://schemas.microsoft.com/office/drawing/2014/main" id="{F6B72039-DC50-8E01-1EF7-04400D1F9431}"/>
              </a:ext>
            </a:extLst>
          </p:cNvPr>
          <p:cNvGrpSpPr>
            <a:grpSpLocks/>
          </p:cNvGrpSpPr>
          <p:nvPr/>
        </p:nvGrpSpPr>
        <p:grpSpPr bwMode="auto">
          <a:xfrm>
            <a:off x="1935163" y="8329613"/>
            <a:ext cx="14654212" cy="1693862"/>
            <a:chOff x="0" y="0"/>
            <a:chExt cx="19538373" cy="2257474"/>
          </a:xfrm>
        </p:grpSpPr>
        <p:sp>
          <p:nvSpPr>
            <p:cNvPr id="15371" name="Freeform 12">
              <a:extLst>
                <a:ext uri="{FF2B5EF4-FFF2-40B4-BE49-F238E27FC236}">
                  <a16:creationId xmlns:a16="http://schemas.microsoft.com/office/drawing/2014/main" id="{96AE5583-A007-6AEE-35E1-7ECA5B3E5A50}"/>
                </a:ext>
              </a:extLst>
            </p:cNvPr>
            <p:cNvSpPr>
              <a:spLocks noChangeArrowheads="1"/>
            </p:cNvSpPr>
            <p:nvPr/>
          </p:nvSpPr>
          <p:spPr bwMode="auto">
            <a:xfrm>
              <a:off x="4442957" y="223465"/>
              <a:ext cx="2230815" cy="1744042"/>
            </a:xfrm>
            <a:custGeom>
              <a:avLst/>
              <a:gdLst>
                <a:gd name="T0" fmla="*/ 0 w 2230815"/>
                <a:gd name="T1" fmla="*/ 0 h 1744042"/>
                <a:gd name="T2" fmla="*/ 2230815 w 2230815"/>
                <a:gd name="T3" fmla="*/ 0 h 1744042"/>
                <a:gd name="T4" fmla="*/ 2230815 w 2230815"/>
                <a:gd name="T5" fmla="*/ 1744042 h 1744042"/>
                <a:gd name="T6" fmla="*/ 0 w 2230815"/>
                <a:gd name="T7" fmla="*/ 1744042 h 1744042"/>
                <a:gd name="T8" fmla="*/ 0 w 2230815"/>
                <a:gd name="T9" fmla="*/ 0 h 1744042"/>
              </a:gdLst>
              <a:ahLst/>
              <a:cxnLst>
                <a:cxn ang="0">
                  <a:pos x="T0" y="T1"/>
                </a:cxn>
                <a:cxn ang="0">
                  <a:pos x="T2" y="T3"/>
                </a:cxn>
                <a:cxn ang="0">
                  <a:pos x="T4" y="T5"/>
                </a:cxn>
                <a:cxn ang="0">
                  <a:pos x="T6" y="T7"/>
                </a:cxn>
                <a:cxn ang="0">
                  <a:pos x="T8" y="T9"/>
                </a:cxn>
              </a:cxnLst>
              <a:rect l="0" t="0" r="r" b="b"/>
              <a:pathLst>
                <a:path w="2230815" h="1744042">
                  <a:moveTo>
                    <a:pt x="0" y="0"/>
                  </a:moveTo>
                  <a:lnTo>
                    <a:pt x="2230815" y="0"/>
                  </a:lnTo>
                  <a:lnTo>
                    <a:pt x="2230815" y="1744042"/>
                  </a:lnTo>
                  <a:lnTo>
                    <a:pt x="0" y="174404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5372" name="Freeform 13">
              <a:extLst>
                <a:ext uri="{FF2B5EF4-FFF2-40B4-BE49-F238E27FC236}">
                  <a16:creationId xmlns:a16="http://schemas.microsoft.com/office/drawing/2014/main" id="{43E19240-781F-6E1C-7C98-1289B4AAB874}"/>
                </a:ext>
              </a:extLst>
            </p:cNvPr>
            <p:cNvSpPr>
              <a:spLocks noChangeArrowheads="1"/>
            </p:cNvSpPr>
            <p:nvPr/>
          </p:nvSpPr>
          <p:spPr bwMode="auto">
            <a:xfrm>
              <a:off x="0" y="213245"/>
              <a:ext cx="2577514" cy="2044230"/>
            </a:xfrm>
            <a:custGeom>
              <a:avLst/>
              <a:gdLst>
                <a:gd name="T0" fmla="*/ 0 w 2577514"/>
                <a:gd name="T1" fmla="*/ 0 h 2044230"/>
                <a:gd name="T2" fmla="*/ 2577514 w 2577514"/>
                <a:gd name="T3" fmla="*/ 0 h 2044230"/>
                <a:gd name="T4" fmla="*/ 2577514 w 2577514"/>
                <a:gd name="T5" fmla="*/ 2044229 h 2044230"/>
                <a:gd name="T6" fmla="*/ 0 w 2577514"/>
                <a:gd name="T7" fmla="*/ 2044229 h 2044230"/>
                <a:gd name="T8" fmla="*/ 0 w 2577514"/>
                <a:gd name="T9" fmla="*/ 0 h 2044230"/>
              </a:gdLst>
              <a:ahLst/>
              <a:cxnLst>
                <a:cxn ang="0">
                  <a:pos x="T0" y="T1"/>
                </a:cxn>
                <a:cxn ang="0">
                  <a:pos x="T2" y="T3"/>
                </a:cxn>
                <a:cxn ang="0">
                  <a:pos x="T4" y="T5"/>
                </a:cxn>
                <a:cxn ang="0">
                  <a:pos x="T6" y="T7"/>
                </a:cxn>
                <a:cxn ang="0">
                  <a:pos x="T8" y="T9"/>
                </a:cxn>
              </a:cxnLst>
              <a:rect l="0" t="0" r="r" b="b"/>
              <a:pathLst>
                <a:path w="2577514" h="2044230">
                  <a:moveTo>
                    <a:pt x="0" y="0"/>
                  </a:moveTo>
                  <a:lnTo>
                    <a:pt x="2577514" y="0"/>
                  </a:lnTo>
                  <a:lnTo>
                    <a:pt x="2577514" y="2044229"/>
                  </a:lnTo>
                  <a:lnTo>
                    <a:pt x="0" y="204422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4" name="Freeform 14">
              <a:extLst>
                <a:ext uri="{FF2B5EF4-FFF2-40B4-BE49-F238E27FC236}">
                  <a16:creationId xmlns:a16="http://schemas.microsoft.com/office/drawing/2014/main" id="{9256D2A9-9685-E974-81D6-D0C6BAB65748}"/>
                </a:ext>
              </a:extLst>
            </p:cNvPr>
            <p:cNvSpPr/>
            <p:nvPr/>
          </p:nvSpPr>
          <p:spPr>
            <a:xfrm>
              <a:off x="8539208" y="384083"/>
              <a:ext cx="2459868" cy="1489302"/>
            </a:xfrm>
            <a:custGeom>
              <a:avLst/>
              <a:gdLst/>
              <a:ahLst/>
              <a:cxnLst/>
              <a:rect l="l" t="t" r="r" b="b"/>
              <a:pathLst>
                <a:path w="2459868" h="1489302">
                  <a:moveTo>
                    <a:pt x="0" y="0"/>
                  </a:moveTo>
                  <a:lnTo>
                    <a:pt x="2459868" y="0"/>
                  </a:lnTo>
                  <a:lnTo>
                    <a:pt x="2459868" y="1489301"/>
                  </a:lnTo>
                  <a:lnTo>
                    <a:pt x="0" y="1489301"/>
                  </a:lnTo>
                  <a:lnTo>
                    <a:pt x="0" y="0"/>
                  </a:lnTo>
                  <a:close/>
                </a:path>
              </a:pathLst>
            </a:custGeom>
            <a:blipFill>
              <a:blip r:embed="rId7"/>
              <a:stretch>
                <a:fillRect t="-236" b="-236"/>
              </a:stretch>
            </a:blipFill>
          </p:spPr>
          <p:txBody>
            <a:bodyPr/>
            <a:lstStyle/>
            <a:p>
              <a:endParaRPr lang="en-RO"/>
            </a:p>
          </p:txBody>
        </p:sp>
        <p:sp>
          <p:nvSpPr>
            <p:cNvPr id="15374" name="Freeform 15">
              <a:extLst>
                <a:ext uri="{FF2B5EF4-FFF2-40B4-BE49-F238E27FC236}">
                  <a16:creationId xmlns:a16="http://schemas.microsoft.com/office/drawing/2014/main" id="{C42576C1-7CE1-00CB-C745-351D5F7D1B0E}"/>
                </a:ext>
              </a:extLst>
            </p:cNvPr>
            <p:cNvSpPr>
              <a:spLocks noChangeArrowheads="1"/>
            </p:cNvSpPr>
            <p:nvPr/>
          </p:nvSpPr>
          <p:spPr bwMode="auto">
            <a:xfrm>
              <a:off x="17816154" y="256728"/>
              <a:ext cx="1722219" cy="1744029"/>
            </a:xfrm>
            <a:custGeom>
              <a:avLst/>
              <a:gdLst>
                <a:gd name="T0" fmla="*/ 0 w 1722219"/>
                <a:gd name="T1" fmla="*/ 0 h 1744029"/>
                <a:gd name="T2" fmla="*/ 1722219 w 1722219"/>
                <a:gd name="T3" fmla="*/ 0 h 1744029"/>
                <a:gd name="T4" fmla="*/ 1722219 w 1722219"/>
                <a:gd name="T5" fmla="*/ 1744028 h 1744029"/>
                <a:gd name="T6" fmla="*/ 0 w 1722219"/>
                <a:gd name="T7" fmla="*/ 1744028 h 1744029"/>
                <a:gd name="T8" fmla="*/ 0 w 1722219"/>
                <a:gd name="T9" fmla="*/ 0 h 1744029"/>
              </a:gdLst>
              <a:ahLst/>
              <a:cxnLst>
                <a:cxn ang="0">
                  <a:pos x="T0" y="T1"/>
                </a:cxn>
                <a:cxn ang="0">
                  <a:pos x="T2" y="T3"/>
                </a:cxn>
                <a:cxn ang="0">
                  <a:pos x="T4" y="T5"/>
                </a:cxn>
                <a:cxn ang="0">
                  <a:pos x="T6" y="T7"/>
                </a:cxn>
                <a:cxn ang="0">
                  <a:pos x="T8" y="T9"/>
                </a:cxn>
              </a:cxnLst>
              <a:rect l="0" t="0" r="r" b="b"/>
              <a:pathLst>
                <a:path w="1722219" h="1744029">
                  <a:moveTo>
                    <a:pt x="0" y="0"/>
                  </a:moveTo>
                  <a:lnTo>
                    <a:pt x="1722219" y="0"/>
                  </a:lnTo>
                  <a:lnTo>
                    <a:pt x="1722219" y="1744028"/>
                  </a:lnTo>
                  <a:lnTo>
                    <a:pt x="0" y="1744028"/>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6" name="Freeform 16">
              <a:extLst>
                <a:ext uri="{FF2B5EF4-FFF2-40B4-BE49-F238E27FC236}">
                  <a16:creationId xmlns:a16="http://schemas.microsoft.com/office/drawing/2014/main" id="{70DBF704-82EA-8E7E-BE5F-38052CD799A5}"/>
                </a:ext>
              </a:extLst>
            </p:cNvPr>
            <p:cNvSpPr/>
            <p:nvPr/>
          </p:nvSpPr>
          <p:spPr>
            <a:xfrm>
              <a:off x="13546515" y="0"/>
              <a:ext cx="1722219" cy="2190926"/>
            </a:xfrm>
            <a:custGeom>
              <a:avLst/>
              <a:gdLst/>
              <a:ahLst/>
              <a:cxnLst/>
              <a:rect l="l" t="t" r="r" b="b"/>
              <a:pathLst>
                <a:path w="1722219" h="2190926">
                  <a:moveTo>
                    <a:pt x="0" y="0"/>
                  </a:moveTo>
                  <a:lnTo>
                    <a:pt x="1722220" y="0"/>
                  </a:lnTo>
                  <a:lnTo>
                    <a:pt x="1722220" y="2190926"/>
                  </a:lnTo>
                  <a:lnTo>
                    <a:pt x="0" y="2190926"/>
                  </a:lnTo>
                  <a:lnTo>
                    <a:pt x="0" y="0"/>
                  </a:lnTo>
                  <a:close/>
                </a:path>
              </a:pathLst>
            </a:custGeom>
            <a:blipFill>
              <a:blip r:embed="rId9"/>
              <a:stretch>
                <a:fillRect t="7329" r="-1" b="-7330"/>
              </a:stretch>
            </a:blipFill>
          </p:spPr>
          <p:txBody>
            <a:bodyPr/>
            <a:lstStyle/>
            <a:p>
              <a:endParaRPr lang="en-RO"/>
            </a:p>
          </p:txBody>
        </p:sp>
      </p:gr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D350777-12BA-D76C-CC3A-3C33B0C7E232}"/>
              </a:ext>
            </a:extLst>
          </p:cNvPr>
          <p:cNvSpPr txBox="1">
            <a:spLocks noChangeArrowheads="1"/>
          </p:cNvSpPr>
          <p:nvPr/>
        </p:nvSpPr>
        <p:spPr bwMode="auto">
          <a:xfrm>
            <a:off x="2398713" y="5503863"/>
            <a:ext cx="539273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a:solidFill>
                  <a:srgbClr val="FFFFFF"/>
                </a:solidFill>
                <a:latin typeface="Arial" panose="020B0604020202020204" pitchFamily="34" charset="0"/>
                <a:sym typeface="Arial" panose="020B0604020202020204" pitchFamily="34" charset="0"/>
              </a:rPr>
              <a:t>Se </a:t>
            </a:r>
            <a:r>
              <a:rPr lang="en-US" altLang="zh-CN" sz="3600" dirty="0" err="1">
                <a:solidFill>
                  <a:srgbClr val="FFFFFF"/>
                </a:solidFill>
                <a:latin typeface="Arial" panose="020B0604020202020204" pitchFamily="34" charset="0"/>
                <a:sym typeface="Arial" panose="020B0604020202020204" pitchFamily="34" charset="0"/>
              </a:rPr>
              <a:t>bazează</a:t>
            </a:r>
            <a:r>
              <a:rPr lang="en-US" altLang="zh-CN" sz="3600" dirty="0">
                <a:solidFill>
                  <a:srgbClr val="FFFFFF"/>
                </a:solidFill>
                <a:latin typeface="Arial" panose="020B0604020202020204" pitchFamily="34" charset="0"/>
                <a:sym typeface="Arial" panose="020B0604020202020204" pitchFamily="34" charset="0"/>
              </a:rPr>
              <a:t> pe </a:t>
            </a:r>
            <a:r>
              <a:rPr lang="en-US" altLang="zh-CN" sz="3600" dirty="0" err="1">
                <a:solidFill>
                  <a:srgbClr val="FFFFFF"/>
                </a:solidFill>
                <a:latin typeface="Arial" panose="020B0604020202020204" pitchFamily="34" charset="0"/>
                <a:sym typeface="Arial" panose="020B0604020202020204" pitchFamily="34" charset="0"/>
              </a:rPr>
              <a:t>ideea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gândurile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percepțiile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oamenilor</a:t>
            </a:r>
            <a:r>
              <a:rPr lang="en-US" altLang="zh-CN" sz="3600" dirty="0">
                <a:solidFill>
                  <a:srgbClr val="FFFFFF"/>
                </a:solidFill>
                <a:latin typeface="Arial" panose="020B0604020202020204" pitchFamily="34" charset="0"/>
                <a:sym typeface="Arial" panose="020B0604020202020204" pitchFamily="34" charset="0"/>
              </a:rPr>
              <a:t> le </a:t>
            </a:r>
            <a:r>
              <a:rPr lang="en-US" altLang="zh-CN" sz="3600" dirty="0" err="1">
                <a:solidFill>
                  <a:srgbClr val="FFFFFF"/>
                </a:solidFill>
                <a:latin typeface="Arial" panose="020B0604020202020204" pitchFamily="34" charset="0"/>
                <a:sym typeface="Arial" panose="020B0604020202020204" pitchFamily="34" charset="0"/>
              </a:rPr>
              <a:t>influențează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a:t>
            </a:r>
          </a:p>
        </p:txBody>
      </p:sp>
      <p:sp>
        <p:nvSpPr>
          <p:cNvPr id="3" name="TextBox 3">
            <a:extLst>
              <a:ext uri="{FF2B5EF4-FFF2-40B4-BE49-F238E27FC236}">
                <a16:creationId xmlns:a16="http://schemas.microsoft.com/office/drawing/2014/main" id="{BB2758B1-F012-2682-FC09-8438B5A3D475}"/>
              </a:ext>
            </a:extLst>
          </p:cNvPr>
          <p:cNvSpPr txBox="1">
            <a:spLocks noChangeArrowheads="1"/>
          </p:cNvSpPr>
          <p:nvPr/>
        </p:nvSpPr>
        <p:spPr bwMode="auto">
          <a:xfrm>
            <a:off x="10440988" y="4991104"/>
            <a:ext cx="7237188" cy="339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este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determinat</a:t>
            </a:r>
            <a:r>
              <a:rPr lang="en-US" altLang="zh-CN" sz="3600" dirty="0">
                <a:solidFill>
                  <a:srgbClr val="FFFFFF"/>
                </a:solidFill>
                <a:latin typeface="Arial" panose="020B0604020202020204" pitchFamily="34" charset="0"/>
                <a:sym typeface="Arial" panose="020B0604020202020204" pitchFamily="34" charset="0"/>
              </a:rPr>
              <a:t> de stimuli </a:t>
            </a:r>
            <a:r>
              <a:rPr lang="en-US" altLang="zh-CN" sz="3600" dirty="0" err="1">
                <a:solidFill>
                  <a:srgbClr val="FFFFFF"/>
                </a:solidFill>
                <a:latin typeface="Arial" panose="020B0604020202020204" pitchFamily="34" charset="0"/>
                <a:sym typeface="Arial" panose="020B0604020202020204" pitchFamily="34" charset="0"/>
              </a:rPr>
              <a:t>externi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este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modelat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prin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condiționare</a:t>
            </a:r>
            <a:r>
              <a:rPr lang="en-US" altLang="zh-CN" sz="3600" dirty="0">
                <a:solidFill>
                  <a:srgbClr val="FFFFFF"/>
                </a:solidFill>
                <a:latin typeface="Arial" panose="020B0604020202020204" pitchFamily="34" charset="0"/>
                <a:sym typeface="Arial" panose="020B0604020202020204" pitchFamily="34" charset="0"/>
              </a:rPr>
              <a:t>, fie </a:t>
            </a:r>
            <a:r>
              <a:rPr lang="en-US" altLang="zh-CN" sz="3600" dirty="0" err="1">
                <a:solidFill>
                  <a:srgbClr val="FFFFFF"/>
                </a:solidFill>
                <a:latin typeface="Arial" panose="020B0604020202020204" pitchFamily="34" charset="0"/>
                <a:sym typeface="Arial" panose="020B0604020202020204" pitchFamily="34" charset="0"/>
              </a:rPr>
              <a:t>pozitiv</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recompensă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sau</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negativ</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pedeapsă</a:t>
            </a:r>
            <a:r>
              <a:rPr lang="en-US" altLang="zh-CN" sz="3600" dirty="0">
                <a:solidFill>
                  <a:srgbClr val="FFFFFF"/>
                </a:solidFill>
                <a:latin typeface="Arial" panose="020B0604020202020204" pitchFamily="34" charset="0"/>
                <a:sym typeface="Arial" panose="020B0604020202020204" pitchFamily="34" charset="0"/>
              </a:rPr>
              <a:t>).</a:t>
            </a:r>
          </a:p>
        </p:txBody>
      </p:sp>
      <p:sp>
        <p:nvSpPr>
          <p:cNvPr id="6" name="TextBox 6">
            <a:extLst>
              <a:ext uri="{FF2B5EF4-FFF2-40B4-BE49-F238E27FC236}">
                <a16:creationId xmlns:a16="http://schemas.microsoft.com/office/drawing/2014/main" id="{CD790FC6-969F-EA82-5B15-7987BB09C6F5}"/>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dirty="0">
                <a:solidFill>
                  <a:srgbClr val="FFFFFF"/>
                </a:solidFill>
                <a:latin typeface="Arial" panose="020B0604020202020204" pitchFamily="34" charset="0"/>
                <a:sym typeface="Arimo Bold" panose="020B0704020202020204" pitchFamily="34" charset="0"/>
              </a:rPr>
              <a:t>COMPORTAMENT ASERTIV</a:t>
            </a:r>
          </a:p>
        </p:txBody>
      </p:sp>
      <p:sp>
        <p:nvSpPr>
          <p:cNvPr id="24581" name="AutoShape 7">
            <a:extLst>
              <a:ext uri="{FF2B5EF4-FFF2-40B4-BE49-F238E27FC236}">
                <a16:creationId xmlns:a16="http://schemas.microsoft.com/office/drawing/2014/main" id="{BC8500F0-D90B-908F-ADCB-57C70B7F6D73}"/>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2" name="AutoShape 8">
            <a:extLst>
              <a:ext uri="{FF2B5EF4-FFF2-40B4-BE49-F238E27FC236}">
                <a16:creationId xmlns:a16="http://schemas.microsoft.com/office/drawing/2014/main" id="{5D40553B-4264-2360-929E-C538EF718F4B}"/>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4583" name="AutoShape 9">
            <a:extLst>
              <a:ext uri="{FF2B5EF4-FFF2-40B4-BE49-F238E27FC236}">
                <a16:creationId xmlns:a16="http://schemas.microsoft.com/office/drawing/2014/main" id="{7F05F8C9-B927-AEA2-71D4-4FA7DE368FF7}"/>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78D69238-C6F3-2F54-DA2C-E7E9B87F4E03}"/>
              </a:ext>
            </a:extLst>
          </p:cNvPr>
          <p:cNvGrpSpPr>
            <a:grpSpLocks/>
          </p:cNvGrpSpPr>
          <p:nvPr/>
        </p:nvGrpSpPr>
        <p:grpSpPr bwMode="auto">
          <a:xfrm>
            <a:off x="1743075" y="4203700"/>
            <a:ext cx="6619875" cy="1292225"/>
            <a:chOff x="2745" y="6620"/>
            <a:chExt cx="10426" cy="2034"/>
          </a:xfrm>
        </p:grpSpPr>
        <p:sp>
          <p:nvSpPr>
            <p:cNvPr id="4" name="TextBox 4">
              <a:extLst>
                <a:ext uri="{FF2B5EF4-FFF2-40B4-BE49-F238E27FC236}">
                  <a16:creationId xmlns:a16="http://schemas.microsoft.com/office/drawing/2014/main" id="{F794A202-61A1-D283-78C6-C4F5DEC73657}"/>
                </a:ext>
              </a:extLst>
            </p:cNvPr>
            <p:cNvSpPr txBox="1"/>
            <p:nvPr/>
          </p:nvSpPr>
          <p:spPr>
            <a:xfrm>
              <a:off x="3778" y="6620"/>
              <a:ext cx="9393" cy="2034"/>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Modelul cognitiv-comportamental</a:t>
              </a:r>
            </a:p>
          </p:txBody>
        </p:sp>
        <p:sp>
          <p:nvSpPr>
            <p:cNvPr id="10" name="TextBox 10">
              <a:extLst>
                <a:ext uri="{FF2B5EF4-FFF2-40B4-BE49-F238E27FC236}">
                  <a16:creationId xmlns:a16="http://schemas.microsoft.com/office/drawing/2014/main" id="{B87B4C52-FE64-7D4A-5B2C-646A5D42A22E}"/>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1</a:t>
              </a:r>
            </a:p>
          </p:txBody>
        </p:sp>
      </p:grpSp>
      <p:grpSp>
        <p:nvGrpSpPr>
          <p:cNvPr id="16" name="Group 15">
            <a:extLst>
              <a:ext uri="{FF2B5EF4-FFF2-40B4-BE49-F238E27FC236}">
                <a16:creationId xmlns:a16="http://schemas.microsoft.com/office/drawing/2014/main" id="{EAED8C2A-D94A-C290-287B-BA24DA6B1623}"/>
              </a:ext>
            </a:extLst>
          </p:cNvPr>
          <p:cNvGrpSpPr>
            <a:grpSpLocks/>
          </p:cNvGrpSpPr>
          <p:nvPr/>
        </p:nvGrpSpPr>
        <p:grpSpPr bwMode="auto">
          <a:xfrm>
            <a:off x="9753600" y="4154488"/>
            <a:ext cx="6102350" cy="646112"/>
            <a:chOff x="15360" y="6543"/>
            <a:chExt cx="9610" cy="1017"/>
          </a:xfrm>
        </p:grpSpPr>
        <p:sp>
          <p:nvSpPr>
            <p:cNvPr id="5" name="TextBox 5">
              <a:extLst>
                <a:ext uri="{FF2B5EF4-FFF2-40B4-BE49-F238E27FC236}">
                  <a16:creationId xmlns:a16="http://schemas.microsoft.com/office/drawing/2014/main" id="{AB014096-408E-C0AA-61B5-8784ECC85F5B}"/>
                </a:ext>
              </a:extLst>
            </p:cNvPr>
            <p:cNvSpPr txBox="1"/>
            <p:nvPr/>
          </p:nvSpPr>
          <p:spPr>
            <a:xfrm>
              <a:off x="16443" y="6543"/>
              <a:ext cx="8527" cy="1017"/>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Modelul behaviorist</a:t>
              </a:r>
            </a:p>
          </p:txBody>
        </p:sp>
        <p:sp>
          <p:nvSpPr>
            <p:cNvPr id="11" name="TextBox 11">
              <a:extLst>
                <a:ext uri="{FF2B5EF4-FFF2-40B4-BE49-F238E27FC236}">
                  <a16:creationId xmlns:a16="http://schemas.microsoft.com/office/drawing/2014/main" id="{5F944F60-B97B-2B74-C755-94410922507C}"/>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2</a:t>
              </a:r>
            </a:p>
          </p:txBody>
        </p:sp>
      </p:grpSp>
      <p:grpSp>
        <p:nvGrpSpPr>
          <p:cNvPr id="24590" name="Group 12">
            <a:extLst>
              <a:ext uri="{FF2B5EF4-FFF2-40B4-BE49-F238E27FC236}">
                <a16:creationId xmlns:a16="http://schemas.microsoft.com/office/drawing/2014/main" id="{D0091F52-8C19-56B0-67E4-33E1F48FA494}"/>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F2B570EC-86A5-51D8-8118-60DAD58D413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FAD24AAB-61D1-5826-38CB-486DE29827A0}"/>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1370BE7-D3FE-9C57-EC8A-C83F03BA95EF}"/>
              </a:ext>
            </a:extLst>
          </p:cNvPr>
          <p:cNvSpPr txBox="1">
            <a:spLocks noChangeArrowheads="1"/>
          </p:cNvSpPr>
          <p:nvPr/>
        </p:nvSpPr>
        <p:spPr bwMode="auto">
          <a:xfrm>
            <a:off x="2398713" y="4608552"/>
            <a:ext cx="5392737" cy="408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este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influențat</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impulsuri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dorințe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conflicte</a:t>
            </a:r>
            <a:r>
              <a:rPr lang="en-US" altLang="zh-CN" sz="3600" dirty="0">
                <a:solidFill>
                  <a:srgbClr val="FFFFFF"/>
                </a:solidFill>
                <a:latin typeface="Arial" panose="020B0604020202020204" pitchFamily="34" charset="0"/>
                <a:sym typeface="Arial" panose="020B0604020202020204" pitchFamily="34" charset="0"/>
              </a:rPr>
              <a:t> care apar la </a:t>
            </a:r>
            <a:r>
              <a:rPr lang="en-US" altLang="zh-CN" sz="3600" dirty="0" err="1">
                <a:solidFill>
                  <a:srgbClr val="FFFFFF"/>
                </a:solidFill>
                <a:latin typeface="Arial" panose="020B0604020202020204" pitchFamily="34" charset="0"/>
                <a:sym typeface="Arial" panose="020B0604020202020204" pitchFamily="34" charset="0"/>
              </a:rPr>
              <a:t>nivelul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inconștient</a:t>
            </a:r>
            <a:r>
              <a:rPr lang="en-US" altLang="zh-CN" sz="3600" dirty="0">
                <a:solidFill>
                  <a:srgbClr val="FFFFFF"/>
                </a:solidFill>
                <a:latin typeface="Arial" panose="020B0604020202020204" pitchFamily="34" charset="0"/>
                <a:sym typeface="Arial" panose="020B0604020202020204" pitchFamily="34" charset="0"/>
              </a:rPr>
              <a:t> al </a:t>
            </a:r>
            <a:r>
              <a:rPr lang="en-US" altLang="zh-CN" sz="3600" dirty="0" err="1">
                <a:solidFill>
                  <a:srgbClr val="FFFFFF"/>
                </a:solidFill>
                <a:latin typeface="Arial" panose="020B0604020202020204" pitchFamily="34" charset="0"/>
                <a:sym typeface="Arial" panose="020B0604020202020204" pitchFamily="34" charset="0"/>
              </a:rPr>
              <a:t>unei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persoane</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dizabilități</a:t>
            </a:r>
            <a:r>
              <a:rPr lang="en-US" altLang="zh-CN" sz="3600" dirty="0">
                <a:solidFill>
                  <a:srgbClr val="FFFFFF"/>
                </a:solidFill>
                <a:latin typeface="Arial" panose="020B0604020202020204" pitchFamily="34" charset="0"/>
                <a:sym typeface="Arial" panose="020B0604020202020204" pitchFamily="34" charset="0"/>
              </a:rPr>
              <a:t>.</a:t>
            </a:r>
          </a:p>
        </p:txBody>
      </p:sp>
      <p:sp>
        <p:nvSpPr>
          <p:cNvPr id="3" name="TextBox 3">
            <a:extLst>
              <a:ext uri="{FF2B5EF4-FFF2-40B4-BE49-F238E27FC236}">
                <a16:creationId xmlns:a16="http://schemas.microsoft.com/office/drawing/2014/main" id="{48698460-E148-6DF6-EB1F-1347F4E74964}"/>
              </a:ext>
            </a:extLst>
          </p:cNvPr>
          <p:cNvSpPr txBox="1">
            <a:spLocks noChangeArrowheads="1"/>
          </p:cNvSpPr>
          <p:nvPr/>
        </p:nvSpPr>
        <p:spPr bwMode="auto">
          <a:xfrm>
            <a:off x="10440988" y="4618077"/>
            <a:ext cx="65182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Persoanele</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dizabilități</a:t>
            </a:r>
            <a:r>
              <a:rPr lang="en-US" altLang="zh-CN" sz="3600" dirty="0">
                <a:solidFill>
                  <a:srgbClr val="FFFFFF"/>
                </a:solidFill>
                <a:latin typeface="Arial" panose="020B0604020202020204" pitchFamily="34" charset="0"/>
                <a:sym typeface="Arial" panose="020B0604020202020204" pitchFamily="34" charset="0"/>
              </a:rPr>
              <a:t> sunt motivate </a:t>
            </a:r>
            <a:r>
              <a:rPr lang="en-US" altLang="zh-CN" sz="3600" dirty="0" err="1">
                <a:solidFill>
                  <a:srgbClr val="FFFFFF"/>
                </a:solidFill>
                <a:latin typeface="Arial" panose="020B0604020202020204" pitchFamily="34" charset="0"/>
                <a:sym typeface="Arial" panose="020B0604020202020204" pitchFamily="34" charset="0"/>
              </a:rPr>
              <a:t>să-și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îmbunătățească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viața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a:t>
            </a:r>
          </a:p>
        </p:txBody>
      </p:sp>
      <p:sp>
        <p:nvSpPr>
          <p:cNvPr id="6" name="TextBox 6">
            <a:extLst>
              <a:ext uri="{FF2B5EF4-FFF2-40B4-BE49-F238E27FC236}">
                <a16:creationId xmlns:a16="http://schemas.microsoft.com/office/drawing/2014/main" id="{A2D6D853-E197-8B1C-BC55-4C54B7EE9E7D}"/>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dirty="0">
                <a:solidFill>
                  <a:srgbClr val="FFFFFF"/>
                </a:solidFill>
                <a:latin typeface="Arial" panose="020B0604020202020204" pitchFamily="34" charset="0"/>
                <a:sym typeface="Arimo Bold" panose="020B0704020202020204" pitchFamily="34" charset="0"/>
              </a:rPr>
              <a:t>COMPORTAMENT ASERTIV</a:t>
            </a:r>
          </a:p>
        </p:txBody>
      </p:sp>
      <p:sp>
        <p:nvSpPr>
          <p:cNvPr id="27653" name="AutoShape 7">
            <a:extLst>
              <a:ext uri="{FF2B5EF4-FFF2-40B4-BE49-F238E27FC236}">
                <a16:creationId xmlns:a16="http://schemas.microsoft.com/office/drawing/2014/main" id="{7F28170D-4288-D9BA-0B56-75912BFADF2B}"/>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4" name="AutoShape 8">
            <a:extLst>
              <a:ext uri="{FF2B5EF4-FFF2-40B4-BE49-F238E27FC236}">
                <a16:creationId xmlns:a16="http://schemas.microsoft.com/office/drawing/2014/main" id="{2ECE1843-0366-0F66-0CAB-B80232D79FB4}"/>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7655" name="AutoShape 9">
            <a:extLst>
              <a:ext uri="{FF2B5EF4-FFF2-40B4-BE49-F238E27FC236}">
                <a16:creationId xmlns:a16="http://schemas.microsoft.com/office/drawing/2014/main" id="{65C3A940-511A-90FE-E731-F00C77A0B903}"/>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5" name="Group 14">
            <a:extLst>
              <a:ext uri="{FF2B5EF4-FFF2-40B4-BE49-F238E27FC236}">
                <a16:creationId xmlns:a16="http://schemas.microsoft.com/office/drawing/2014/main" id="{B3FEC073-43E6-8CC0-B0B0-8A74AC62D071}"/>
              </a:ext>
            </a:extLst>
          </p:cNvPr>
          <p:cNvGrpSpPr>
            <a:grpSpLocks/>
          </p:cNvGrpSpPr>
          <p:nvPr/>
        </p:nvGrpSpPr>
        <p:grpSpPr bwMode="auto">
          <a:xfrm>
            <a:off x="1743075" y="3821151"/>
            <a:ext cx="6619875" cy="646113"/>
            <a:chOff x="2745" y="6620"/>
            <a:chExt cx="10426" cy="1017"/>
          </a:xfrm>
        </p:grpSpPr>
        <p:sp>
          <p:nvSpPr>
            <p:cNvPr id="4" name="TextBox 4">
              <a:extLst>
                <a:ext uri="{FF2B5EF4-FFF2-40B4-BE49-F238E27FC236}">
                  <a16:creationId xmlns:a16="http://schemas.microsoft.com/office/drawing/2014/main" id="{1FFA1576-DFC5-C581-64F5-A05D2B4E0A23}"/>
                </a:ext>
              </a:extLst>
            </p:cNvPr>
            <p:cNvSpPr txBox="1"/>
            <p:nvPr/>
          </p:nvSpPr>
          <p:spPr>
            <a:xfrm>
              <a:off x="3778" y="6620"/>
              <a:ext cx="9393" cy="1009"/>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Modelul psihodinamic</a:t>
              </a:r>
            </a:p>
          </p:txBody>
        </p:sp>
        <p:sp>
          <p:nvSpPr>
            <p:cNvPr id="10" name="TextBox 10">
              <a:extLst>
                <a:ext uri="{FF2B5EF4-FFF2-40B4-BE49-F238E27FC236}">
                  <a16:creationId xmlns:a16="http://schemas.microsoft.com/office/drawing/2014/main" id="{ECF2CB86-0742-70B3-FD1C-E08E37EF2389}"/>
                </a:ext>
              </a:extLst>
            </p:cNvPr>
            <p:cNvSpPr txBox="1"/>
            <p:nvPr/>
          </p:nvSpPr>
          <p:spPr>
            <a:xfrm>
              <a:off x="2745" y="6720"/>
              <a:ext cx="658" cy="917"/>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3</a:t>
              </a:r>
            </a:p>
          </p:txBody>
        </p:sp>
      </p:grpSp>
      <p:grpSp>
        <p:nvGrpSpPr>
          <p:cNvPr id="16" name="Group 15">
            <a:extLst>
              <a:ext uri="{FF2B5EF4-FFF2-40B4-BE49-F238E27FC236}">
                <a16:creationId xmlns:a16="http://schemas.microsoft.com/office/drawing/2014/main" id="{2BA1BD8C-F66E-FA77-6CCF-17369C0D060D}"/>
              </a:ext>
            </a:extLst>
          </p:cNvPr>
          <p:cNvGrpSpPr>
            <a:grpSpLocks/>
          </p:cNvGrpSpPr>
          <p:nvPr/>
        </p:nvGrpSpPr>
        <p:grpSpPr bwMode="auto">
          <a:xfrm>
            <a:off x="9753600" y="3771936"/>
            <a:ext cx="6102350" cy="646112"/>
            <a:chOff x="15360" y="6543"/>
            <a:chExt cx="9610" cy="1017"/>
          </a:xfrm>
        </p:grpSpPr>
        <p:sp>
          <p:nvSpPr>
            <p:cNvPr id="5" name="TextBox 5">
              <a:extLst>
                <a:ext uri="{FF2B5EF4-FFF2-40B4-BE49-F238E27FC236}">
                  <a16:creationId xmlns:a16="http://schemas.microsoft.com/office/drawing/2014/main" id="{CCE90791-E256-4E90-7116-A1A229C4DAEF}"/>
                </a:ext>
              </a:extLst>
            </p:cNvPr>
            <p:cNvSpPr txBox="1"/>
            <p:nvPr/>
          </p:nvSpPr>
          <p:spPr>
            <a:xfrm>
              <a:off x="16443" y="6543"/>
              <a:ext cx="8527" cy="1017"/>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Modelul umanist</a:t>
              </a:r>
            </a:p>
          </p:txBody>
        </p:sp>
        <p:sp>
          <p:nvSpPr>
            <p:cNvPr id="11" name="TextBox 11">
              <a:extLst>
                <a:ext uri="{FF2B5EF4-FFF2-40B4-BE49-F238E27FC236}">
                  <a16:creationId xmlns:a16="http://schemas.microsoft.com/office/drawing/2014/main" id="{5FD9E5B0-6F88-7B9E-0722-D4FF22867057}"/>
                </a:ext>
              </a:extLst>
            </p:cNvPr>
            <p:cNvSpPr txBox="1"/>
            <p:nvPr/>
          </p:nvSpPr>
          <p:spPr>
            <a:xfrm>
              <a:off x="15360" y="6620"/>
              <a:ext cx="803" cy="862"/>
            </a:xfrm>
            <a:prstGeom prst="rect">
              <a:avLst/>
            </a:prstGeom>
          </p:spPr>
          <p:txBody>
            <a:bodyPr lIns="0" tIns="0" rIns="0" bIns="0">
              <a:spAutoFit/>
            </a:bodyPr>
            <a:lstStyle/>
            <a:p>
              <a:pPr marL="0" lvl="1" fontAlgn="auto">
                <a:lnSpc>
                  <a:spcPts val="4275"/>
                </a:lnSpc>
                <a:defRPr/>
              </a:pPr>
              <a:r>
                <a:rPr lang="en-US" sz="3565"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4</a:t>
              </a:r>
            </a:p>
          </p:txBody>
        </p:sp>
      </p:grpSp>
      <p:grpSp>
        <p:nvGrpSpPr>
          <p:cNvPr id="27662" name="Group 12">
            <a:extLst>
              <a:ext uri="{FF2B5EF4-FFF2-40B4-BE49-F238E27FC236}">
                <a16:creationId xmlns:a16="http://schemas.microsoft.com/office/drawing/2014/main" id="{77C4388A-23AB-6ADE-4B03-1E198128EA93}"/>
              </a:ext>
            </a:extLst>
          </p:cNvPr>
          <p:cNvGrpSpPr>
            <a:grpSpLocks/>
          </p:cNvGrpSpPr>
          <p:nvPr/>
        </p:nvGrpSpPr>
        <p:grpSpPr bwMode="auto">
          <a:xfrm>
            <a:off x="365125" y="9450388"/>
            <a:ext cx="17557750" cy="609600"/>
            <a:chOff x="0" y="0"/>
            <a:chExt cx="23408743" cy="812506"/>
          </a:xfrm>
        </p:grpSpPr>
        <p:sp>
          <p:nvSpPr>
            <p:cNvPr id="13" name="Freeform 13">
              <a:extLst>
                <a:ext uri="{FF2B5EF4-FFF2-40B4-BE49-F238E27FC236}">
                  <a16:creationId xmlns:a16="http://schemas.microsoft.com/office/drawing/2014/main" id="{965A5025-E3A1-2F68-75C0-55BC7A8809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4" name="TextBox 14">
              <a:extLst>
                <a:ext uri="{FF2B5EF4-FFF2-40B4-BE49-F238E27FC236}">
                  <a16:creationId xmlns:a16="http://schemas.microsoft.com/office/drawing/2014/main" id="{5DB71E03-936A-E69E-BDF2-3F73F1F30D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1+#ppt_w/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nodeType="clickEffect">
                                  <p:stCondLst>
                                    <p:cond delay="0"/>
                                  </p:stCondLst>
                                  <p:childTnLst>
                                    <p:set>
                                      <p:cBhvr>
                                        <p:cTn id="12" dur="2000"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ppt_x</p:attrName>
                                        </p:attrNameLst>
                                      </p:cBhvr>
                                      <p:tavLst>
                                        <p:tav tm="0">
                                          <p:val>
                                            <p:strVal val="#ppt_x-.2"/>
                                          </p:val>
                                        </p:tav>
                                        <p:tav tm="100000">
                                          <p:val>
                                            <p:strVal val="#ppt_x"/>
                                          </p:val>
                                        </p:tav>
                                      </p:tavLst>
                                    </p:anim>
                                    <p:anim calcmode="lin" valueType="num">
                                      <p:cBhvr>
                                        <p:cTn id="14"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5" dur="20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anim calcmode="lin" valueType="num">
                                      <p:cBhvr>
                                        <p:cTn id="21" dur="2000" fill="hold"/>
                                        <p:tgtEl>
                                          <p:spTgt spid="2"/>
                                        </p:tgtEl>
                                        <p:attrNameLst>
                                          <p:attrName>ppt_x</p:attrName>
                                        </p:attrNameLst>
                                      </p:cBhvr>
                                      <p:tavLst>
                                        <p:tav tm="0">
                                          <p:val>
                                            <p:strVal val="#ppt_x"/>
                                          </p:val>
                                        </p:tav>
                                        <p:tav tm="100000">
                                          <p:val>
                                            <p:strVal val="#ppt_x"/>
                                          </p:val>
                                        </p:tav>
                                      </p:tavLst>
                                    </p:anim>
                                    <p:anim calcmode="lin" valueType="num">
                                      <p:cBhvr>
                                        <p:cTn id="22" dur="1800" decel="100000" fill="hold"/>
                                        <p:tgtEl>
                                          <p:spTgt spid="2"/>
                                        </p:tgtEl>
                                        <p:attrNameLst>
                                          <p:attrName>ppt_y</p:attrName>
                                        </p:attrNameLst>
                                      </p:cBhvr>
                                      <p:tavLst>
                                        <p:tav tm="0">
                                          <p:val>
                                            <p:strVal val="#ppt_y+1"/>
                                          </p:val>
                                        </p:tav>
                                        <p:tav tm="100000">
                                          <p:val>
                                            <p:strVal val="#ppt_y-.03"/>
                                          </p:val>
                                        </p:tav>
                                      </p:tavLst>
                                    </p:anim>
                                    <p:anim calcmode="lin" valueType="num">
                                      <p:cBhvr>
                                        <p:cTn id="23"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2000" fill="hold">
                                          <p:stCondLst>
                                            <p:cond delay="0"/>
                                          </p:stCondLst>
                                        </p:cTn>
                                        <p:tgtEl>
                                          <p:spTgt spid="16"/>
                                        </p:tgtEl>
                                        <p:attrNameLst>
                                          <p:attrName>style.visibility</p:attrName>
                                        </p:attrNameLst>
                                      </p:cBhvr>
                                      <p:to>
                                        <p:strVal val="visible"/>
                                      </p:to>
                                    </p:set>
                                    <p:anim calcmode="lin" valueType="num">
                                      <p:cBhvr>
                                        <p:cTn id="28" dur="2000" fill="hold"/>
                                        <p:tgtEl>
                                          <p:spTgt spid="16"/>
                                        </p:tgtEl>
                                        <p:attrNameLst>
                                          <p:attrName>ppt_x</p:attrName>
                                        </p:attrNameLst>
                                      </p:cBhvr>
                                      <p:tavLst>
                                        <p:tav tm="0">
                                          <p:val>
                                            <p:strVal val="#ppt_x-.2"/>
                                          </p:val>
                                        </p:tav>
                                        <p:tav tm="100000">
                                          <p:val>
                                            <p:strVal val="#ppt_x"/>
                                          </p:val>
                                        </p:tav>
                                      </p:tavLst>
                                    </p:anim>
                                    <p:anim calcmode="lin" valueType="num">
                                      <p:cBhvr>
                                        <p:cTn id="29" dur="2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20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ppt_x</p:attrName>
                                        </p:attrNameLst>
                                      </p:cBhvr>
                                      <p:tavLst>
                                        <p:tav tm="0">
                                          <p:val>
                                            <p:strVal val="#ppt_x"/>
                                          </p:val>
                                        </p:tav>
                                        <p:tav tm="100000">
                                          <p:val>
                                            <p:strVal val="#ppt_x"/>
                                          </p:val>
                                        </p:tav>
                                      </p:tavLst>
                                    </p:anim>
                                    <p:anim calcmode="lin" valueType="num">
                                      <p:cBhvr>
                                        <p:cTn id="37" dur="1800" decel="100000" fill="hold"/>
                                        <p:tgtEl>
                                          <p:spTgt spid="3"/>
                                        </p:tgtEl>
                                        <p:attrNameLst>
                                          <p:attrName>ppt_y</p:attrName>
                                        </p:attrNameLst>
                                      </p:cBhvr>
                                      <p:tavLst>
                                        <p:tav tm="0">
                                          <p:val>
                                            <p:strVal val="#ppt_y+1"/>
                                          </p:val>
                                        </p:tav>
                                        <p:tav tm="100000">
                                          <p:val>
                                            <p:strVal val="#ppt_y-.03"/>
                                          </p:val>
                                        </p:tav>
                                      </p:tavLst>
                                    </p:anim>
                                    <p:anim calcmode="lin" valueType="num">
                                      <p:cBhvr>
                                        <p:cTn id="38" dur="200" accel="100000" fill="hold">
                                          <p:stCondLst>
                                            <p:cond delay="18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5602" name="AutoShape 2">
            <a:extLst>
              <a:ext uri="{FF2B5EF4-FFF2-40B4-BE49-F238E27FC236}">
                <a16:creationId xmlns:a16="http://schemas.microsoft.com/office/drawing/2014/main" id="{F3E096E7-EDC7-5082-CE61-04A139B6D0AD}"/>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3" name="AutoShape 3">
            <a:extLst>
              <a:ext uri="{FF2B5EF4-FFF2-40B4-BE49-F238E27FC236}">
                <a16:creationId xmlns:a16="http://schemas.microsoft.com/office/drawing/2014/main" id="{549A435D-2850-79BA-E1E4-F9F49020E43C}"/>
              </a:ext>
            </a:extLst>
          </p:cNvPr>
          <p:cNvSpPr>
            <a:spLocks noChangeShapeType="1"/>
          </p:cNvSpPr>
          <p:nvPr/>
        </p:nvSpPr>
        <p:spPr bwMode="auto">
          <a:xfrm>
            <a:off x="4022725" y="3081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5604" name="AutoShape 4">
            <a:extLst>
              <a:ext uri="{FF2B5EF4-FFF2-40B4-BE49-F238E27FC236}">
                <a16:creationId xmlns:a16="http://schemas.microsoft.com/office/drawing/2014/main" id="{37DCB998-3183-A2BA-1067-138583EF05EF}"/>
              </a:ext>
            </a:extLst>
          </p:cNvPr>
          <p:cNvSpPr>
            <a:spLocks noChangeShapeType="1"/>
          </p:cNvSpPr>
          <p:nvPr/>
        </p:nvSpPr>
        <p:spPr bwMode="auto">
          <a:xfrm>
            <a:off x="4022725" y="10334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5605" name="Group 5">
            <a:extLst>
              <a:ext uri="{FF2B5EF4-FFF2-40B4-BE49-F238E27FC236}">
                <a16:creationId xmlns:a16="http://schemas.microsoft.com/office/drawing/2014/main" id="{B4BBE2DD-A214-C97A-90B0-EF9D7F0B5B02}"/>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20CF8AFB-504E-8644-5E24-09D322835FD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7" name="TextBox 7">
              <a:extLst>
                <a:ext uri="{FF2B5EF4-FFF2-40B4-BE49-F238E27FC236}">
                  <a16:creationId xmlns:a16="http://schemas.microsoft.com/office/drawing/2014/main" id="{B32A6645-C6AE-6D4B-1E96-EB2027EFEBE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B3DC67B7-7B27-1123-9249-496D605F0DF6}"/>
              </a:ext>
            </a:extLst>
          </p:cNvPr>
          <p:cNvGrpSpPr/>
          <p:nvPr/>
        </p:nvGrpSpPr>
        <p:grpSpPr>
          <a:xfrm>
            <a:off x="10407650" y="1822450"/>
            <a:ext cx="7094538" cy="7235825"/>
            <a:chOff x="0" y="0"/>
            <a:chExt cx="6062980" cy="6183630"/>
          </a:xfrm>
        </p:grpSpPr>
        <p:sp>
          <p:nvSpPr>
            <p:cNvPr id="9" name="Freeform 9">
              <a:extLst>
                <a:ext uri="{FF2B5EF4-FFF2-40B4-BE49-F238E27FC236}">
                  <a16:creationId xmlns:a16="http://schemas.microsoft.com/office/drawing/2014/main" id="{442930FF-8855-C584-AC94-7EB65C625CC8}"/>
                </a:ext>
              </a:extLst>
            </p:cNvPr>
            <p:cNvSpPr/>
            <p:nvPr/>
          </p:nvSpPr>
          <p:spPr>
            <a:xfrm>
              <a:off x="-257810" y="-427990"/>
              <a:ext cx="6739890" cy="7203440"/>
            </a:xfrm>
            <a:custGeom>
              <a:avLst/>
              <a:gdLst/>
              <a:ahLst/>
              <a:cxnLst/>
              <a:rect l="l" t="t" r="r" b="b"/>
              <a:pathLst>
                <a:path w="6739890" h="7203440">
                  <a:moveTo>
                    <a:pt x="3602990" y="1123950"/>
                  </a:moveTo>
                  <a:cubicBezTo>
                    <a:pt x="3155950" y="1784350"/>
                    <a:pt x="3209290" y="2346960"/>
                    <a:pt x="2705100" y="2646680"/>
                  </a:cubicBezTo>
                  <a:cubicBezTo>
                    <a:pt x="1689100" y="3252470"/>
                    <a:pt x="647700" y="2674620"/>
                    <a:pt x="327660" y="3713480"/>
                  </a:cubicBezTo>
                  <a:cubicBezTo>
                    <a:pt x="0" y="4777740"/>
                    <a:pt x="839470" y="5806440"/>
                    <a:pt x="2597150" y="6450330"/>
                  </a:cubicBezTo>
                  <a:cubicBezTo>
                    <a:pt x="4646930" y="7203440"/>
                    <a:pt x="6739890" y="5153660"/>
                    <a:pt x="6248400" y="3628390"/>
                  </a:cubicBezTo>
                  <a:cubicBezTo>
                    <a:pt x="5842000" y="2364740"/>
                    <a:pt x="6545580" y="1811020"/>
                    <a:pt x="6122670" y="1123950"/>
                  </a:cubicBezTo>
                  <a:cubicBezTo>
                    <a:pt x="5429250" y="0"/>
                    <a:pt x="4081780" y="415290"/>
                    <a:pt x="3602990" y="1123950"/>
                  </a:cubicBezTo>
                  <a:close/>
                </a:path>
              </a:pathLst>
            </a:custGeom>
            <a:blipFill>
              <a:blip r:embed="rId3"/>
              <a:stretch>
                <a:fillRect l="-26487" r="-26487"/>
              </a:stretch>
            </a:blipFill>
          </p:spPr>
          <p:txBody>
            <a:bodyPr/>
            <a:lstStyle/>
            <a:p>
              <a:endParaRPr lang="en-RO"/>
            </a:p>
          </p:txBody>
        </p:sp>
      </p:grpSp>
      <p:sp>
        <p:nvSpPr>
          <p:cNvPr id="10" name="TextBox 10">
            <a:extLst>
              <a:ext uri="{FF2B5EF4-FFF2-40B4-BE49-F238E27FC236}">
                <a16:creationId xmlns:a16="http://schemas.microsoft.com/office/drawing/2014/main" id="{832DC4DF-3261-2770-613A-256DF4385B1C}"/>
              </a:ext>
            </a:extLst>
          </p:cNvPr>
          <p:cNvSpPr txBox="1">
            <a:spLocks noChangeArrowheads="1"/>
          </p:cNvSpPr>
          <p:nvPr/>
        </p:nvSpPr>
        <p:spPr bwMode="auto">
          <a:xfrm>
            <a:off x="1036868" y="4762510"/>
            <a:ext cx="931227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este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rezultatul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interacțiunii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dintre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factorii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biologici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genetica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chimia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creierului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factorii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psihologici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personalitatea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comportamentul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factorii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sociali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cultura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relațiile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interpersonale</a:t>
            </a:r>
            <a:r>
              <a:rPr lang="en-US" altLang="zh-CN" sz="3600" dirty="0">
                <a:solidFill>
                  <a:srgbClr val="FFFFFF"/>
                </a:solidFill>
                <a:latin typeface="Arial" panose="020B0604020202020204" pitchFamily="34" charset="0"/>
                <a:sym typeface="Arial" panose="020B0604020202020204" pitchFamily="34" charset="0"/>
              </a:rPr>
              <a:t>).</a:t>
            </a:r>
          </a:p>
        </p:txBody>
      </p:sp>
      <p:sp>
        <p:nvSpPr>
          <p:cNvPr id="12" name="TextBox 12">
            <a:extLst>
              <a:ext uri="{FF2B5EF4-FFF2-40B4-BE49-F238E27FC236}">
                <a16:creationId xmlns:a16="http://schemas.microsoft.com/office/drawing/2014/main" id="{1CDC4A61-A0A4-D90A-E506-A6B765C5A42D}"/>
              </a:ext>
            </a:extLst>
          </p:cNvPr>
          <p:cNvSpPr txBox="1">
            <a:spLocks noChangeArrowheads="1"/>
          </p:cNvSpPr>
          <p:nvPr/>
        </p:nvSpPr>
        <p:spPr bwMode="auto">
          <a:xfrm>
            <a:off x="4022725" y="1612900"/>
            <a:ext cx="13236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dirty="0">
                <a:solidFill>
                  <a:srgbClr val="FFFFFF"/>
                </a:solidFill>
                <a:latin typeface="Arial" panose="020B0604020202020204" pitchFamily="34" charset="0"/>
                <a:sym typeface="Arimo Bold" panose="020B0704020202020204" pitchFamily="34" charset="0"/>
              </a:rPr>
              <a:t>COMPORTAMENT ASERTIV</a:t>
            </a:r>
          </a:p>
        </p:txBody>
      </p:sp>
      <p:grpSp>
        <p:nvGrpSpPr>
          <p:cNvPr id="14" name="Group 13">
            <a:extLst>
              <a:ext uri="{FF2B5EF4-FFF2-40B4-BE49-F238E27FC236}">
                <a16:creationId xmlns:a16="http://schemas.microsoft.com/office/drawing/2014/main" id="{2E24F85A-38FF-3B4F-6F61-A47BDCA78093}"/>
              </a:ext>
            </a:extLst>
          </p:cNvPr>
          <p:cNvGrpSpPr>
            <a:grpSpLocks/>
          </p:cNvGrpSpPr>
          <p:nvPr/>
        </p:nvGrpSpPr>
        <p:grpSpPr bwMode="auto">
          <a:xfrm>
            <a:off x="1211256" y="3848134"/>
            <a:ext cx="8161338" cy="644525"/>
            <a:chOff x="2745" y="6620"/>
            <a:chExt cx="12852" cy="1016"/>
          </a:xfrm>
        </p:grpSpPr>
        <p:sp>
          <p:nvSpPr>
            <p:cNvPr id="11" name="TextBox 11">
              <a:extLst>
                <a:ext uri="{FF2B5EF4-FFF2-40B4-BE49-F238E27FC236}">
                  <a16:creationId xmlns:a16="http://schemas.microsoft.com/office/drawing/2014/main" id="{EF6A9673-BDC3-E84B-6CCD-CF00383E9B71}"/>
                </a:ext>
              </a:extLst>
            </p:cNvPr>
            <p:cNvSpPr txBox="1"/>
            <p:nvPr/>
          </p:nvSpPr>
          <p:spPr>
            <a:xfrm>
              <a:off x="3777" y="6620"/>
              <a:ext cx="11820" cy="1016"/>
            </a:xfrm>
            <a:prstGeom prst="rect">
              <a:avLst/>
            </a:prstGeom>
          </p:spPr>
          <p:txBody>
            <a:bodyPr lIns="0" tIns="0" rIns="0" bIns="0">
              <a:spAutoFit/>
            </a:bodyPr>
            <a:lstStyle/>
            <a:p>
              <a:pPr marL="0" lvl="1" fontAlgn="auto">
                <a:lnSpc>
                  <a:spcPts val="5040"/>
                </a:lnSpc>
                <a:defRPr/>
              </a:pPr>
              <a:r>
                <a:rPr lang="en-US" sz="4200" b="1" spc="-21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Modelul biopsihosocial</a:t>
              </a:r>
            </a:p>
          </p:txBody>
        </p:sp>
        <p:sp>
          <p:nvSpPr>
            <p:cNvPr id="13" name="TextBox 13">
              <a:extLst>
                <a:ext uri="{FF2B5EF4-FFF2-40B4-BE49-F238E27FC236}">
                  <a16:creationId xmlns:a16="http://schemas.microsoft.com/office/drawing/2014/main" id="{5422300C-CB18-5068-3A1B-03870301F66C}"/>
                </a:ext>
              </a:extLst>
            </p:cNvPr>
            <p:cNvSpPr txBox="1"/>
            <p:nvPr/>
          </p:nvSpPr>
          <p:spPr>
            <a:xfrm>
              <a:off x="2745" y="6720"/>
              <a:ext cx="657" cy="916"/>
            </a:xfrm>
            <a:prstGeom prst="rect">
              <a:avLst/>
            </a:prstGeom>
          </p:spPr>
          <p:txBody>
            <a:bodyPr lIns="0" tIns="0" rIns="0" bIns="0">
              <a:spAutoFit/>
            </a:bodyPr>
            <a:lstStyle/>
            <a:p>
              <a:pPr marL="0" lvl="1" fontAlgn="auto">
                <a:lnSpc>
                  <a:spcPts val="4535"/>
                </a:lnSpc>
                <a:defRPr/>
              </a:pPr>
              <a:r>
                <a:rPr lang="en-US" sz="3780" b="1"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5</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1+#ppt_w/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childTnLst>
                                </p:cTn>
                              </p:par>
                              <p:par>
                                <p:cTn id="9" presetID="43"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
                                        <p:tgtEl>
                                          <p:spTgt spid="8"/>
                                        </p:tgtEl>
                                      </p:cBhvr>
                                    </p:animEffect>
                                    <p:anim calcmode="lin" valueType="num">
                                      <p:cBhvr>
                                        <p:cTn id="12" dur="800" fill="hold"/>
                                        <p:tgtEl>
                                          <p:spTgt spid="8"/>
                                        </p:tgtEl>
                                        <p:attrNameLst>
                                          <p:attrName>ppt_x</p:attrName>
                                        </p:attrNameLst>
                                      </p:cBhvr>
                                      <p:tavLst>
                                        <p:tav tm="0">
                                          <p:val>
                                            <p:strVal val="#ppt_x"/>
                                          </p:val>
                                        </p:tav>
                                        <p:tav tm="100000">
                                          <p:val>
                                            <p:strVal val="#ppt_x"/>
                                          </p:val>
                                        </p:tav>
                                      </p:tavLst>
                                    </p:anim>
                                    <p:anim calcmode="lin" valueType="num">
                                      <p:cBhvr>
                                        <p:cTn id="13" dur="800" fill="hold"/>
                                        <p:tgtEl>
                                          <p:spTgt spid="8"/>
                                        </p:tgtEl>
                                        <p:attrNameLst>
                                          <p:attrName>ppt_y</p:attrName>
                                        </p:attrNameLst>
                                      </p:cBhvr>
                                      <p:tavLst>
                                        <p:tav tm="0">
                                          <p:val>
                                            <p:strVal val="#ppt_y+0.31"/>
                                          </p:val>
                                        </p:tav>
                                        <p:tav tm="100000">
                                          <p:val>
                                            <p:strVal val="#ppt_y+0.31"/>
                                          </p:val>
                                        </p:tav>
                                      </p:tavLst>
                                    </p:anim>
                                    <p:anim calcmode="lin" valueType="num">
                                      <p:cBhvr>
                                        <p:cTn id="14" dur="1200" decel="50000" fill="hold">
                                          <p:stCondLst>
                                            <p:cond delay="8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1200" decel="50000" fill="hold">
                                          <p:stCondLst>
                                            <p:cond delay="8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2000"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ppt_x</p:attrName>
                                        </p:attrNameLst>
                                      </p:cBhvr>
                                      <p:tavLst>
                                        <p:tav tm="0">
                                          <p:val>
                                            <p:strVal val="#ppt_x-.2"/>
                                          </p:val>
                                        </p:tav>
                                        <p:tav tm="100000">
                                          <p:val>
                                            <p:strVal val="#ppt_x"/>
                                          </p:val>
                                        </p:tav>
                                      </p:tavLst>
                                    </p:anim>
                                    <p:anim calcmode="lin" valueType="num">
                                      <p:cBhvr>
                                        <p:cTn id="21" dur="2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20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ppt_x</p:attrName>
                                        </p:attrNameLst>
                                      </p:cBhvr>
                                      <p:tavLst>
                                        <p:tav tm="0">
                                          <p:val>
                                            <p:strVal val="#ppt_x"/>
                                          </p:val>
                                        </p:tav>
                                        <p:tav tm="100000">
                                          <p:val>
                                            <p:strVal val="#ppt_x"/>
                                          </p:val>
                                        </p:tav>
                                      </p:tavLst>
                                    </p:anim>
                                    <p:anim calcmode="lin" valueType="num">
                                      <p:cBhvr>
                                        <p:cTn id="29" dur="1800" decel="100000" fill="hold"/>
                                        <p:tgtEl>
                                          <p:spTgt spid="10"/>
                                        </p:tgtEl>
                                        <p:attrNameLst>
                                          <p:attrName>ppt_y</p:attrName>
                                        </p:attrNameLst>
                                      </p:cBhvr>
                                      <p:tavLst>
                                        <p:tav tm="0">
                                          <p:val>
                                            <p:strVal val="#ppt_y+1"/>
                                          </p:val>
                                        </p:tav>
                                        <p:tav tm="100000">
                                          <p:val>
                                            <p:strVal val="#ppt_y-.03"/>
                                          </p:val>
                                        </p:tav>
                                      </p:tavLst>
                                    </p:anim>
                                    <p:anim calcmode="lin" valueType="num">
                                      <p:cBhvr>
                                        <p:cTn id="30"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6626" name="AutoShape 2">
            <a:extLst>
              <a:ext uri="{FF2B5EF4-FFF2-40B4-BE49-F238E27FC236}">
                <a16:creationId xmlns:a16="http://schemas.microsoft.com/office/drawing/2014/main" id="{4C3DB82F-D30E-0543-55AE-616B6B347871}"/>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6627" name="AutoShape 3">
            <a:extLst>
              <a:ext uri="{FF2B5EF4-FFF2-40B4-BE49-F238E27FC236}">
                <a16:creationId xmlns:a16="http://schemas.microsoft.com/office/drawing/2014/main" id="{31A48F95-5008-8E98-B41A-6F62D9F44F34}"/>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6628" name="Group 4">
            <a:extLst>
              <a:ext uri="{FF2B5EF4-FFF2-40B4-BE49-F238E27FC236}">
                <a16:creationId xmlns:a16="http://schemas.microsoft.com/office/drawing/2014/main" id="{7ABCBD36-2DA6-ED29-DD45-6DFD7C477AC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9A866A67-3B6B-EA48-42DC-3FEA97F9741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318EB999-1C9F-A4A4-71DD-677EE9C9FAE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CC80CEE5-8124-171F-267D-E0BDE36ABCA3}"/>
              </a:ext>
            </a:extLst>
          </p:cNvPr>
          <p:cNvGrpSpPr>
            <a:grpSpLocks/>
          </p:cNvGrpSpPr>
          <p:nvPr/>
        </p:nvGrpSpPr>
        <p:grpSpPr bwMode="auto">
          <a:xfrm>
            <a:off x="7218362" y="2908913"/>
            <a:ext cx="3851275" cy="2800350"/>
            <a:chOff x="0" y="-30196"/>
            <a:chExt cx="1014598" cy="737682"/>
          </a:xfrm>
        </p:grpSpPr>
        <p:sp>
          <p:nvSpPr>
            <p:cNvPr id="26632" name="Freeform 8">
              <a:extLst>
                <a:ext uri="{FF2B5EF4-FFF2-40B4-BE49-F238E27FC236}">
                  <a16:creationId xmlns:a16="http://schemas.microsoft.com/office/drawing/2014/main" id="{7385A5E5-103D-2D19-54F0-A3CAA3B594B4}"/>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6633" name="TextBox 9">
              <a:extLst>
                <a:ext uri="{FF2B5EF4-FFF2-40B4-BE49-F238E27FC236}">
                  <a16:creationId xmlns:a16="http://schemas.microsoft.com/office/drawing/2014/main" id="{519D7D7E-5CD0-C58E-E84C-90D467439B21}"/>
                </a:ext>
              </a:extLst>
            </p:cNvPr>
            <p:cNvSpPr txBox="1">
              <a:spLocks noChangeArrowheads="1"/>
            </p:cNvSpPr>
            <p:nvPr/>
          </p:nvSpPr>
          <p:spPr bwMode="auto">
            <a:xfrm>
              <a:off x="78345" y="-3019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dirty="0">
                  <a:solidFill>
                    <a:srgbClr val="FEFEFE"/>
                  </a:solidFill>
                  <a:latin typeface="Arial" panose="020B0604020202020204" pitchFamily="34" charset="0"/>
                  <a:sym typeface="Arimo Bold" panose="020B0704020202020204" pitchFamily="34" charset="0"/>
                </a:rPr>
                <a:t>02</a:t>
              </a:r>
            </a:p>
          </p:txBody>
        </p:sp>
      </p:grpSp>
      <p:sp>
        <p:nvSpPr>
          <p:cNvPr id="10" name="TextBox 10">
            <a:extLst>
              <a:ext uri="{FF2B5EF4-FFF2-40B4-BE49-F238E27FC236}">
                <a16:creationId xmlns:a16="http://schemas.microsoft.com/office/drawing/2014/main" id="{0CEAD181-FA74-982A-E6F2-6894FDC8A98D}"/>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MODULUL 3 - LECȚIA 5</a:t>
            </a:r>
          </a:p>
        </p:txBody>
      </p:sp>
      <p:sp>
        <p:nvSpPr>
          <p:cNvPr id="11" name="TextBox 11">
            <a:extLst>
              <a:ext uri="{FF2B5EF4-FFF2-40B4-BE49-F238E27FC236}">
                <a16:creationId xmlns:a16="http://schemas.microsoft.com/office/drawing/2014/main" id="{9A7ED0F1-FC47-BFE6-0583-4BA9C871DD97}"/>
              </a:ext>
            </a:extLst>
          </p:cNvPr>
          <p:cNvSpPr txBox="1"/>
          <p:nvPr/>
        </p:nvSpPr>
        <p:spPr>
          <a:xfrm>
            <a:off x="1028700" y="5532438"/>
            <a:ext cx="16230600" cy="2514856"/>
          </a:xfrm>
          <a:prstGeom prst="rect">
            <a:avLst/>
          </a:prstGeom>
        </p:spPr>
        <p:txBody>
          <a:bodyPr wrap="square"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BENEFICIILE COMPORTAMENTULUI ASERTIV ÎN COMUNICAREA ONLINE PENTRU UN CURS DESTINAT PERSOANELOR CU DIZABILITĂȚI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2000" fill="hold">
                                          <p:stCondLst>
                                            <p:cond delay="0"/>
                                          </p:stCondLst>
                                        </p:cTn>
                                        <p:tgtEl>
                                          <p:spTgt spid="11"/>
                                        </p:tgtEl>
                                        <p:attrNameLst>
                                          <p:attrName>style.visibility</p:attrName>
                                        </p:attrNameLst>
                                      </p:cBhvr>
                                      <p:to>
                                        <p:strVal val="visible"/>
                                      </p:to>
                                    </p:set>
                                    <p:anim calcmode="lin" valueType="num">
                                      <p:cBhvr>
                                        <p:cTn id="17" dur="2000" fill="hold"/>
                                        <p:tgtEl>
                                          <p:spTgt spid="11"/>
                                        </p:tgtEl>
                                        <p:attrNameLst>
                                          <p:attrName>ppt_w</p:attrName>
                                        </p:attrNameLst>
                                      </p:cBhvr>
                                      <p:tavLst>
                                        <p:tav tm="0">
                                          <p:val>
                                            <p:fltVal val="0"/>
                                          </p:val>
                                        </p:tav>
                                        <p:tav tm="100000">
                                          <p:val>
                                            <p:strVal val="#ppt_w"/>
                                          </p:val>
                                        </p:tav>
                                      </p:tavLst>
                                    </p:anim>
                                    <p:anim calcmode="lin" valueType="num">
                                      <p:cBhvr>
                                        <p:cTn id="18" dur="2000" fill="hold"/>
                                        <p:tgtEl>
                                          <p:spTgt spid="11"/>
                                        </p:tgtEl>
                                        <p:attrNameLst>
                                          <p:attrName>ppt_h</p:attrName>
                                        </p:attrNameLst>
                                      </p:cBhvr>
                                      <p:tavLst>
                                        <p:tav tm="0">
                                          <p:val>
                                            <p:fltVal val="0"/>
                                          </p:val>
                                        </p:tav>
                                        <p:tav tm="100000">
                                          <p:val>
                                            <p:strVal val="#ppt_h"/>
                                          </p:val>
                                        </p:tav>
                                      </p:tavLst>
                                    </p:anim>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53478C6E-E346-40F5-BFDC-A8F5E7F1A6A2}"/>
              </a:ext>
            </a:extLst>
          </p:cNvPr>
          <p:cNvGrpSpPr>
            <a:grpSpLocks/>
          </p:cNvGrpSpPr>
          <p:nvPr/>
        </p:nvGrpSpPr>
        <p:grpSpPr bwMode="auto">
          <a:xfrm>
            <a:off x="584200" y="1028700"/>
            <a:ext cx="17119600" cy="8229600"/>
            <a:chOff x="0" y="0"/>
            <a:chExt cx="4508901" cy="2167467"/>
          </a:xfrm>
        </p:grpSpPr>
        <p:sp>
          <p:nvSpPr>
            <p:cNvPr id="28675" name="Freeform 3">
              <a:extLst>
                <a:ext uri="{FF2B5EF4-FFF2-40B4-BE49-F238E27FC236}">
                  <a16:creationId xmlns:a16="http://schemas.microsoft.com/office/drawing/2014/main" id="{E2248670-293C-7F47-19BD-F1D4292683C1}"/>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76" name="TextBox 4">
              <a:extLst>
                <a:ext uri="{FF2B5EF4-FFF2-40B4-BE49-F238E27FC236}">
                  <a16:creationId xmlns:a16="http://schemas.microsoft.com/office/drawing/2014/main" id="{54E6245A-708B-15D5-F2E3-3ED12D1FC48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71156EA8-9AF8-23B6-128F-B47C41A656A6}"/>
              </a:ext>
            </a:extLst>
          </p:cNvPr>
          <p:cNvSpPr txBox="1">
            <a:spLocks noChangeArrowheads="1"/>
          </p:cNvSpPr>
          <p:nvPr/>
        </p:nvSpPr>
        <p:spPr bwMode="auto">
          <a:xfrm>
            <a:off x="1295400" y="1641475"/>
            <a:ext cx="149526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Creșterea</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eficienței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comunicării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pentru</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persoanele</a:t>
            </a:r>
            <a:r>
              <a:rPr lang="en-US" altLang="zh-CN" sz="6400" b="1" dirty="0">
                <a:solidFill>
                  <a:schemeClr val="bg1"/>
                </a:solidFill>
                <a:latin typeface="Arial" panose="020B0604020202020204" pitchFamily="34" charset="0"/>
                <a:sym typeface="Arimo Bold" panose="020B0704020202020204" pitchFamily="34" charset="0"/>
              </a:rPr>
              <a:t> cu </a:t>
            </a:r>
            <a:r>
              <a:rPr lang="en-US" altLang="zh-CN" sz="6400" b="1" dirty="0" err="1">
                <a:solidFill>
                  <a:schemeClr val="bg1"/>
                </a:solidFill>
                <a:latin typeface="Arial" panose="020B0604020202020204" pitchFamily="34" charset="0"/>
                <a:sym typeface="Arimo Bold" panose="020B0704020202020204" pitchFamily="34" charset="0"/>
              </a:rPr>
              <a:t>dizabilități</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35916CE-BB8C-B456-B505-2F0854CC8B13}"/>
              </a:ext>
            </a:extLst>
          </p:cNvPr>
          <p:cNvSpPr txBox="1">
            <a:spLocks noChangeArrowheads="1"/>
          </p:cNvSpPr>
          <p:nvPr/>
        </p:nvSpPr>
        <p:spPr bwMode="auto">
          <a:xfrm>
            <a:off x="12344400" y="5800725"/>
            <a:ext cx="4354513"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Citirea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unui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mesaj</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clar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persoanele</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deficiențe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auz</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72897F31-D2AF-3DDC-27C3-25830A5924BD}"/>
              </a:ext>
            </a:extLst>
          </p:cNvPr>
          <p:cNvGrpSpPr>
            <a:grpSpLocks/>
          </p:cNvGrpSpPr>
          <p:nvPr/>
        </p:nvGrpSpPr>
        <p:grpSpPr bwMode="auto">
          <a:xfrm>
            <a:off x="2894013" y="4518025"/>
            <a:ext cx="901700" cy="901700"/>
            <a:chOff x="0" y="0"/>
            <a:chExt cx="812800" cy="812800"/>
          </a:xfrm>
        </p:grpSpPr>
        <p:sp>
          <p:nvSpPr>
            <p:cNvPr id="28680" name="Freeform 8">
              <a:extLst>
                <a:ext uri="{FF2B5EF4-FFF2-40B4-BE49-F238E27FC236}">
                  <a16:creationId xmlns:a16="http://schemas.microsoft.com/office/drawing/2014/main" id="{817A3E11-558A-4677-EBCA-45879141EBC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1" name="TextBox 9">
              <a:extLst>
                <a:ext uri="{FF2B5EF4-FFF2-40B4-BE49-F238E27FC236}">
                  <a16:creationId xmlns:a16="http://schemas.microsoft.com/office/drawing/2014/main" id="{40D93624-BE26-19B2-0E5E-FFB2EB06DC1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01</a:t>
              </a:r>
            </a:p>
          </p:txBody>
        </p:sp>
      </p:grpSp>
      <p:sp>
        <p:nvSpPr>
          <p:cNvPr id="10" name="TextBox 10">
            <a:extLst>
              <a:ext uri="{FF2B5EF4-FFF2-40B4-BE49-F238E27FC236}">
                <a16:creationId xmlns:a16="http://schemas.microsoft.com/office/drawing/2014/main" id="{54E94F0D-416B-148F-AD0D-B5A4BB9F34E9}"/>
              </a:ext>
            </a:extLst>
          </p:cNvPr>
          <p:cNvSpPr txBox="1">
            <a:spLocks noChangeArrowheads="1"/>
          </p:cNvSpPr>
          <p:nvPr/>
        </p:nvSpPr>
        <p:spPr bwMode="auto">
          <a:xfrm>
            <a:off x="7258050" y="5800725"/>
            <a:ext cx="435292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Scrierea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Braille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persoanele</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deficiențe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vedere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1" name="Group 11">
            <a:extLst>
              <a:ext uri="{FF2B5EF4-FFF2-40B4-BE49-F238E27FC236}">
                <a16:creationId xmlns:a16="http://schemas.microsoft.com/office/drawing/2014/main" id="{1904F553-C56A-864F-5CBB-08CB14F3DFF6}"/>
              </a:ext>
            </a:extLst>
          </p:cNvPr>
          <p:cNvGrpSpPr>
            <a:grpSpLocks/>
          </p:cNvGrpSpPr>
          <p:nvPr/>
        </p:nvGrpSpPr>
        <p:grpSpPr bwMode="auto">
          <a:xfrm>
            <a:off x="8143875" y="4514850"/>
            <a:ext cx="903288" cy="904875"/>
            <a:chOff x="0" y="0"/>
            <a:chExt cx="812800" cy="812800"/>
          </a:xfrm>
        </p:grpSpPr>
        <p:sp>
          <p:nvSpPr>
            <p:cNvPr id="28684" name="Freeform 12">
              <a:extLst>
                <a:ext uri="{FF2B5EF4-FFF2-40B4-BE49-F238E27FC236}">
                  <a16:creationId xmlns:a16="http://schemas.microsoft.com/office/drawing/2014/main" id="{E589D652-EA99-96B7-3F74-A621538BBB74}"/>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5" name="TextBox 13">
              <a:extLst>
                <a:ext uri="{FF2B5EF4-FFF2-40B4-BE49-F238E27FC236}">
                  <a16:creationId xmlns:a16="http://schemas.microsoft.com/office/drawing/2014/main" id="{CC913331-6A1E-86BD-FE21-48FE12DF3AC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02</a:t>
              </a:r>
            </a:p>
          </p:txBody>
        </p:sp>
      </p:grpSp>
      <p:sp>
        <p:nvSpPr>
          <p:cNvPr id="14" name="TextBox 14">
            <a:extLst>
              <a:ext uri="{FF2B5EF4-FFF2-40B4-BE49-F238E27FC236}">
                <a16:creationId xmlns:a16="http://schemas.microsoft.com/office/drawing/2014/main" id="{EE747854-4811-5951-96D8-AB9D6ABE0082}"/>
              </a:ext>
            </a:extLst>
          </p:cNvPr>
          <p:cNvSpPr txBox="1">
            <a:spLocks noChangeArrowheads="1"/>
          </p:cNvSpPr>
          <p:nvPr/>
        </p:nvSpPr>
        <p:spPr bwMode="auto">
          <a:xfrm>
            <a:off x="2166938" y="5800725"/>
            <a:ext cx="4354512"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Construirea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unui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mesaj</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clar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persoanele</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deficiențe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vorbire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5" name="Group 15">
            <a:extLst>
              <a:ext uri="{FF2B5EF4-FFF2-40B4-BE49-F238E27FC236}">
                <a16:creationId xmlns:a16="http://schemas.microsoft.com/office/drawing/2014/main" id="{979A73CF-605C-4221-4CEF-0346E32F353B}"/>
              </a:ext>
            </a:extLst>
          </p:cNvPr>
          <p:cNvGrpSpPr>
            <a:grpSpLocks/>
          </p:cNvGrpSpPr>
          <p:nvPr/>
        </p:nvGrpSpPr>
        <p:grpSpPr bwMode="auto">
          <a:xfrm>
            <a:off x="13401675" y="4514850"/>
            <a:ext cx="904875" cy="904875"/>
            <a:chOff x="0" y="0"/>
            <a:chExt cx="812800" cy="812800"/>
          </a:xfrm>
        </p:grpSpPr>
        <p:sp>
          <p:nvSpPr>
            <p:cNvPr id="28688" name="Freeform 16">
              <a:extLst>
                <a:ext uri="{FF2B5EF4-FFF2-40B4-BE49-F238E27FC236}">
                  <a16:creationId xmlns:a16="http://schemas.microsoft.com/office/drawing/2014/main" id="{E64C72B0-0A93-6596-D16C-3062B10BFB7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8689" name="TextBox 17">
              <a:extLst>
                <a:ext uri="{FF2B5EF4-FFF2-40B4-BE49-F238E27FC236}">
                  <a16:creationId xmlns:a16="http://schemas.microsoft.com/office/drawing/2014/main" id="{A23B39B6-C000-06DC-969A-FDE2B2BC314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rgbClr val="FFFFFF"/>
                  </a:solidFill>
                  <a:latin typeface="Arial" panose="020B0604020202020204" pitchFamily="34" charset="0"/>
                  <a:cs typeface="Arial" panose="020B0604020202020204" pitchFamily="34" charset="0"/>
                  <a:sym typeface="Arial" panose="020B0604020202020204" pitchFamily="34" charset="0"/>
                </a:rPr>
                <a:t>03</a:t>
              </a:r>
            </a:p>
          </p:txBody>
        </p:sp>
      </p:grpSp>
      <p:grpSp>
        <p:nvGrpSpPr>
          <p:cNvPr id="28690" name="Group 18">
            <a:extLst>
              <a:ext uri="{FF2B5EF4-FFF2-40B4-BE49-F238E27FC236}">
                <a16:creationId xmlns:a16="http://schemas.microsoft.com/office/drawing/2014/main" id="{FED679FE-95BF-553F-6820-595EDE42AA06}"/>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73652C1-67DB-16B6-8431-02B5A2E51BA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B92E13BE-0E92-B858-3F61-D7356354DD2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0" fill="hold"/>
                                        <p:tgtEl>
                                          <p:spTgt spid="7"/>
                                        </p:tgtEl>
                                        <p:attrNameLst>
                                          <p:attrName>ppt_w</p:attrName>
                                        </p:attrNameLst>
                                      </p:cBhvr>
                                      <p:tavLst>
                                        <p:tav tm="0" fmla="#ppt_w*sin(2.5*pi*$)">
                                          <p:val>
                                            <p:fltVal val="0"/>
                                          </p:val>
                                        </p:tav>
                                        <p:tav tm="100000">
                                          <p:val>
                                            <p:fltVal val="1"/>
                                          </p:val>
                                        </p:tav>
                                      </p:tavLst>
                                    </p:anim>
                                    <p:anim calcmode="lin" valueType="num">
                                      <p:cBhvr>
                                        <p:cTn id="16" dur="5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1"/>
                                          </p:val>
                                        </p:tav>
                                        <p:tav tm="100000">
                                          <p:val>
                                            <p:strVal val="#ppt_x"/>
                                          </p:val>
                                        </p:tav>
                                      </p:tavLst>
                                    </p:anim>
                                    <p:anim calcmode="lin" valueType="num">
                                      <p:cBhvr>
                                        <p:cTn id="2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9"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0" fill="hold"/>
                                        <p:tgtEl>
                                          <p:spTgt spid="11"/>
                                        </p:tgtEl>
                                        <p:attrNameLst>
                                          <p:attrName>ppt_w</p:attrName>
                                        </p:attrNameLst>
                                      </p:cBhvr>
                                      <p:tavLst>
                                        <p:tav tm="0" fmla="#ppt_w*sin(2.5*pi*$)">
                                          <p:val>
                                            <p:fltVal val="0"/>
                                          </p:val>
                                        </p:tav>
                                        <p:tav tm="100000">
                                          <p:val>
                                            <p:fltVal val="1"/>
                                          </p:val>
                                        </p:tav>
                                      </p:tavLst>
                                    </p:anim>
                                    <p:anim calcmode="lin" valueType="num">
                                      <p:cBhvr>
                                        <p:cTn id="29" dur="5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0" presetClass="entr" presetSubtype="0" fill="hold"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1"/>
                                          </p:val>
                                        </p:tav>
                                        <p:tav tm="100000">
                                          <p:val>
                                            <p:strVal val="#ppt_x"/>
                                          </p:val>
                                        </p:tav>
                                      </p:tavLst>
                                    </p:anim>
                                    <p:anim calcmode="lin" valueType="num">
                                      <p:cBhvr>
                                        <p:cTn id="3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9"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0" fill="hold"/>
                                        <p:tgtEl>
                                          <p:spTgt spid="15"/>
                                        </p:tgtEl>
                                        <p:attrNameLst>
                                          <p:attrName>ppt_w</p:attrName>
                                        </p:attrNameLst>
                                      </p:cBhvr>
                                      <p:tavLst>
                                        <p:tav tm="0" fmla="#ppt_w*sin(2.5*pi*$)">
                                          <p:val>
                                            <p:fltVal val="0"/>
                                          </p:val>
                                        </p:tav>
                                        <p:tav tm="100000">
                                          <p:val>
                                            <p:fltVal val="1"/>
                                          </p:val>
                                        </p:tav>
                                      </p:tavLst>
                                    </p:anim>
                                    <p:anim calcmode="lin" valueType="num">
                                      <p:cBhvr>
                                        <p:cTn id="42" dur="5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0" presetClass="entr" presetSubtype="0" fill="hold" nodeType="clickEffect">
                                  <p:stCondLst>
                                    <p:cond delay="0"/>
                                  </p:stCondLst>
                                  <p:iterate type="lt">
                                    <p:tmPct val="10000"/>
                                  </p:iterate>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1"/>
                                          </p:val>
                                        </p:tav>
                                        <p:tav tm="100000">
                                          <p:val>
                                            <p:strVal val="#ppt_x"/>
                                          </p:val>
                                        </p:tav>
                                      </p:tavLst>
                                    </p:anim>
                                    <p:anim calcmode="lin" valueType="num">
                                      <p:cBhvr>
                                        <p:cTn id="4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2F785DE-E798-14EA-034E-90B4E575F1BC}"/>
              </a:ext>
            </a:extLst>
          </p:cNvPr>
          <p:cNvSpPr txBox="1"/>
          <p:nvPr/>
        </p:nvSpPr>
        <p:spPr>
          <a:xfrm>
            <a:off x="12696825" y="1951038"/>
            <a:ext cx="4562475" cy="2298700"/>
          </a:xfrm>
          <a:prstGeom prst="rect">
            <a:avLst/>
          </a:prstGeom>
        </p:spPr>
        <p:txBody>
          <a:bodyPr lIns="0" tIns="0" rIns="0" bIns="0">
            <a:spAutoFit/>
          </a:bodyPr>
          <a:lstStyle/>
          <a:p>
            <a:pPr marL="0" lvl="1" algn="ctr" fontAlgn="auto">
              <a:lnSpc>
                <a:spcPts val="4480"/>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Exprimarea deschisă și onestă a sentimentelor și nevoilor poate reduce nivelul de stres și anxietate</a:t>
            </a:r>
          </a:p>
        </p:txBody>
      </p:sp>
      <p:sp>
        <p:nvSpPr>
          <p:cNvPr id="3" name="TextBox 3">
            <a:extLst>
              <a:ext uri="{FF2B5EF4-FFF2-40B4-BE49-F238E27FC236}">
                <a16:creationId xmlns:a16="http://schemas.microsoft.com/office/drawing/2014/main" id="{7EACCEE4-FA5B-7E99-940E-36E815F71B82}"/>
              </a:ext>
            </a:extLst>
          </p:cNvPr>
          <p:cNvSpPr txBox="1"/>
          <p:nvPr/>
        </p:nvSpPr>
        <p:spPr>
          <a:xfrm>
            <a:off x="7016750" y="1927225"/>
            <a:ext cx="4565650" cy="2209387"/>
          </a:xfrm>
          <a:prstGeom prst="rect">
            <a:avLst/>
          </a:prstGeom>
        </p:spPr>
        <p:txBody>
          <a:bodyPr lIns="0" tIns="0" rIns="0" bIns="0">
            <a:spAutoFit/>
          </a:bodyPr>
          <a:lstStyle/>
          <a:p>
            <a:pPr marL="0" lvl="1" algn="ctr" fontAlgn="auto">
              <a:lnSpc>
                <a:spcPts val="4415"/>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Persoanele cu dizabilități își pot îmbunătăți încrederea în sine și capacitatea de a se afirma în fața celorlalți</a:t>
            </a:r>
          </a:p>
        </p:txBody>
      </p:sp>
      <p:sp>
        <p:nvSpPr>
          <p:cNvPr id="4" name="TextBox 4">
            <a:extLst>
              <a:ext uri="{FF2B5EF4-FFF2-40B4-BE49-F238E27FC236}">
                <a16:creationId xmlns:a16="http://schemas.microsoft.com/office/drawing/2014/main" id="{38A8040B-7377-988F-FDA7-83B6F491B7D6}"/>
              </a:ext>
            </a:extLst>
          </p:cNvPr>
          <p:cNvSpPr txBox="1"/>
          <p:nvPr/>
        </p:nvSpPr>
        <p:spPr>
          <a:xfrm>
            <a:off x="1339850" y="1954213"/>
            <a:ext cx="4564063" cy="2305568"/>
          </a:xfrm>
          <a:prstGeom prst="rect">
            <a:avLst/>
          </a:prstGeom>
        </p:spPr>
        <p:txBody>
          <a:bodyPr lIns="0" tIns="0" rIns="0" bIns="0">
            <a:spAutoFit/>
          </a:bodyPr>
          <a:lstStyle/>
          <a:p>
            <a:pPr marL="0" lvl="1" algn="ctr" fontAlgn="auto">
              <a:lnSpc>
                <a:spcPts val="4575"/>
              </a:lnSpc>
              <a:defRPr/>
            </a:pPr>
            <a:r>
              <a:rPr lang="en-US" sz="3200" spc="-160"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Exprimarea punctelor de vedere în așa fel încât persoanele cu dizabilități să se simtă auzite</a:t>
            </a:r>
          </a:p>
        </p:txBody>
      </p:sp>
      <p:grpSp>
        <p:nvGrpSpPr>
          <p:cNvPr id="5" name="Group 5">
            <a:extLst>
              <a:ext uri="{FF2B5EF4-FFF2-40B4-BE49-F238E27FC236}">
                <a16:creationId xmlns:a16="http://schemas.microsoft.com/office/drawing/2014/main" id="{3E33E011-1788-340B-8ED9-C3D1C4F402FF}"/>
              </a:ext>
            </a:extLst>
          </p:cNvPr>
          <p:cNvGrpSpPr>
            <a:grpSpLocks/>
          </p:cNvGrpSpPr>
          <p:nvPr/>
        </p:nvGrpSpPr>
        <p:grpSpPr bwMode="auto">
          <a:xfrm>
            <a:off x="12695238" y="4873625"/>
            <a:ext cx="4564062" cy="3946525"/>
            <a:chOff x="0" y="0"/>
            <a:chExt cx="6085942" cy="5262222"/>
          </a:xfrm>
        </p:grpSpPr>
        <p:pic>
          <p:nvPicPr>
            <p:cNvPr id="29701" name="Picture 6">
              <a:extLst>
                <a:ext uri="{FF2B5EF4-FFF2-40B4-BE49-F238E27FC236}">
                  <a16:creationId xmlns:a16="http://schemas.microsoft.com/office/drawing/2014/main" id="{DAF8E4B0-B877-1103-A389-095033CE2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7">
            <a:extLst>
              <a:ext uri="{FF2B5EF4-FFF2-40B4-BE49-F238E27FC236}">
                <a16:creationId xmlns:a16="http://schemas.microsoft.com/office/drawing/2014/main" id="{43139EB7-B9B1-BB6A-265D-E2E69DE8BC30}"/>
              </a:ext>
            </a:extLst>
          </p:cNvPr>
          <p:cNvGrpSpPr>
            <a:grpSpLocks/>
          </p:cNvGrpSpPr>
          <p:nvPr/>
        </p:nvGrpSpPr>
        <p:grpSpPr bwMode="auto">
          <a:xfrm>
            <a:off x="7016750" y="4873625"/>
            <a:ext cx="4565650" cy="3946525"/>
            <a:chOff x="0" y="0"/>
            <a:chExt cx="6085942" cy="5262222"/>
          </a:xfrm>
        </p:grpSpPr>
        <p:pic>
          <p:nvPicPr>
            <p:cNvPr id="29703" name="Picture 8">
              <a:extLst>
                <a:ext uri="{FF2B5EF4-FFF2-40B4-BE49-F238E27FC236}">
                  <a16:creationId xmlns:a16="http://schemas.microsoft.com/office/drawing/2014/main" id="{B5D54DA6-2CCE-E6AC-A847-1E72AD097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449" r="11449"/>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9">
            <a:extLst>
              <a:ext uri="{FF2B5EF4-FFF2-40B4-BE49-F238E27FC236}">
                <a16:creationId xmlns:a16="http://schemas.microsoft.com/office/drawing/2014/main" id="{B6D68BE6-DE9F-1B0C-3D29-D854FAECD0EE}"/>
              </a:ext>
            </a:extLst>
          </p:cNvPr>
          <p:cNvGrpSpPr>
            <a:grpSpLocks/>
          </p:cNvGrpSpPr>
          <p:nvPr/>
        </p:nvGrpSpPr>
        <p:grpSpPr bwMode="auto">
          <a:xfrm>
            <a:off x="1339850" y="4873625"/>
            <a:ext cx="4564063" cy="3946525"/>
            <a:chOff x="0" y="0"/>
            <a:chExt cx="6085942" cy="5262222"/>
          </a:xfrm>
        </p:grpSpPr>
        <p:pic>
          <p:nvPicPr>
            <p:cNvPr id="29705" name="Picture 10">
              <a:extLst>
                <a:ext uri="{FF2B5EF4-FFF2-40B4-BE49-F238E27FC236}">
                  <a16:creationId xmlns:a16="http://schemas.microsoft.com/office/drawing/2014/main" id="{5637D747-A448-9200-84FF-814D54803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400" r="11400"/>
            <a:stretch>
              <a:fillRect/>
            </a:stretch>
          </p:blipFill>
          <p:spPr bwMode="auto">
            <a:xfrm>
              <a:off x="0" y="0"/>
              <a:ext cx="6085942" cy="526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6" name="AutoShape 11">
            <a:extLst>
              <a:ext uri="{FF2B5EF4-FFF2-40B4-BE49-F238E27FC236}">
                <a16:creationId xmlns:a16="http://schemas.microsoft.com/office/drawing/2014/main" id="{3A7F3D35-C469-F7E0-F67E-1BB943EF2F20}"/>
              </a:ext>
            </a:extLst>
          </p:cNvPr>
          <p:cNvSpPr>
            <a:spLocks noChangeShapeType="1"/>
          </p:cNvSpPr>
          <p:nvPr/>
        </p:nvSpPr>
        <p:spPr bwMode="auto">
          <a:xfrm>
            <a:off x="1028700" y="1452563"/>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9707" name="AutoShape 12">
            <a:extLst>
              <a:ext uri="{FF2B5EF4-FFF2-40B4-BE49-F238E27FC236}">
                <a16:creationId xmlns:a16="http://schemas.microsoft.com/office/drawing/2014/main" id="{0A465335-3BF9-63B3-69BD-CAB152B8B43B}"/>
              </a:ext>
            </a:extLst>
          </p:cNvPr>
          <p:cNvSpPr>
            <a:spLocks noChangeShapeType="1"/>
          </p:cNvSpPr>
          <p:nvPr/>
        </p:nvSpPr>
        <p:spPr bwMode="auto">
          <a:xfrm>
            <a:off x="1028700" y="9253538"/>
            <a:ext cx="16230600" cy="0"/>
          </a:xfrm>
          <a:prstGeom prst="line">
            <a:avLst/>
          </a:prstGeom>
          <a:noFill/>
          <a:ln w="9525">
            <a:solidFill>
              <a:srgbClr val="140E0C"/>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9708" name="Group 13">
            <a:extLst>
              <a:ext uri="{FF2B5EF4-FFF2-40B4-BE49-F238E27FC236}">
                <a16:creationId xmlns:a16="http://schemas.microsoft.com/office/drawing/2014/main" id="{BF43457D-19B3-0ADE-7730-C0AA522B4A6A}"/>
              </a:ext>
            </a:extLst>
          </p:cNvPr>
          <p:cNvGrpSpPr>
            <a:grpSpLocks/>
          </p:cNvGrpSpPr>
          <p:nvPr/>
        </p:nvGrpSpPr>
        <p:grpSpPr bwMode="auto">
          <a:xfrm>
            <a:off x="365125" y="9450388"/>
            <a:ext cx="17557750" cy="609600"/>
            <a:chOff x="0" y="0"/>
            <a:chExt cx="23408743" cy="812506"/>
          </a:xfrm>
        </p:grpSpPr>
        <p:sp>
          <p:nvSpPr>
            <p:cNvPr id="14" name="Freeform 14">
              <a:extLst>
                <a:ext uri="{FF2B5EF4-FFF2-40B4-BE49-F238E27FC236}">
                  <a16:creationId xmlns:a16="http://schemas.microsoft.com/office/drawing/2014/main" id="{C90D825C-4CAA-4B63-9368-CFEB46CD5A4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5"/>
              <a:stretch>
                <a:fillRect l="-217" r="-217"/>
              </a:stretch>
            </a:blipFill>
          </p:spPr>
          <p:txBody>
            <a:bodyPr/>
            <a:lstStyle/>
            <a:p>
              <a:endParaRPr lang="en-RO"/>
            </a:p>
          </p:txBody>
        </p:sp>
        <p:sp>
          <p:nvSpPr>
            <p:cNvPr id="15" name="TextBox 15">
              <a:extLst>
                <a:ext uri="{FF2B5EF4-FFF2-40B4-BE49-F238E27FC236}">
                  <a16:creationId xmlns:a16="http://schemas.microsoft.com/office/drawing/2014/main" id="{80EF785E-1509-A7D8-EE01-C5ACE9D1E8EA}"/>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39" presetClass="entr" presetSubtype="0" accel="100000" fill="hold" nodeType="withEffect">
                                  <p:stCondLst>
                                    <p:cond delay="0"/>
                                  </p:stCondLst>
                                  <p:childTnLst>
                                    <p:set>
                                      <p:cBhvr>
                                        <p:cTn id="9" dur="2000"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1" dur="2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2" dur="2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2000"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34"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from="(-#ppt_w/2)" to="(#ppt_x)" calcmode="lin" valueType="num">
                                      <p:cBhvr>
                                        <p:cTn id="21" dur="1200" fill="hold">
                                          <p:stCondLst>
                                            <p:cond delay="0"/>
                                          </p:stCondLst>
                                        </p:cTn>
                                        <p:tgtEl>
                                          <p:spTgt spid="7"/>
                                        </p:tgtEl>
                                        <p:attrNameLst>
                                          <p:attrName>ppt_x</p:attrName>
                                        </p:attrNameLst>
                                      </p:cBhvr>
                                    </p:anim>
                                    <p:anim from="0" to="-1.0" calcmode="lin" valueType="num">
                                      <p:cBhvr>
                                        <p:cTn id="22" dur="400" decel="50000" autoRev="1" fill="hold">
                                          <p:stCondLst>
                                            <p:cond delay="1200"/>
                                          </p:stCondLst>
                                        </p:cTn>
                                        <p:tgtEl>
                                          <p:spTgt spid="7"/>
                                        </p:tgtEl>
                                        <p:attrNameLst>
                                          <p:attrName>xshear</p:attrName>
                                        </p:attrNameLst>
                                      </p:cBhvr>
                                    </p:anim>
                                    <p:animScale>
                                      <p:cBhvr>
                                        <p:cTn id="23" dur="400" decel="100000" autoRev="1" fill="hold">
                                          <p:stCondLst>
                                            <p:cond delay="1200"/>
                                          </p:stCondLst>
                                        </p:cTn>
                                        <p:tgtEl>
                                          <p:spTgt spid="7"/>
                                        </p:tgtEl>
                                      </p:cBhvr>
                                      <p:from x="100000" y="100000"/>
                                      <p:to x="80000" y="100000"/>
                                    </p:animScale>
                                    <p:anim by="(#ppt_h/3+#ppt_w*0.1)" calcmode="lin" valueType="num">
                                      <p:cBhvr>
                                        <p:cTn id="24" dur="400" decel="100000" autoRev="1" fill="hold">
                                          <p:stCondLst>
                                            <p:cond delay="1200"/>
                                          </p:stCondLst>
                                        </p:cTn>
                                        <p:tgtEl>
                                          <p:spTgt spid="7"/>
                                        </p:tgtEl>
                                        <p:attrNameLst>
                                          <p:attrName>ppt_x</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2000" fill="hold">
                                          <p:stCondLst>
                                            <p:cond delay="0"/>
                                          </p:stCondLst>
                                        </p:cTn>
                                        <p:tgtEl>
                                          <p:spTgt spid="2"/>
                                        </p:tgtEl>
                                        <p:attrNameLst>
                                          <p:attrName>style.visibility</p:attrName>
                                        </p:attrNameLst>
                                      </p:cBhvr>
                                      <p:to>
                                        <p:strVal val="visible"/>
                                      </p:to>
                                    </p:set>
                                    <p:animEffect transition="in" filter="fade">
                                      <p:cBhvr>
                                        <p:cTn id="29" dur="2000"/>
                                        <p:tgtEl>
                                          <p:spTgt spid="2"/>
                                        </p:tgtEl>
                                      </p:cBhvr>
                                    </p:animEffect>
                                  </p:childTnLst>
                                </p:cTn>
                              </p:par>
                              <p:par>
                                <p:cTn id="30" presetID="54" presetClass="entr" presetSubtype="0" accel="100000" fill="hold" nodeType="withEffect">
                                  <p:stCondLst>
                                    <p:cond delay="0"/>
                                  </p:stCondLst>
                                  <p:childTnLst>
                                    <p:set>
                                      <p:cBhvr>
                                        <p:cTn id="31" dur="2000" fill="hold">
                                          <p:stCondLst>
                                            <p:cond delay="0"/>
                                          </p:stCondLst>
                                        </p:cTn>
                                        <p:tgtEl>
                                          <p:spTgt spid="5"/>
                                        </p:tgtEl>
                                        <p:attrNameLst>
                                          <p:attrName>style.visibility</p:attrName>
                                        </p:attrNameLst>
                                      </p:cBhvr>
                                      <p:to>
                                        <p:strVal val="visible"/>
                                      </p:to>
                                    </p:set>
                                    <p:anim calcmode="lin" valueType="num">
                                      <p:cBhvr>
                                        <p:cTn id="32" dur="2000" fill="hold"/>
                                        <p:tgtEl>
                                          <p:spTgt spid="5"/>
                                        </p:tgtEl>
                                        <p:attrNameLst>
                                          <p:attrName>ppt_w</p:attrName>
                                        </p:attrNameLst>
                                      </p:cBhvr>
                                      <p:tavLst>
                                        <p:tav tm="0">
                                          <p:val>
                                            <p:strVal val="#ppt_w*0.05"/>
                                          </p:val>
                                        </p:tav>
                                        <p:tav tm="100000">
                                          <p:val>
                                            <p:strVal val="#ppt_w"/>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anim calcmode="lin" valueType="num">
                                      <p:cBhvr>
                                        <p:cTn id="34" dur="2000" fill="hold"/>
                                        <p:tgtEl>
                                          <p:spTgt spid="5"/>
                                        </p:tgtEl>
                                        <p:attrNameLst>
                                          <p:attrName>ppt_x</p:attrName>
                                        </p:attrNameLst>
                                      </p:cBhvr>
                                      <p:tavLst>
                                        <p:tav tm="0">
                                          <p:val>
                                            <p:strVal val="#ppt_x-.2"/>
                                          </p:val>
                                        </p:tav>
                                        <p:tav tm="100000">
                                          <p:val>
                                            <p:strVal val="#ppt_x"/>
                                          </p:val>
                                        </p:tav>
                                      </p:tavLst>
                                    </p:anim>
                                    <p:anim calcmode="lin" valueType="num">
                                      <p:cBhvr>
                                        <p:cTn id="35" dur="2000" fill="hold"/>
                                        <p:tgtEl>
                                          <p:spTgt spid="5"/>
                                        </p:tgtEl>
                                        <p:attrNameLst>
                                          <p:attrName>ppt_y</p:attrName>
                                        </p:attrNameLst>
                                      </p:cBhvr>
                                      <p:tavLst>
                                        <p:tav tm="0">
                                          <p:val>
                                            <p:strVal val="#ppt_y"/>
                                          </p:val>
                                        </p:tav>
                                        <p:tav tm="100000">
                                          <p:val>
                                            <p:strVal val="#ppt_y"/>
                                          </p:val>
                                        </p:tav>
                                      </p:tavLst>
                                    </p:anim>
                                    <p:animEffect transition="in" filter="fade">
                                      <p:cBhvr>
                                        <p:cTn id="3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30722" name="AutoShape 2">
            <a:extLst>
              <a:ext uri="{FF2B5EF4-FFF2-40B4-BE49-F238E27FC236}">
                <a16:creationId xmlns:a16="http://schemas.microsoft.com/office/drawing/2014/main" id="{EB5CF74E-C81E-E01F-D099-AB67DCA8AB65}"/>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723" name="AutoShape 3">
            <a:extLst>
              <a:ext uri="{FF2B5EF4-FFF2-40B4-BE49-F238E27FC236}">
                <a16:creationId xmlns:a16="http://schemas.microsoft.com/office/drawing/2014/main" id="{148AA914-9AD6-F1B7-94FF-4A71B6E93F71}"/>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0724" name="Group 4">
            <a:extLst>
              <a:ext uri="{FF2B5EF4-FFF2-40B4-BE49-F238E27FC236}">
                <a16:creationId xmlns:a16="http://schemas.microsoft.com/office/drawing/2014/main" id="{2AD0B423-B5AD-56A7-BB46-99F84F93796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B5152E7-F10D-2BBF-1129-DBCADA253AA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9FE7A67-FDE0-BF91-B76C-44BB78B8503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37BBA0E-3458-53AA-DAF0-47791EF3A13D}"/>
              </a:ext>
            </a:extLst>
          </p:cNvPr>
          <p:cNvGrpSpPr>
            <a:grpSpLocks/>
          </p:cNvGrpSpPr>
          <p:nvPr/>
        </p:nvGrpSpPr>
        <p:grpSpPr bwMode="auto">
          <a:xfrm>
            <a:off x="3001963" y="3009900"/>
            <a:ext cx="3851275" cy="2800350"/>
            <a:chOff x="0" y="-46506"/>
            <a:chExt cx="1014598" cy="737682"/>
          </a:xfrm>
        </p:grpSpPr>
        <p:sp>
          <p:nvSpPr>
            <p:cNvPr id="30728" name="Freeform 8">
              <a:extLst>
                <a:ext uri="{FF2B5EF4-FFF2-40B4-BE49-F238E27FC236}">
                  <a16:creationId xmlns:a16="http://schemas.microsoft.com/office/drawing/2014/main" id="{01C57E11-8556-EBCF-F3F2-A7B7A1C18A23}"/>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30729" name="TextBox 9">
              <a:extLst>
                <a:ext uri="{FF2B5EF4-FFF2-40B4-BE49-F238E27FC236}">
                  <a16:creationId xmlns:a16="http://schemas.microsoft.com/office/drawing/2014/main" id="{4BE94AD1-1494-90D7-03C9-E50308766804}"/>
                </a:ext>
              </a:extLst>
            </p:cNvPr>
            <p:cNvSpPr txBox="1">
              <a:spLocks noChangeArrowheads="1"/>
            </p:cNvSpPr>
            <p:nvPr/>
          </p:nvSpPr>
          <p:spPr bwMode="auto">
            <a:xfrm>
              <a:off x="95119" y="-46506"/>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03</a:t>
              </a:r>
            </a:p>
          </p:txBody>
        </p:sp>
      </p:grpSp>
      <p:sp>
        <p:nvSpPr>
          <p:cNvPr id="10" name="TextBox 10">
            <a:extLst>
              <a:ext uri="{FF2B5EF4-FFF2-40B4-BE49-F238E27FC236}">
                <a16:creationId xmlns:a16="http://schemas.microsoft.com/office/drawing/2014/main" id="{A5333F5E-ECA7-0792-8EB9-EC3C7A098067}"/>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MODULUL 3 - LECȚIA 5</a:t>
            </a:r>
          </a:p>
        </p:txBody>
      </p:sp>
      <p:sp>
        <p:nvSpPr>
          <p:cNvPr id="11" name="TextBox 11">
            <a:extLst>
              <a:ext uri="{FF2B5EF4-FFF2-40B4-BE49-F238E27FC236}">
                <a16:creationId xmlns:a16="http://schemas.microsoft.com/office/drawing/2014/main" id="{7E32C73A-06BD-B1FD-F80D-6E61AFB73B8B}"/>
              </a:ext>
            </a:extLst>
          </p:cNvPr>
          <p:cNvSpPr txBox="1"/>
          <p:nvPr/>
        </p:nvSpPr>
        <p:spPr>
          <a:xfrm>
            <a:off x="838200" y="6057900"/>
            <a:ext cx="8137525" cy="2514856"/>
          </a:xfrm>
          <a:prstGeom prst="rect">
            <a:avLst/>
          </a:prstGeom>
        </p:spPr>
        <p:txBody>
          <a:bodyPr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COMUNICARE ASERTIVĂ PENTRU PERSOANELE CU DIZABILITĂȚI</a:t>
            </a:r>
          </a:p>
        </p:txBody>
      </p:sp>
      <p:grpSp>
        <p:nvGrpSpPr>
          <p:cNvPr id="12" name="Group 12">
            <a:extLst>
              <a:ext uri="{FF2B5EF4-FFF2-40B4-BE49-F238E27FC236}">
                <a16:creationId xmlns:a16="http://schemas.microsoft.com/office/drawing/2014/main" id="{A3FEB622-530D-D178-F643-A30D8FD7590C}"/>
              </a:ext>
            </a:extLst>
          </p:cNvPr>
          <p:cNvGrpSpPr>
            <a:grpSpLocks/>
          </p:cNvGrpSpPr>
          <p:nvPr/>
        </p:nvGrpSpPr>
        <p:grpSpPr bwMode="auto">
          <a:xfrm>
            <a:off x="10167938" y="3741738"/>
            <a:ext cx="7318375" cy="4954587"/>
            <a:chOff x="0" y="0"/>
            <a:chExt cx="9758430" cy="6606721"/>
          </a:xfrm>
        </p:grpSpPr>
        <p:pic>
          <p:nvPicPr>
            <p:cNvPr id="30733" name="Picture 13">
              <a:extLst>
                <a:ext uri="{FF2B5EF4-FFF2-40B4-BE49-F238E27FC236}">
                  <a16:creationId xmlns:a16="http://schemas.microsoft.com/office/drawing/2014/main" id="{706E3158-AFB1-3209-E583-BEB08EF6DF4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764" r="764"/>
            <a:stretch>
              <a:fillRect/>
            </a:stretch>
          </p:blipFill>
          <p:spPr bwMode="auto">
            <a:xfrm>
              <a:off x="0" y="0"/>
              <a:ext cx="9758430" cy="660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strips(downLeft)">
                                      <p:cBhvr>
                                        <p:cTn id="7" dur="2000"/>
                                        <p:tgtEl>
                                          <p:spTgt spid="10"/>
                                        </p:tgtEl>
                                      </p:cBhvr>
                                    </p:animEffect>
                                  </p:childTnLst>
                                </p:cTn>
                              </p:par>
                              <p:par>
                                <p:cTn id="8" presetID="23" presetClass="entr" presetSubtype="272"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strVal val="2/3*#ppt_w"/>
                                          </p:val>
                                        </p:tav>
                                        <p:tav tm="100000">
                                          <p:val>
                                            <p:strVal val="#ppt_w"/>
                                          </p:val>
                                        </p:tav>
                                      </p:tavLst>
                                    </p:anim>
                                    <p:anim calcmode="lin" valueType="num">
                                      <p:cBhvr>
                                        <p:cTn id="11" dur="2000" fill="hold"/>
                                        <p:tgtEl>
                                          <p:spTgt spid="12"/>
                                        </p:tgtEl>
                                        <p:attrNameLst>
                                          <p:attrName>ppt_h</p:attrName>
                                        </p:attrNameLst>
                                      </p:cBhvr>
                                      <p:tavLst>
                                        <p:tav tm="0">
                                          <p:val>
                                            <p:strVal val="2/3*#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2000" fill="hold">
                                          <p:stCondLst>
                                            <p:cond delay="0"/>
                                          </p:stCondLst>
                                        </p:cTn>
                                        <p:tgtEl>
                                          <p:spTgt spid="11"/>
                                        </p:tgtEl>
                                        <p:attrNameLst>
                                          <p:attrName>style.visibility</p:attrName>
                                        </p:attrNameLst>
                                      </p:cBhvr>
                                      <p:to>
                                        <p:strVal val="visible"/>
                                      </p:to>
                                    </p:set>
                                    <p:anim calcmode="lin" valueType="num">
                                      <p:cBhvr>
                                        <p:cTn id="21" dur="2000" fill="hold"/>
                                        <p:tgtEl>
                                          <p:spTgt spid="11"/>
                                        </p:tgtEl>
                                        <p:attrNameLst>
                                          <p:attrName>ppt_w</p:attrName>
                                        </p:attrNameLst>
                                      </p:cBhvr>
                                      <p:tavLst>
                                        <p:tav tm="0">
                                          <p:val>
                                            <p:fltVal val="0"/>
                                          </p:val>
                                        </p:tav>
                                        <p:tav tm="100000">
                                          <p:val>
                                            <p:strVal val="#ppt_w"/>
                                          </p:val>
                                        </p:tav>
                                      </p:tavLst>
                                    </p:anim>
                                    <p:anim calcmode="lin" valueType="num">
                                      <p:cBhvr>
                                        <p:cTn id="22" dur="2000" fill="hold"/>
                                        <p:tgtEl>
                                          <p:spTgt spid="11"/>
                                        </p:tgtEl>
                                        <p:attrNameLst>
                                          <p:attrName>ppt_h</p:attrName>
                                        </p:attrNameLst>
                                      </p:cBhvr>
                                      <p:tavLst>
                                        <p:tav tm="0">
                                          <p:val>
                                            <p:fltVal val="0"/>
                                          </p:val>
                                        </p:tav>
                                        <p:tav tm="100000">
                                          <p:val>
                                            <p:strVal val="#ppt_h"/>
                                          </p:val>
                                        </p:tav>
                                      </p:tavLst>
                                    </p:anim>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92F7008-16CA-5E1E-8B40-45C58A33FBED}"/>
              </a:ext>
            </a:extLst>
          </p:cNvPr>
          <p:cNvGrpSpPr>
            <a:grpSpLocks/>
          </p:cNvGrpSpPr>
          <p:nvPr/>
        </p:nvGrpSpPr>
        <p:grpSpPr bwMode="auto">
          <a:xfrm>
            <a:off x="1028700" y="4117975"/>
            <a:ext cx="12107863" cy="4868863"/>
            <a:chOff x="0" y="0"/>
            <a:chExt cx="16143440" cy="6493210"/>
          </a:xfrm>
        </p:grpSpPr>
        <p:pic>
          <p:nvPicPr>
            <p:cNvPr id="31747" name="Picture 3">
              <a:extLst>
                <a:ext uri="{FF2B5EF4-FFF2-40B4-BE49-F238E27FC236}">
                  <a16:creationId xmlns:a16="http://schemas.microsoft.com/office/drawing/2014/main" id="{0CCDFF19-153E-E2AC-AA73-91B322D45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D89EE128-82C9-E8C8-B0C3-9956250D594B}"/>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dirty="0">
                <a:solidFill>
                  <a:srgbClr val="FFFFFF"/>
                </a:solidFill>
                <a:latin typeface="Arial" panose="020B0604020202020204" pitchFamily="34" charset="0"/>
                <a:sym typeface="Arimo Bold" panose="020B0704020202020204" pitchFamily="34" charset="0"/>
              </a:rPr>
              <a:t>COMUNICARE ASERTIVĂ PENTRU PERSOANELE CU DIZABILITĂȚI DE VORBIRE</a:t>
            </a:r>
            <a:endParaRPr lang="ro-RO"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fr-FR" altLang="zh-CN" sz="4800" b="1" dirty="0" err="1">
                <a:solidFill>
                  <a:srgbClr val="FFFFFF"/>
                </a:solidFill>
                <a:latin typeface="Arial" panose="020B0604020202020204" pitchFamily="34" charset="0"/>
                <a:sym typeface="Arimo Bold" panose="020B0704020202020204" pitchFamily="34" charset="0"/>
              </a:rPr>
              <a:t>Tipuri</a:t>
            </a:r>
            <a:r>
              <a:rPr lang="fr-FR" altLang="zh-CN" sz="4800" b="1" dirty="0">
                <a:solidFill>
                  <a:srgbClr val="FFFFFF"/>
                </a:solidFill>
                <a:latin typeface="Arial" panose="020B0604020202020204" pitchFamily="34" charset="0"/>
                <a:sym typeface="Arimo Bold" panose="020B0704020202020204" pitchFamily="34" charset="0"/>
              </a:rPr>
              <a:t> de </a:t>
            </a:r>
            <a:r>
              <a:rPr lang="fr-FR" altLang="zh-CN" sz="4800" b="1" dirty="0" err="1">
                <a:solidFill>
                  <a:srgbClr val="FFFFFF"/>
                </a:solidFill>
                <a:latin typeface="Arial" panose="020B0604020202020204" pitchFamily="34" charset="0"/>
                <a:sym typeface="Arimo Bold" panose="020B0704020202020204" pitchFamily="34" charset="0"/>
              </a:rPr>
              <a:t>dizabilități</a:t>
            </a:r>
            <a:r>
              <a:rPr lang="fr-FR" altLang="zh-CN" sz="4800" b="1" dirty="0">
                <a:solidFill>
                  <a:srgbClr val="FFFFFF"/>
                </a:solidFill>
                <a:latin typeface="Arial" panose="020B0604020202020204" pitchFamily="34" charset="0"/>
                <a:sym typeface="Arimo Bold" panose="020B0704020202020204" pitchFamily="34" charset="0"/>
              </a:rPr>
              <a:t> de </a:t>
            </a:r>
            <a:r>
              <a:rPr lang="fr-FR" altLang="zh-CN" sz="4800" b="1" dirty="0" err="1">
                <a:solidFill>
                  <a:srgbClr val="FFFFFF"/>
                </a:solidFill>
                <a:latin typeface="Arial" panose="020B0604020202020204" pitchFamily="34" charset="0"/>
                <a:sym typeface="Arimo Bold" panose="020B0704020202020204" pitchFamily="34" charset="0"/>
              </a:rPr>
              <a:t>vorbire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31749" name="AutoShape 5">
            <a:extLst>
              <a:ext uri="{FF2B5EF4-FFF2-40B4-BE49-F238E27FC236}">
                <a16:creationId xmlns:a16="http://schemas.microsoft.com/office/drawing/2014/main" id="{811D4653-442C-61AD-F178-9FCBCDFF31B5}"/>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0" name="AutoShape 6">
            <a:extLst>
              <a:ext uri="{FF2B5EF4-FFF2-40B4-BE49-F238E27FC236}">
                <a16:creationId xmlns:a16="http://schemas.microsoft.com/office/drawing/2014/main" id="{3EA13EDA-9E8F-C2EE-C46A-2394C46634B1}"/>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1751" name="AutoShape 7">
            <a:extLst>
              <a:ext uri="{FF2B5EF4-FFF2-40B4-BE49-F238E27FC236}">
                <a16:creationId xmlns:a16="http://schemas.microsoft.com/office/drawing/2014/main" id="{7BA18175-1307-9B53-24CD-6193C3D63206}"/>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1752" name="Group 8">
            <a:extLst>
              <a:ext uri="{FF2B5EF4-FFF2-40B4-BE49-F238E27FC236}">
                <a16:creationId xmlns:a16="http://schemas.microsoft.com/office/drawing/2014/main" id="{CB1594B0-95E7-A5A0-565C-4DC329DC96FF}"/>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16E54592-EEFD-54B6-1BFF-320BF7F57C4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BC4CB27C-56F1-B547-7A25-9FF12C1A8AA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30674039-C42B-9613-30F6-814F3BACFA5F}"/>
              </a:ext>
            </a:extLst>
          </p:cNvPr>
          <p:cNvGrpSpPr>
            <a:grpSpLocks/>
          </p:cNvGrpSpPr>
          <p:nvPr/>
        </p:nvGrpSpPr>
        <p:grpSpPr bwMode="auto">
          <a:xfrm>
            <a:off x="685800" y="1057275"/>
            <a:ext cx="17119600" cy="8229600"/>
            <a:chOff x="0" y="0"/>
            <a:chExt cx="4508901" cy="2167467"/>
          </a:xfrm>
        </p:grpSpPr>
        <p:sp>
          <p:nvSpPr>
            <p:cNvPr id="32771" name="Freeform 3">
              <a:extLst>
                <a:ext uri="{FF2B5EF4-FFF2-40B4-BE49-F238E27FC236}">
                  <a16:creationId xmlns:a16="http://schemas.microsoft.com/office/drawing/2014/main" id="{241C4CE8-BF60-869B-1369-E69350E90468}"/>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72" name="TextBox 4">
              <a:extLst>
                <a:ext uri="{FF2B5EF4-FFF2-40B4-BE49-F238E27FC236}">
                  <a16:creationId xmlns:a16="http://schemas.microsoft.com/office/drawing/2014/main" id="{A2A5F5FF-1E4D-EE17-0193-DFF4721A6BE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CC2FE653-447C-6C9A-BDBD-1E3BC9389327}"/>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vorbire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53EAA733-FCD8-429E-22E3-EE1D67D55D11}"/>
              </a:ext>
            </a:extLst>
          </p:cNvPr>
          <p:cNvSpPr txBox="1">
            <a:spLocks noChangeArrowheads="1"/>
          </p:cNvSpPr>
          <p:nvPr/>
        </p:nvSpPr>
        <p:spPr bwMode="auto">
          <a:xfrm>
            <a:off x="12512663" y="4435529"/>
            <a:ext cx="4632127"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Implică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dificultăți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controlul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mușchilor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folosiți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ducând</a:t>
            </a:r>
            <a:r>
              <a:rPr lang="en-US" altLang="zh-CN" sz="3200" dirty="0">
                <a:solidFill>
                  <a:schemeClr val="bg1"/>
                </a:solidFill>
                <a:latin typeface="Arial" panose="020B0604020202020204" pitchFamily="34" charset="0"/>
                <a:sym typeface="Arial" panose="020B0604020202020204" pitchFamily="34" charset="0"/>
              </a:rPr>
              <a:t> la o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neclară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greu</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înțeles</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F32A0ECA-9FD0-F086-6384-21769F22E04E}"/>
              </a:ext>
            </a:extLst>
          </p:cNvPr>
          <p:cNvSpPr txBox="1">
            <a:spLocks noChangeArrowheads="1"/>
          </p:cNvSpPr>
          <p:nvPr/>
        </p:nvSpPr>
        <p:spPr bwMode="auto">
          <a:xfrm>
            <a:off x="7196132" y="4354566"/>
            <a:ext cx="4352925"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Este o </a:t>
            </a:r>
            <a:r>
              <a:rPr lang="en-US" altLang="zh-CN" sz="3200" dirty="0" err="1">
                <a:solidFill>
                  <a:schemeClr val="bg1"/>
                </a:solidFill>
                <a:latin typeface="Arial" panose="020B0604020202020204" pitchFamily="34" charset="0"/>
                <a:sym typeface="Arial" panose="020B0604020202020204" pitchFamily="34" charset="0"/>
              </a:rPr>
              <a:t>tulburare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dobândită</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afectează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capacitatea</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comunica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adesea</a:t>
            </a:r>
            <a:r>
              <a:rPr lang="en-US" altLang="zh-CN" sz="3200" dirty="0">
                <a:solidFill>
                  <a:schemeClr val="bg1"/>
                </a:solidFill>
                <a:latin typeface="Arial" panose="020B0604020202020204" pitchFamily="34" charset="0"/>
                <a:sym typeface="Arial" panose="020B0604020202020204" pitchFamily="34" charset="0"/>
              </a:rPr>
              <a:t> ca </a:t>
            </a:r>
            <a:r>
              <a:rPr lang="en-US" altLang="zh-CN" sz="3200" dirty="0" err="1">
                <a:solidFill>
                  <a:schemeClr val="bg1"/>
                </a:solidFill>
                <a:latin typeface="Arial" panose="020B0604020202020204" pitchFamily="34" charset="0"/>
                <a:sym typeface="Arial" panose="020B0604020202020204" pitchFamily="34" charset="0"/>
              </a:rPr>
              <a:t>urmare</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leziunilor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cerebrale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exemplu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urma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unui</a:t>
            </a:r>
            <a:r>
              <a:rPr lang="en-US" altLang="zh-CN" sz="3200" dirty="0">
                <a:solidFill>
                  <a:schemeClr val="bg1"/>
                </a:solidFill>
                <a:latin typeface="Arial" panose="020B0604020202020204" pitchFamily="34" charset="0"/>
                <a:sym typeface="Arial" panose="020B0604020202020204" pitchFamily="34" charset="0"/>
              </a:rPr>
              <a:t> accident vascular cerebral)</a:t>
            </a:r>
          </a:p>
        </p:txBody>
      </p:sp>
      <p:sp>
        <p:nvSpPr>
          <p:cNvPr id="14" name="TextBox 14">
            <a:extLst>
              <a:ext uri="{FF2B5EF4-FFF2-40B4-BE49-F238E27FC236}">
                <a16:creationId xmlns:a16="http://schemas.microsoft.com/office/drawing/2014/main" id="{249D02FE-3559-345C-1B89-613374EDEC6C}"/>
              </a:ext>
            </a:extLst>
          </p:cNvPr>
          <p:cNvSpPr txBox="1">
            <a:spLocks noChangeArrowheads="1"/>
          </p:cNvSpPr>
          <p:nvPr/>
        </p:nvSpPr>
        <p:spPr bwMode="auto">
          <a:xfrm>
            <a:off x="1878013" y="4435529"/>
            <a:ext cx="435451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Este o </a:t>
            </a:r>
            <a:r>
              <a:rPr lang="en-US" altLang="zh-CN" sz="3200" dirty="0" err="1">
                <a:solidFill>
                  <a:schemeClr val="bg1"/>
                </a:solidFill>
                <a:latin typeface="Arial" panose="020B0604020202020204" pitchFamily="34" charset="0"/>
                <a:sym typeface="Arial" panose="020B0604020202020204" pitchFamily="34" charset="0"/>
              </a:rPr>
              <a:t>tulburare</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articulării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sunetelor</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poate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determina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pronunțarea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incorectă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anumitor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cuvinte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2777" name="Group 18">
            <a:extLst>
              <a:ext uri="{FF2B5EF4-FFF2-40B4-BE49-F238E27FC236}">
                <a16:creationId xmlns:a16="http://schemas.microsoft.com/office/drawing/2014/main" id="{951FC8D0-AC0C-A276-B0D8-43C3A6C8F8A7}"/>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24938C5-B078-241E-348F-BB40CBB231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5C6C8D7F-386B-9859-D3D1-A1BF6AEDDFD9}"/>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66D7EEAE-A30E-4BD6-9763-D5D20C37169D}"/>
              </a:ext>
            </a:extLst>
          </p:cNvPr>
          <p:cNvGrpSpPr>
            <a:grpSpLocks/>
          </p:cNvGrpSpPr>
          <p:nvPr/>
        </p:nvGrpSpPr>
        <p:grpSpPr bwMode="auto">
          <a:xfrm>
            <a:off x="1295400" y="3114729"/>
            <a:ext cx="3979863" cy="939800"/>
            <a:chOff x="2040" y="6012"/>
            <a:chExt cx="6268" cy="1480"/>
          </a:xfrm>
        </p:grpSpPr>
        <p:grpSp>
          <p:nvGrpSpPr>
            <p:cNvPr id="32781" name="Group 7">
              <a:extLst>
                <a:ext uri="{FF2B5EF4-FFF2-40B4-BE49-F238E27FC236}">
                  <a16:creationId xmlns:a16="http://schemas.microsoft.com/office/drawing/2014/main" id="{F7849322-AA49-F40D-B955-6F079FBAA3B1}"/>
                </a:ext>
              </a:extLst>
            </p:cNvPr>
            <p:cNvGrpSpPr>
              <a:grpSpLocks/>
            </p:cNvGrpSpPr>
            <p:nvPr/>
          </p:nvGrpSpPr>
          <p:grpSpPr bwMode="auto">
            <a:xfrm>
              <a:off x="2040" y="6072"/>
              <a:ext cx="1421" cy="1421"/>
              <a:chOff x="0" y="0"/>
              <a:chExt cx="812800" cy="812800"/>
            </a:xfrm>
          </p:grpSpPr>
          <p:sp>
            <p:nvSpPr>
              <p:cNvPr id="32782" name="Freeform 8">
                <a:extLst>
                  <a:ext uri="{FF2B5EF4-FFF2-40B4-BE49-F238E27FC236}">
                    <a16:creationId xmlns:a16="http://schemas.microsoft.com/office/drawing/2014/main" id="{E491DAB1-EE87-0536-378E-DF988BBC09D9}"/>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3" name="TextBox 9">
                <a:extLst>
                  <a:ext uri="{FF2B5EF4-FFF2-40B4-BE49-F238E27FC236}">
                    <a16:creationId xmlns:a16="http://schemas.microsoft.com/office/drawing/2014/main" id="{EE5064F3-A400-D56A-5C09-CAC3B0F94BEB}"/>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dirty="0">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0784C234-2AAD-DD0F-7953-A61171CD0C5E}"/>
                </a:ext>
              </a:extLst>
            </p:cNvPr>
            <p:cNvSpPr txBox="1"/>
            <p:nvPr/>
          </p:nvSpPr>
          <p:spPr>
            <a:xfrm>
              <a:off x="3305" y="6012"/>
              <a:ext cx="5003" cy="1357"/>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Dislali</a:t>
              </a:r>
              <a:r>
                <a:rPr lang="ro-RO"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e</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7" name="Group 26">
            <a:extLst>
              <a:ext uri="{FF2B5EF4-FFF2-40B4-BE49-F238E27FC236}">
                <a16:creationId xmlns:a16="http://schemas.microsoft.com/office/drawing/2014/main" id="{419F8C49-9F4B-E24F-444B-DAC4BF6D54F6}"/>
              </a:ext>
            </a:extLst>
          </p:cNvPr>
          <p:cNvGrpSpPr>
            <a:grpSpLocks/>
          </p:cNvGrpSpPr>
          <p:nvPr/>
        </p:nvGrpSpPr>
        <p:grpSpPr bwMode="auto">
          <a:xfrm>
            <a:off x="6461119" y="3114729"/>
            <a:ext cx="4251325" cy="941387"/>
            <a:chOff x="9814" y="6012"/>
            <a:chExt cx="6695" cy="1484"/>
          </a:xfrm>
        </p:grpSpPr>
        <p:grpSp>
          <p:nvGrpSpPr>
            <p:cNvPr id="32786" name="Group 11">
              <a:extLst>
                <a:ext uri="{FF2B5EF4-FFF2-40B4-BE49-F238E27FC236}">
                  <a16:creationId xmlns:a16="http://schemas.microsoft.com/office/drawing/2014/main" id="{CDCD3780-BBE5-DA80-8257-F1321FF1BD7E}"/>
                </a:ext>
              </a:extLst>
            </p:cNvPr>
            <p:cNvGrpSpPr>
              <a:grpSpLocks/>
            </p:cNvGrpSpPr>
            <p:nvPr/>
          </p:nvGrpSpPr>
          <p:grpSpPr bwMode="auto">
            <a:xfrm>
              <a:off x="9814" y="6072"/>
              <a:ext cx="1424" cy="1424"/>
              <a:chOff x="0" y="0"/>
              <a:chExt cx="812800" cy="812800"/>
            </a:xfrm>
          </p:grpSpPr>
          <p:sp>
            <p:nvSpPr>
              <p:cNvPr id="32787" name="Freeform 12">
                <a:extLst>
                  <a:ext uri="{FF2B5EF4-FFF2-40B4-BE49-F238E27FC236}">
                    <a16:creationId xmlns:a16="http://schemas.microsoft.com/office/drawing/2014/main" id="{21983064-3757-F559-69DA-00EABFADF3C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88" name="TextBox 13">
                <a:extLst>
                  <a:ext uri="{FF2B5EF4-FFF2-40B4-BE49-F238E27FC236}">
                    <a16:creationId xmlns:a16="http://schemas.microsoft.com/office/drawing/2014/main" id="{30171760-E510-3D8E-AF77-94D68E59A8B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6ACC2A86-3B67-8112-69B8-06B8B750B757}"/>
                </a:ext>
              </a:extLst>
            </p:cNvPr>
            <p:cNvSpPr txBox="1"/>
            <p:nvPr/>
          </p:nvSpPr>
          <p:spPr>
            <a:xfrm>
              <a:off x="11507" y="6012"/>
              <a:ext cx="5002"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Afazie</a:t>
              </a:r>
            </a:p>
          </p:txBody>
        </p:sp>
      </p:grpSp>
      <p:grpSp>
        <p:nvGrpSpPr>
          <p:cNvPr id="28" name="Group 27">
            <a:extLst>
              <a:ext uri="{FF2B5EF4-FFF2-40B4-BE49-F238E27FC236}">
                <a16:creationId xmlns:a16="http://schemas.microsoft.com/office/drawing/2014/main" id="{D1F6B085-9989-AD2D-6707-154C35548DC4}"/>
              </a:ext>
            </a:extLst>
          </p:cNvPr>
          <p:cNvGrpSpPr>
            <a:grpSpLocks/>
          </p:cNvGrpSpPr>
          <p:nvPr/>
        </p:nvGrpSpPr>
        <p:grpSpPr bwMode="auto">
          <a:xfrm>
            <a:off x="11893538" y="3086154"/>
            <a:ext cx="4251325" cy="912812"/>
            <a:chOff x="18009" y="5967"/>
            <a:chExt cx="6696" cy="1439"/>
          </a:xfrm>
        </p:grpSpPr>
        <p:grpSp>
          <p:nvGrpSpPr>
            <p:cNvPr id="32791" name="Group 15">
              <a:extLst>
                <a:ext uri="{FF2B5EF4-FFF2-40B4-BE49-F238E27FC236}">
                  <a16:creationId xmlns:a16="http://schemas.microsoft.com/office/drawing/2014/main" id="{FDD8EC62-706B-C790-10D7-92690B142101}"/>
                </a:ext>
              </a:extLst>
            </p:cNvPr>
            <p:cNvGrpSpPr>
              <a:grpSpLocks/>
            </p:cNvGrpSpPr>
            <p:nvPr/>
          </p:nvGrpSpPr>
          <p:grpSpPr bwMode="auto">
            <a:xfrm>
              <a:off x="18009" y="5982"/>
              <a:ext cx="1424" cy="1424"/>
              <a:chOff x="0" y="0"/>
              <a:chExt cx="812800" cy="812800"/>
            </a:xfrm>
          </p:grpSpPr>
          <p:sp>
            <p:nvSpPr>
              <p:cNvPr id="32792" name="Freeform 16">
                <a:extLst>
                  <a:ext uri="{FF2B5EF4-FFF2-40B4-BE49-F238E27FC236}">
                    <a16:creationId xmlns:a16="http://schemas.microsoft.com/office/drawing/2014/main" id="{0EFA5A4D-DBCD-E695-D105-7570711C329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2793" name="TextBox 17">
                <a:extLst>
                  <a:ext uri="{FF2B5EF4-FFF2-40B4-BE49-F238E27FC236}">
                    <a16:creationId xmlns:a16="http://schemas.microsoft.com/office/drawing/2014/main" id="{4BF03341-57DA-9644-93E9-576461409D8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D81FBF6C-B0FA-9562-7109-372FA383B609}"/>
                </a:ext>
              </a:extLst>
            </p:cNvPr>
            <p:cNvSpPr txBox="1"/>
            <p:nvPr/>
          </p:nvSpPr>
          <p:spPr>
            <a:xfrm>
              <a:off x="19702" y="5967"/>
              <a:ext cx="5003"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Dizartrie</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6"/>
                                        </p:tgtEl>
                                        <p:attrNameLst>
                                          <p:attrName>style.visibility</p:attrName>
                                        </p:attrNameLst>
                                      </p:cBhvr>
                                      <p:to>
                                        <p:strVal val="visible"/>
                                      </p:to>
                                    </p:set>
                                    <p:animEffect transition="in" filter="checkerboard(across)">
                                      <p:cBhvr>
                                        <p:cTn id="25" dur="10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1" presetClass="entr" presetSubtype="0" fill="hold" nodeType="click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000" fill="hold">
                                          <p:stCondLst>
                                            <p:cond delay="0"/>
                                          </p:stCondLst>
                                        </p:cTn>
                                        <p:tgtEl>
                                          <p:spTgt spid="27"/>
                                        </p:tgtEl>
                                        <p:attrNameLst>
                                          <p:attrName>style.visibility</p:attrName>
                                        </p:attrNameLst>
                                      </p:cBhvr>
                                      <p:to>
                                        <p:strVal val="visible"/>
                                      </p:to>
                                    </p:set>
                                    <p:animEffect transition="in" filter="checkerboard(across)">
                                      <p:cBhvr>
                                        <p:cTn id="39" dur="1000"/>
                                        <p:tgtEl>
                                          <p:spTgt spid="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1" presetClass="entr" presetSubtype="0" fill="hold" nodeType="clickEffect">
                                  <p:stCondLst>
                                    <p:cond delay="0"/>
                                  </p:stCondLst>
                                  <p:iterate type="lt">
                                    <p:tmPct val="10000"/>
                                  </p:iterate>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
                                        </p:tgtEl>
                                        <p:attrNameLst>
                                          <p:attrName>ppt_y</p:attrName>
                                        </p:attrNameLst>
                                      </p:cBhvr>
                                      <p:tavLst>
                                        <p:tav tm="0">
                                          <p:val>
                                            <p:strVal val="#ppt_y"/>
                                          </p:val>
                                        </p:tav>
                                        <p:tav tm="100000">
                                          <p:val>
                                            <p:strVal val="#ppt_y"/>
                                          </p:val>
                                        </p:tav>
                                      </p:tavLst>
                                    </p:anim>
                                    <p:anim calcmode="lin" valueType="num">
                                      <p:cBhvr>
                                        <p:cTn id="46"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nodeType="clickEffect">
                                  <p:stCondLst>
                                    <p:cond delay="0"/>
                                  </p:stCondLst>
                                  <p:childTnLst>
                                    <p:set>
                                      <p:cBhvr>
                                        <p:cTn id="52" dur="1000" fill="hold">
                                          <p:stCondLst>
                                            <p:cond delay="0"/>
                                          </p:stCondLst>
                                        </p:cTn>
                                        <p:tgtEl>
                                          <p:spTgt spid="28"/>
                                        </p:tgtEl>
                                        <p:attrNameLst>
                                          <p:attrName>style.visibility</p:attrName>
                                        </p:attrNameLst>
                                      </p:cBhvr>
                                      <p:to>
                                        <p:strVal val="visible"/>
                                      </p:to>
                                    </p:set>
                                    <p:animEffect transition="in" filter="checkerboard(across)">
                                      <p:cBhvr>
                                        <p:cTn id="53" dur="1000"/>
                                        <p:tgtEl>
                                          <p:spTgt spid="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6"/>
                                        </p:tgtEl>
                                        <p:attrNameLst>
                                          <p:attrName>ppt_y</p:attrName>
                                        </p:attrNameLst>
                                      </p:cBhvr>
                                      <p:tavLst>
                                        <p:tav tm="0">
                                          <p:val>
                                            <p:strVal val="#ppt_y"/>
                                          </p:val>
                                        </p:tav>
                                        <p:tav tm="100000">
                                          <p:val>
                                            <p:strVal val="#ppt_y"/>
                                          </p:val>
                                        </p:tav>
                                      </p:tavLst>
                                    </p:anim>
                                    <p:anim calcmode="lin" valueType="num">
                                      <p:cBhvr>
                                        <p:cTn id="6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3794" name="Group 2">
            <a:extLst>
              <a:ext uri="{FF2B5EF4-FFF2-40B4-BE49-F238E27FC236}">
                <a16:creationId xmlns:a16="http://schemas.microsoft.com/office/drawing/2014/main" id="{6F90E2CA-65C0-01FD-9990-6A9B905686E5}"/>
              </a:ext>
            </a:extLst>
          </p:cNvPr>
          <p:cNvGrpSpPr>
            <a:grpSpLocks/>
          </p:cNvGrpSpPr>
          <p:nvPr/>
        </p:nvGrpSpPr>
        <p:grpSpPr bwMode="auto">
          <a:xfrm>
            <a:off x="584200" y="1028700"/>
            <a:ext cx="17119600" cy="8229600"/>
            <a:chOff x="0" y="0"/>
            <a:chExt cx="4508901" cy="2167467"/>
          </a:xfrm>
        </p:grpSpPr>
        <p:sp>
          <p:nvSpPr>
            <p:cNvPr id="33795" name="Freeform 3">
              <a:extLst>
                <a:ext uri="{FF2B5EF4-FFF2-40B4-BE49-F238E27FC236}">
                  <a16:creationId xmlns:a16="http://schemas.microsoft.com/office/drawing/2014/main" id="{AD04C6C3-1D14-7DEF-5B1A-CF3EA8D9093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796" name="TextBox 4">
              <a:extLst>
                <a:ext uri="{FF2B5EF4-FFF2-40B4-BE49-F238E27FC236}">
                  <a16:creationId xmlns:a16="http://schemas.microsoft.com/office/drawing/2014/main" id="{2F611199-D5A8-A8C3-7A1F-FDBF5EE4D25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33797" name="Group 8">
            <a:extLst>
              <a:ext uri="{FF2B5EF4-FFF2-40B4-BE49-F238E27FC236}">
                <a16:creationId xmlns:a16="http://schemas.microsoft.com/office/drawing/2014/main" id="{476375BA-7AB1-8598-92DD-2EB2E716E6C8}"/>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53C30105-9275-5745-0F2D-32AAB67509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484CD7A7-38A5-87A2-8251-CC41102E8B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33800" name="Picture 11">
            <a:extLst>
              <a:ext uri="{FF2B5EF4-FFF2-40B4-BE49-F238E27FC236}">
                <a16:creationId xmlns:a16="http://schemas.microsoft.com/office/drawing/2014/main" id="{8117519A-CE4D-9167-FB7B-133713D03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77043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06D5366D-1710-4D1D-9B0D-114B5D9FED68}"/>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vorbire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A8C50CE2-BC7F-0436-9665-91C8CBE38993}"/>
              </a:ext>
            </a:extLst>
          </p:cNvPr>
          <p:cNvSpPr txBox="1">
            <a:spLocks noChangeArrowheads="1"/>
          </p:cNvSpPr>
          <p:nvPr/>
        </p:nvSpPr>
        <p:spPr bwMode="auto">
          <a:xfrm>
            <a:off x="2478088" y="4235202"/>
            <a:ext cx="14370050"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Bâlbâiala</a:t>
            </a:r>
            <a:r>
              <a:rPr lang="en-US" altLang="zh-CN" sz="3200" dirty="0">
                <a:solidFill>
                  <a:schemeClr val="bg1"/>
                </a:solidFill>
                <a:latin typeface="Arial" panose="020B0604020202020204" pitchFamily="34" charset="0"/>
                <a:sym typeface="Arial" panose="020B0604020202020204" pitchFamily="34" charset="0"/>
              </a:rPr>
              <a:t> se </a:t>
            </a:r>
            <a:r>
              <a:rPr lang="en-US" altLang="zh-CN" sz="3200" dirty="0" err="1">
                <a:solidFill>
                  <a:schemeClr val="bg1"/>
                </a:solidFill>
                <a:latin typeface="Arial" panose="020B0604020202020204" pitchFamily="34" charset="0"/>
                <a:sym typeface="Arial" panose="020B0604020202020204" pitchFamily="34" charset="0"/>
              </a:rPr>
              <a:t>caracterizează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prin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întreruperi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involuntare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fluxul</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inclusiv</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repetări</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sunete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silabe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prelungiri</a:t>
            </a:r>
            <a:r>
              <a:rPr lang="en-US" altLang="zh-CN" sz="3200" dirty="0">
                <a:solidFill>
                  <a:schemeClr val="bg1"/>
                </a:solidFill>
                <a:latin typeface="Arial" panose="020B0604020202020204" pitchFamily="34" charset="0"/>
                <a:sym typeface="Arial" panose="020B0604020202020204" pitchFamily="34" charset="0"/>
              </a:rPr>
              <a:t> ale </a:t>
            </a:r>
            <a:r>
              <a:rPr lang="en-US" altLang="zh-CN" sz="3200" dirty="0" err="1">
                <a:solidFill>
                  <a:schemeClr val="bg1"/>
                </a:solidFill>
                <a:latin typeface="Arial" panose="020B0604020202020204" pitchFamily="34" charset="0"/>
                <a:sym typeface="Arial" panose="020B0604020202020204" pitchFamily="34" charset="0"/>
              </a:rPr>
              <a:t>sunetelor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blocuri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absența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sunetului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Emoțiile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situațiile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sociale</a:t>
            </a:r>
            <a:r>
              <a:rPr lang="en-US" altLang="zh-CN" sz="3200" dirty="0">
                <a:solidFill>
                  <a:schemeClr val="bg1"/>
                </a:solidFill>
                <a:latin typeface="Arial" panose="020B0604020202020204" pitchFamily="34" charset="0"/>
                <a:sym typeface="Arial" panose="020B0604020202020204" pitchFamily="34" charset="0"/>
              </a:rPr>
              <a:t> pot </a:t>
            </a:r>
            <a:r>
              <a:rPr lang="en-US" altLang="zh-CN" sz="3200" dirty="0" err="1">
                <a:solidFill>
                  <a:schemeClr val="bg1"/>
                </a:solidFill>
                <a:latin typeface="Arial" panose="020B0604020202020204" pitchFamily="34" charset="0"/>
                <a:sym typeface="Arial" panose="020B0604020202020204" pitchFamily="34" charset="0"/>
              </a:rPr>
              <a:t>exacerba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simptomele</a:t>
            </a:r>
            <a:r>
              <a:rPr lang="en-US" altLang="zh-CN" sz="3200" dirty="0">
                <a:solidFill>
                  <a:schemeClr val="bg1"/>
                </a:solidFill>
                <a:latin typeface="Arial" panose="020B0604020202020204" pitchFamily="34" charset="0"/>
                <a:sym typeface="Arial" panose="020B0604020202020204" pitchFamily="34" charset="0"/>
              </a:rPr>
              <a:t>.</a:t>
            </a:r>
            <a:endParaRPr lang="ro-RO" altLang="zh-CN" sz="3200" dirty="0">
              <a:solidFill>
                <a:schemeClr val="bg1"/>
              </a:solidFill>
              <a:latin typeface="Arial" panose="020B0604020202020204" pitchFamily="34" charset="0"/>
              <a:sym typeface="Arial" panose="020B0604020202020204" pitchFamily="34" charset="0"/>
            </a:endParaRPr>
          </a:p>
          <a:p>
            <a:pPr>
              <a:lnSpc>
                <a:spcPts val="4475"/>
              </a:lnSpc>
            </a:pPr>
            <a:r>
              <a:rPr lang="en-US" altLang="zh-CN" sz="3200" dirty="0">
                <a:solidFill>
                  <a:schemeClr val="bg1"/>
                </a:solidFill>
                <a:latin typeface="Arial" panose="020B0604020202020204" pitchFamily="34" charset="0"/>
                <a:sym typeface="Arial" panose="020B0604020202020204" pitchFamily="34" charset="0"/>
              </a:rPr>
              <a:t>
</a:t>
            </a:r>
            <a:r>
              <a:rPr lang="ro-RO" altLang="zh-CN" sz="3200" dirty="0">
                <a:solidFill>
                  <a:schemeClr val="bg1"/>
                </a:solidFill>
                <a:latin typeface="Arial" panose="020B0604020202020204" pitchFamily="34" charset="0"/>
                <a:sym typeface="Arial" panose="020B0604020202020204" pitchFamily="34" charset="0"/>
              </a:rPr>
              <a:t>Aglomerarea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o </a:t>
            </a:r>
            <a:r>
              <a:rPr lang="en-US" altLang="zh-CN" sz="3200" dirty="0" err="1">
                <a:solidFill>
                  <a:schemeClr val="bg1"/>
                </a:solidFill>
                <a:latin typeface="Arial" panose="020B0604020202020204" pitchFamily="34" charset="0"/>
                <a:sym typeface="Arial" panose="020B0604020202020204" pitchFamily="34" charset="0"/>
              </a:rPr>
              <a:t>tulburare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mai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puțin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cunoscută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marcată</a:t>
            </a:r>
            <a:r>
              <a:rPr lang="en-US" altLang="zh-CN" sz="3200" dirty="0">
                <a:solidFill>
                  <a:schemeClr val="bg1"/>
                </a:solidFill>
                <a:latin typeface="Arial" panose="020B0604020202020204" pitchFamily="34" charset="0"/>
                <a:sym typeface="Arial" panose="020B0604020202020204" pitchFamily="34" charset="0"/>
              </a:rPr>
              <a:t> de un </a:t>
            </a:r>
            <a:r>
              <a:rPr lang="en-US" altLang="zh-CN" sz="3200" dirty="0" err="1">
                <a:solidFill>
                  <a:schemeClr val="bg1"/>
                </a:solidFill>
                <a:latin typeface="Arial" panose="020B0604020202020204" pitchFamily="34" charset="0"/>
                <a:sym typeface="Arial" panose="020B0604020202020204" pitchFamily="34" charset="0"/>
              </a:rPr>
              <a:t>ritm</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rapid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neregulat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a:t>
            </a:r>
            <a:r>
              <a:rPr lang="en-US" altLang="zh-CN" sz="3200" dirty="0">
                <a:solidFill>
                  <a:schemeClr val="bg1"/>
                </a:solidFill>
                <a:latin typeface="Arial" panose="020B0604020202020204" pitchFamily="34" charset="0"/>
                <a:sym typeface="Arial" panose="020B0604020202020204" pitchFamily="34" charset="0"/>
              </a:rPr>
              <a:t> duce la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neclară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Persoanele</a:t>
            </a:r>
            <a:r>
              <a:rPr lang="en-US" altLang="zh-CN" sz="3200" dirty="0">
                <a:solidFill>
                  <a:schemeClr val="bg1"/>
                </a:solidFill>
                <a:latin typeface="Arial" panose="020B0604020202020204" pitchFamily="34" charset="0"/>
                <a:sym typeface="Arial" panose="020B0604020202020204" pitchFamily="34" charset="0"/>
              </a:rPr>
              <a:t> cu </a:t>
            </a:r>
            <a:r>
              <a:rPr lang="ro-RO" altLang="zh-CN" sz="3200" dirty="0">
                <a:solidFill>
                  <a:schemeClr val="bg1"/>
                </a:solidFill>
                <a:latin typeface="Arial" panose="020B0604020202020204" pitchFamily="34" charset="0"/>
                <a:sym typeface="Arial" panose="020B0604020202020204" pitchFamily="34" charset="0"/>
              </a:rPr>
              <a:t>acest tip de vorbire</a:t>
            </a:r>
            <a:r>
              <a:rPr lang="en-US" altLang="zh-CN" sz="3200" dirty="0">
                <a:solidFill>
                  <a:schemeClr val="bg1"/>
                </a:solidFill>
                <a:latin typeface="Arial" panose="020B0604020202020204" pitchFamily="34" charset="0"/>
                <a:sym typeface="Arial" panose="020B0604020202020204" pitchFamily="34" charset="0"/>
              </a:rPr>
              <a:t> pot </a:t>
            </a:r>
            <a:r>
              <a:rPr lang="en-US" altLang="zh-CN" sz="3200" dirty="0" err="1">
                <a:solidFill>
                  <a:schemeClr val="bg1"/>
                </a:solidFill>
                <a:latin typeface="Arial" panose="020B0604020202020204" pitchFamily="34" charset="0"/>
                <a:sym typeface="Arial" panose="020B0604020202020204" pitchFamily="34" charset="0"/>
              </a:rPr>
              <a:t>avea</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asemenea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dificultăți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organizarea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gândurilor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vorbire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6" name="Group 15">
            <a:extLst>
              <a:ext uri="{FF2B5EF4-FFF2-40B4-BE49-F238E27FC236}">
                <a16:creationId xmlns:a16="http://schemas.microsoft.com/office/drawing/2014/main" id="{F37217E1-943A-541A-384C-2FFD22D63105}"/>
              </a:ext>
            </a:extLst>
          </p:cNvPr>
          <p:cNvGrpSpPr>
            <a:grpSpLocks/>
          </p:cNvGrpSpPr>
          <p:nvPr/>
        </p:nvGrpSpPr>
        <p:grpSpPr bwMode="auto">
          <a:xfrm>
            <a:off x="1295400" y="3182690"/>
            <a:ext cx="14952663" cy="939800"/>
            <a:chOff x="2040" y="6012"/>
            <a:chExt cx="23547" cy="1481"/>
          </a:xfrm>
        </p:grpSpPr>
        <p:grpSp>
          <p:nvGrpSpPr>
            <p:cNvPr id="33804" name="Group 5">
              <a:extLst>
                <a:ext uri="{FF2B5EF4-FFF2-40B4-BE49-F238E27FC236}">
                  <a16:creationId xmlns:a16="http://schemas.microsoft.com/office/drawing/2014/main" id="{0D01B82B-60DA-9832-51D2-2646573DE572}"/>
                </a:ext>
              </a:extLst>
            </p:cNvPr>
            <p:cNvGrpSpPr>
              <a:grpSpLocks/>
            </p:cNvGrpSpPr>
            <p:nvPr/>
          </p:nvGrpSpPr>
          <p:grpSpPr bwMode="auto">
            <a:xfrm>
              <a:off x="2040" y="6072"/>
              <a:ext cx="1421" cy="1421"/>
              <a:chOff x="0" y="0"/>
              <a:chExt cx="812800" cy="812800"/>
            </a:xfrm>
          </p:grpSpPr>
          <p:sp>
            <p:nvSpPr>
              <p:cNvPr id="33805" name="Freeform 6">
                <a:extLst>
                  <a:ext uri="{FF2B5EF4-FFF2-40B4-BE49-F238E27FC236}">
                    <a16:creationId xmlns:a16="http://schemas.microsoft.com/office/drawing/2014/main" id="{85A0B617-06F1-9816-3AD5-2A1E6CFB4CB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3806" name="TextBox 7">
                <a:extLst>
                  <a:ext uri="{FF2B5EF4-FFF2-40B4-BE49-F238E27FC236}">
                    <a16:creationId xmlns:a16="http://schemas.microsoft.com/office/drawing/2014/main" id="{F88F360E-1F91-D51B-8EA2-0434D90A3D33}"/>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dirty="0">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4A1D7AD-9BDE-AD28-BC3A-FB1B47E9C771}"/>
                </a:ext>
              </a:extLst>
            </p:cNvPr>
            <p:cNvSpPr txBox="1"/>
            <p:nvPr/>
          </p:nvSpPr>
          <p:spPr>
            <a:xfrm>
              <a:off x="3305" y="6012"/>
              <a:ext cx="22282"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Tulburări de fluență: bâlbâială și dezordine</a:t>
              </a:r>
            </a:p>
          </p:txBody>
        </p:sp>
      </p:grpSp>
      <p:pic>
        <p:nvPicPr>
          <p:cNvPr id="33808" name="Picture 15">
            <a:extLst>
              <a:ext uri="{FF2B5EF4-FFF2-40B4-BE49-F238E27FC236}">
                <a16:creationId xmlns:a16="http://schemas.microsoft.com/office/drawing/2014/main" id="{D93A6F1D-E24B-CBC0-1147-81BA3827B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961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870">
                                          <p:stCondLst>
                                            <p:cond delay="0"/>
                                          </p:stCondLst>
                                        </p:cTn>
                                        <p:tgtEl>
                                          <p:spTgt spid="12"/>
                                        </p:tgtEl>
                                      </p:cBhvr>
                                    </p:animEffect>
                                    <p:anim calcmode="lin" valueType="num">
                                      <p:cBhvr>
                                        <p:cTn id="8" dur="273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2"/>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2"/>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2"/>
                                        </p:tgtEl>
                                        <p:attrNameLst>
                                          <p:attrName>ppt_y</p:attrName>
                                        </p:attrNameLst>
                                      </p:cBhvr>
                                      <p:tavLst>
                                        <p:tav tm="0" fmla="#ppt_y-sin(pi*$)/81">
                                          <p:val>
                                            <p:fltVal val="0"/>
                                          </p:val>
                                        </p:tav>
                                        <p:tav tm="100000">
                                          <p:val>
                                            <p:fltVal val="1"/>
                                          </p:val>
                                        </p:tav>
                                      </p:tavLst>
                                    </p:anim>
                                    <p:animScale>
                                      <p:cBhvr>
                                        <p:cTn id="13" dur="39">
                                          <p:stCondLst>
                                            <p:cond delay="975"/>
                                          </p:stCondLst>
                                        </p:cTn>
                                        <p:tgtEl>
                                          <p:spTgt spid="12"/>
                                        </p:tgtEl>
                                      </p:cBhvr>
                                      <p:to x="100000" y="60000"/>
                                    </p:animScale>
                                    <p:animScale>
                                      <p:cBhvr>
                                        <p:cTn id="14" dur="249" decel="50000">
                                          <p:stCondLst>
                                            <p:cond delay="1014"/>
                                          </p:stCondLst>
                                        </p:cTn>
                                        <p:tgtEl>
                                          <p:spTgt spid="12"/>
                                        </p:tgtEl>
                                      </p:cBhvr>
                                      <p:to x="100000" y="100000"/>
                                    </p:animScale>
                                    <p:animScale>
                                      <p:cBhvr>
                                        <p:cTn id="15" dur="39">
                                          <p:stCondLst>
                                            <p:cond delay="1968"/>
                                          </p:stCondLst>
                                        </p:cTn>
                                        <p:tgtEl>
                                          <p:spTgt spid="12"/>
                                        </p:tgtEl>
                                      </p:cBhvr>
                                      <p:to x="100000" y="80000"/>
                                    </p:animScale>
                                    <p:animScale>
                                      <p:cBhvr>
                                        <p:cTn id="16" dur="249" decel="50000">
                                          <p:stCondLst>
                                            <p:cond delay="2007"/>
                                          </p:stCondLst>
                                        </p:cTn>
                                        <p:tgtEl>
                                          <p:spTgt spid="12"/>
                                        </p:tgtEl>
                                      </p:cBhvr>
                                      <p:to x="100000" y="100000"/>
                                    </p:animScale>
                                    <p:animScale>
                                      <p:cBhvr>
                                        <p:cTn id="17" dur="39">
                                          <p:stCondLst>
                                            <p:cond delay="2463"/>
                                          </p:stCondLst>
                                        </p:cTn>
                                        <p:tgtEl>
                                          <p:spTgt spid="12"/>
                                        </p:tgtEl>
                                      </p:cBhvr>
                                      <p:to x="100000" y="90000"/>
                                    </p:animScale>
                                    <p:animScale>
                                      <p:cBhvr>
                                        <p:cTn id="18" dur="249" decel="50000">
                                          <p:stCondLst>
                                            <p:cond delay="2502"/>
                                          </p:stCondLst>
                                        </p:cTn>
                                        <p:tgtEl>
                                          <p:spTgt spid="12"/>
                                        </p:tgtEl>
                                      </p:cBhvr>
                                      <p:to x="100000" y="100000"/>
                                    </p:animScale>
                                    <p:animScale>
                                      <p:cBhvr>
                                        <p:cTn id="19" dur="39">
                                          <p:stCondLst>
                                            <p:cond delay="2712"/>
                                          </p:stCondLst>
                                        </p:cTn>
                                        <p:tgtEl>
                                          <p:spTgt spid="12"/>
                                        </p:tgtEl>
                                      </p:cBhvr>
                                      <p:to x="100000" y="95000"/>
                                    </p:animScale>
                                    <p:animScale>
                                      <p:cBhvr>
                                        <p:cTn id="20" dur="249" decel="50000">
                                          <p:stCondLst>
                                            <p:cond delay="2751"/>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8" presetClass="entr" presetSubtype="0" accel="100000" fill="hold" nodeType="clickEffect">
                                  <p:stCondLst>
                                    <p:cond delay="0"/>
                                  </p:stCondLst>
                                  <p:childTnLst>
                                    <p:set>
                                      <p:cBhvr>
                                        <p:cTn id="29" dur="2000"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ppt_w</p:attrName>
                                        </p:attrNameLst>
                                      </p:cBhvr>
                                      <p:tavLst>
                                        <p:tav tm="0">
                                          <p:val>
                                            <p:strVal val="#ppt_w*2.5"/>
                                          </p:val>
                                        </p:tav>
                                        <p:tav tm="100000">
                                          <p:val>
                                            <p:strVal val="#ppt_w"/>
                                          </p:val>
                                        </p:tav>
                                      </p:tavLst>
                                    </p:anim>
                                    <p:anim calcmode="lin" valueType="num">
                                      <p:cBhvr>
                                        <p:cTn id="31" dur="2000" fill="hold"/>
                                        <p:tgtEl>
                                          <p:spTgt spid="13"/>
                                        </p:tgtEl>
                                        <p:attrNameLst>
                                          <p:attrName>ppt_h</p:attrName>
                                        </p:attrNameLst>
                                      </p:cBhvr>
                                      <p:tavLst>
                                        <p:tav tm="0">
                                          <p:val>
                                            <p:strVal val="#ppt_h*0.01"/>
                                          </p:val>
                                        </p:tav>
                                        <p:tav tm="100000">
                                          <p:val>
                                            <p:strVal val="#ppt_h"/>
                                          </p:val>
                                        </p:tav>
                                      </p:tavLst>
                                    </p:anim>
                                    <p:anim calcmode="lin" valueType="num">
                                      <p:cBhvr>
                                        <p:cTn id="32" dur="2000" fill="hold"/>
                                        <p:tgtEl>
                                          <p:spTgt spid="13"/>
                                        </p:tgtEl>
                                        <p:attrNameLst>
                                          <p:attrName>ppt_x</p:attrName>
                                        </p:attrNameLst>
                                      </p:cBhvr>
                                      <p:tavLst>
                                        <p:tav tm="0">
                                          <p:val>
                                            <p:strVal val="#ppt_x"/>
                                          </p:val>
                                        </p:tav>
                                        <p:tav tm="100000">
                                          <p:val>
                                            <p:strVal val="#ppt_x"/>
                                          </p:val>
                                        </p:tav>
                                      </p:tavLst>
                                    </p:anim>
                                    <p:anim calcmode="lin" valueType="num">
                                      <p:cBhvr>
                                        <p:cTn id="33" dur="2000" fill="hold"/>
                                        <p:tgtEl>
                                          <p:spTgt spid="13"/>
                                        </p:tgtEl>
                                        <p:attrNameLst>
                                          <p:attrName>ppt_y</p:attrName>
                                        </p:attrNameLst>
                                      </p:cBhvr>
                                      <p:tavLst>
                                        <p:tav tm="0">
                                          <p:val>
                                            <p:strVal val="#ppt_h+1"/>
                                          </p:val>
                                        </p:tav>
                                        <p:tav tm="100000">
                                          <p:val>
                                            <p:strVal val="#ppt_y"/>
                                          </p:val>
                                        </p:tav>
                                      </p:tavLst>
                                    </p:anim>
                                    <p:animEffect transition="in" filter="fade">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C5AE5D45-D193-2EA9-E870-79DD3F7E992A}"/>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6387" name="AutoShape 3">
            <a:extLst>
              <a:ext uri="{FF2B5EF4-FFF2-40B4-BE49-F238E27FC236}">
                <a16:creationId xmlns:a16="http://schemas.microsoft.com/office/drawing/2014/main" id="{9954CC4E-4EBF-2D45-9BC9-5A44BCA9878F}"/>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 name="Freeform 4">
            <a:extLst>
              <a:ext uri="{FF2B5EF4-FFF2-40B4-BE49-F238E27FC236}">
                <a16:creationId xmlns:a16="http://schemas.microsoft.com/office/drawing/2014/main" id="{285F73EB-AE47-8CFB-B5A4-EB0B767B4D9D}"/>
              </a:ext>
            </a:extLst>
          </p:cNvPr>
          <p:cNvSpPr/>
          <p:nvPr/>
        </p:nvSpPr>
        <p:spPr>
          <a:xfrm>
            <a:off x="10583912" y="3676711"/>
            <a:ext cx="6675387" cy="4998734"/>
          </a:xfrm>
          <a:custGeom>
            <a:avLst/>
            <a:gdLst/>
            <a:ahLst/>
            <a:cxnLst/>
            <a:rect l="l" t="t" r="r" b="b"/>
            <a:pathLst>
              <a:path w="6675388" h="4998734">
                <a:moveTo>
                  <a:pt x="0" y="0"/>
                </a:moveTo>
                <a:lnTo>
                  <a:pt x="6675388" y="0"/>
                </a:lnTo>
                <a:lnTo>
                  <a:pt x="6675388" y="4998733"/>
                </a:lnTo>
                <a:lnTo>
                  <a:pt x="0" y="4998733"/>
                </a:lnTo>
                <a:lnTo>
                  <a:pt x="0" y="0"/>
                </a:lnTo>
                <a:close/>
              </a:path>
            </a:pathLst>
          </a:custGeom>
          <a:blipFill>
            <a:blip r:embed="rId2"/>
            <a:stretch>
              <a:fillRect l="-6162" r="-6162"/>
            </a:stretch>
          </a:blipFill>
        </p:spPr>
        <p:txBody>
          <a:bodyPr/>
          <a:lstStyle/>
          <a:p>
            <a:endParaRPr lang="en-RO"/>
          </a:p>
        </p:txBody>
      </p:sp>
      <p:grpSp>
        <p:nvGrpSpPr>
          <p:cNvPr id="16389" name="Group 5">
            <a:extLst>
              <a:ext uri="{FF2B5EF4-FFF2-40B4-BE49-F238E27FC236}">
                <a16:creationId xmlns:a16="http://schemas.microsoft.com/office/drawing/2014/main" id="{9D06B5E3-D294-05F4-BEEC-AABD76814943}"/>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5D61A637-D7AF-FB07-DDCD-2D0D1EDC1FE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886B9599-2632-2CDD-5A8C-C4DDA2CEFA0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8" name="Group 8">
            <a:extLst>
              <a:ext uri="{FF2B5EF4-FFF2-40B4-BE49-F238E27FC236}">
                <a16:creationId xmlns:a16="http://schemas.microsoft.com/office/drawing/2014/main" id="{976384BA-0333-0E3A-AABE-F703CEC97AA8}"/>
              </a:ext>
            </a:extLst>
          </p:cNvPr>
          <p:cNvGrpSpPr>
            <a:grpSpLocks/>
          </p:cNvGrpSpPr>
          <p:nvPr/>
        </p:nvGrpSpPr>
        <p:grpSpPr bwMode="auto">
          <a:xfrm>
            <a:off x="3068638" y="2854325"/>
            <a:ext cx="3851275" cy="2811463"/>
            <a:chOff x="0" y="-78784"/>
            <a:chExt cx="1014598" cy="740516"/>
          </a:xfrm>
        </p:grpSpPr>
        <p:sp>
          <p:nvSpPr>
            <p:cNvPr id="16393" name="Freeform 9">
              <a:extLst>
                <a:ext uri="{FF2B5EF4-FFF2-40B4-BE49-F238E27FC236}">
                  <a16:creationId xmlns:a16="http://schemas.microsoft.com/office/drawing/2014/main" id="{C342B79E-76BF-5A88-5B1A-590308D4D54A}"/>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16394" name="TextBox 10">
              <a:extLst>
                <a:ext uri="{FF2B5EF4-FFF2-40B4-BE49-F238E27FC236}">
                  <a16:creationId xmlns:a16="http://schemas.microsoft.com/office/drawing/2014/main" id="{DF509509-D94C-403D-DC26-D1EF26478A8B}"/>
                </a:ext>
              </a:extLst>
            </p:cNvPr>
            <p:cNvSpPr txBox="1">
              <a:spLocks noChangeArrowheads="1"/>
            </p:cNvSpPr>
            <p:nvPr/>
          </p:nvSpPr>
          <p:spPr bwMode="auto">
            <a:xfrm>
              <a:off x="95119" y="-78784"/>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01</a:t>
              </a:r>
            </a:p>
          </p:txBody>
        </p:sp>
      </p:grpSp>
      <p:sp>
        <p:nvSpPr>
          <p:cNvPr id="11" name="TextBox 11">
            <a:extLst>
              <a:ext uri="{FF2B5EF4-FFF2-40B4-BE49-F238E27FC236}">
                <a16:creationId xmlns:a16="http://schemas.microsoft.com/office/drawing/2014/main" id="{C3059214-EF1D-7C84-2F84-D9E1414761BC}"/>
              </a:ext>
            </a:extLst>
          </p:cNvPr>
          <p:cNvSpPr txBox="1"/>
          <p:nvPr/>
        </p:nvSpPr>
        <p:spPr>
          <a:xfrm>
            <a:off x="801688" y="828675"/>
            <a:ext cx="16684625" cy="189879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MODULUL 3 - LECȚIA 5</a:t>
            </a:r>
          </a:p>
        </p:txBody>
      </p:sp>
      <p:sp>
        <p:nvSpPr>
          <p:cNvPr id="12" name="TextBox 12">
            <a:extLst>
              <a:ext uri="{FF2B5EF4-FFF2-40B4-BE49-F238E27FC236}">
                <a16:creationId xmlns:a16="http://schemas.microsoft.com/office/drawing/2014/main" id="{45D7AC1A-2116-7304-3B9F-4D34C9D77244}"/>
              </a:ext>
            </a:extLst>
          </p:cNvPr>
          <p:cNvSpPr txBox="1"/>
          <p:nvPr/>
        </p:nvSpPr>
        <p:spPr>
          <a:xfrm>
            <a:off x="365125" y="5532438"/>
            <a:ext cx="9769475" cy="3508375"/>
          </a:xfrm>
          <a:prstGeom prst="rect">
            <a:avLst/>
          </a:prstGeom>
        </p:spPr>
        <p:txBody>
          <a:bodyPr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INTRODUCERE ÎN COMUNICAREA ONLINE ASERTIVĂ ȘI MODELELE COMPORTAMENTALE PENTRU PERSOANELE CU DIZABILITĂȚI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nodeType="clickEffect">
                                  <p:stCondLst>
                                    <p:cond delay="0"/>
                                  </p:stCondLst>
                                  <p:childTnLst>
                                    <p:set>
                                      <p:cBhvr>
                                        <p:cTn id="6" dur="3000" fill="hold">
                                          <p:stCondLst>
                                            <p:cond delay="0"/>
                                          </p:stCondLst>
                                        </p:cTn>
                                        <p:tgtEl>
                                          <p:spTgt spid="11"/>
                                        </p:tgtEl>
                                        <p:attrNameLst>
                                          <p:attrName>style.visibility</p:attrName>
                                        </p:attrNameLst>
                                      </p:cBhvr>
                                      <p:to>
                                        <p:strVal val="visible"/>
                                      </p:to>
                                    </p:set>
                                    <p:animEffect transition="in" filter="strips(upLeft)">
                                      <p:cBhvr>
                                        <p:cTn id="7" dur="3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2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ox(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C9FF3FB-BF68-F936-2876-DE09CC8B6189}"/>
              </a:ext>
            </a:extLst>
          </p:cNvPr>
          <p:cNvGrpSpPr>
            <a:grpSpLocks/>
          </p:cNvGrpSpPr>
          <p:nvPr/>
        </p:nvGrpSpPr>
        <p:grpSpPr bwMode="auto">
          <a:xfrm>
            <a:off x="584200" y="1028700"/>
            <a:ext cx="17119600" cy="8229600"/>
            <a:chOff x="0" y="0"/>
            <a:chExt cx="4508901" cy="2167467"/>
          </a:xfrm>
        </p:grpSpPr>
        <p:sp>
          <p:nvSpPr>
            <p:cNvPr id="34819" name="Freeform 3">
              <a:extLst>
                <a:ext uri="{FF2B5EF4-FFF2-40B4-BE49-F238E27FC236}">
                  <a16:creationId xmlns:a16="http://schemas.microsoft.com/office/drawing/2014/main" id="{02CDCE63-9CAE-29FB-6A33-A1D7BD824B36}"/>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20" name="TextBox 4">
              <a:extLst>
                <a:ext uri="{FF2B5EF4-FFF2-40B4-BE49-F238E27FC236}">
                  <a16:creationId xmlns:a16="http://schemas.microsoft.com/office/drawing/2014/main" id="{D404D7D0-8950-109B-4244-4FD75EDFC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solidFill>
                  <a:schemeClr val="bg1"/>
                </a:solidFill>
                <a:latin typeface="Arial" panose="020B0604020202020204" pitchFamily="34" charset="0"/>
              </a:endParaRPr>
            </a:p>
          </p:txBody>
        </p:sp>
      </p:grpSp>
      <p:sp>
        <p:nvSpPr>
          <p:cNvPr id="5" name="TextBox 5">
            <a:extLst>
              <a:ext uri="{FF2B5EF4-FFF2-40B4-BE49-F238E27FC236}">
                <a16:creationId xmlns:a16="http://schemas.microsoft.com/office/drawing/2014/main" id="{42D42155-9DE9-7059-21D8-86EC188D9A98}"/>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vorbire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7CCE5CDC-8CCE-0615-DCE4-CD090BA91356}"/>
              </a:ext>
            </a:extLst>
          </p:cNvPr>
          <p:cNvSpPr txBox="1">
            <a:spLocks noChangeArrowheads="1"/>
          </p:cNvSpPr>
          <p:nvPr/>
        </p:nvSpPr>
        <p:spPr bwMode="auto">
          <a:xfrm>
            <a:off x="10379075" y="4406954"/>
            <a:ext cx="6342063"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Apraxia </a:t>
            </a:r>
            <a:r>
              <a:rPr lang="en-US" altLang="zh-CN" sz="3200" dirty="0" err="1">
                <a:solidFill>
                  <a:schemeClr val="bg1"/>
                </a:solidFill>
                <a:latin typeface="Arial" panose="020B0604020202020204" pitchFamily="34" charset="0"/>
                <a:sym typeface="Arial" panose="020B0604020202020204" pitchFamily="34" charset="0"/>
              </a:rPr>
              <a:t>vorbir</a:t>
            </a:r>
            <a:r>
              <a:rPr lang="ro-RO" altLang="zh-CN" sz="3200" dirty="0">
                <a:solidFill>
                  <a:schemeClr val="bg1"/>
                </a:solidFill>
                <a:latin typeface="Arial" panose="020B0604020202020204" pitchFamily="34" charset="0"/>
                <a:sym typeface="Arial" panose="020B0604020202020204" pitchFamily="34" charset="0"/>
              </a:rPr>
              <a:t>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o </a:t>
            </a:r>
            <a:r>
              <a:rPr lang="en-US" altLang="zh-CN" sz="3200" dirty="0" err="1">
                <a:solidFill>
                  <a:schemeClr val="bg1"/>
                </a:solidFill>
                <a:latin typeface="Arial" panose="020B0604020202020204" pitchFamily="34" charset="0"/>
                <a:sym typeface="Arial" panose="020B0604020202020204" pitchFamily="34" charset="0"/>
              </a:rPr>
              <a:t>tulburare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vorbire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motorie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care o </a:t>
            </a:r>
            <a:r>
              <a:rPr lang="en-US" altLang="zh-CN" sz="3200" dirty="0" err="1">
                <a:solidFill>
                  <a:schemeClr val="bg1"/>
                </a:solidFill>
                <a:latin typeface="Arial" panose="020B0604020202020204" pitchFamily="34" charset="0"/>
                <a:sym typeface="Arial" panose="020B0604020202020204" pitchFamily="34" charset="0"/>
              </a:rPr>
              <a:t>persoană</a:t>
            </a:r>
            <a:r>
              <a:rPr lang="en-US" altLang="zh-CN" sz="3200" dirty="0">
                <a:solidFill>
                  <a:schemeClr val="bg1"/>
                </a:solidFill>
                <a:latin typeface="Arial" panose="020B0604020202020204" pitchFamily="34" charset="0"/>
                <a:sym typeface="Arial" panose="020B0604020202020204" pitchFamily="34" charset="0"/>
              </a:rPr>
              <a:t> are </a:t>
            </a:r>
            <a:r>
              <a:rPr lang="en-US" altLang="zh-CN" sz="3200" dirty="0" err="1">
                <a:solidFill>
                  <a:schemeClr val="bg1"/>
                </a:solidFill>
                <a:latin typeface="Arial" panose="020B0604020202020204" pitchFamily="34" charset="0"/>
                <a:sym typeface="Arial" panose="020B0604020202020204" pitchFamily="34" charset="0"/>
              </a:rPr>
              <a:t>dificultăți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coordonarea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mișcărilor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necesare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pentru</a:t>
            </a:r>
            <a:r>
              <a:rPr lang="en-US" altLang="zh-CN" sz="3200" dirty="0">
                <a:solidFill>
                  <a:schemeClr val="bg1"/>
                </a:solidFill>
                <a:latin typeface="Arial" panose="020B0604020202020204" pitchFamily="34" charset="0"/>
                <a:sym typeface="Arial" panose="020B0604020202020204" pitchFamily="34" charset="0"/>
              </a:rPr>
              <a:t> a produce </a:t>
            </a:r>
            <a:r>
              <a:rPr lang="en-US" altLang="zh-CN" sz="3200" dirty="0" err="1">
                <a:solidFill>
                  <a:schemeClr val="bg1"/>
                </a:solidFill>
                <a:latin typeface="Arial" panose="020B0604020202020204" pitchFamily="34" charset="0"/>
                <a:sym typeface="Arial" panose="020B0604020202020204" pitchFamily="34" charset="0"/>
              </a:rPr>
              <a:t>corect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cuvinte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chiar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dacă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doresc</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știu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spună</a:t>
            </a:r>
            <a:r>
              <a:rPr lang="en-US" altLang="zh-CN" sz="3200" dirty="0">
                <a:solidFill>
                  <a:schemeClr val="bg1"/>
                </a:solidFill>
                <a:latin typeface="Arial" panose="020B0604020202020204" pitchFamily="34" charset="0"/>
                <a:sym typeface="Arial" panose="020B0604020202020204" pitchFamily="34" charset="0"/>
              </a:rPr>
              <a:t>.</a:t>
            </a:r>
          </a:p>
        </p:txBody>
      </p:sp>
      <p:sp>
        <p:nvSpPr>
          <p:cNvPr id="13" name="TextBox 13">
            <a:extLst>
              <a:ext uri="{FF2B5EF4-FFF2-40B4-BE49-F238E27FC236}">
                <a16:creationId xmlns:a16="http://schemas.microsoft.com/office/drawing/2014/main" id="{61B25C78-B388-8009-3C11-2D51CC6B432C}"/>
              </a:ext>
            </a:extLst>
          </p:cNvPr>
          <p:cNvSpPr txBox="1">
            <a:spLocks noChangeArrowheads="1"/>
          </p:cNvSpPr>
          <p:nvPr/>
        </p:nvSpPr>
        <p:spPr bwMode="auto">
          <a:xfrm>
            <a:off x="2522538" y="4406954"/>
            <a:ext cx="5843587"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Mutismul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selectiv</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o </a:t>
            </a:r>
            <a:r>
              <a:rPr lang="en-US" altLang="zh-CN" sz="3200" dirty="0" err="1">
                <a:solidFill>
                  <a:schemeClr val="bg1"/>
                </a:solidFill>
                <a:latin typeface="Arial" panose="020B0604020202020204" pitchFamily="34" charset="0"/>
                <a:sym typeface="Arial" panose="020B0604020202020204" pitchFamily="34" charset="0"/>
              </a:rPr>
              <a:t>tulburare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anxietate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care o </a:t>
            </a:r>
            <a:r>
              <a:rPr lang="en-US" altLang="zh-CN" sz="3200" dirty="0" err="1">
                <a:solidFill>
                  <a:schemeClr val="bg1"/>
                </a:solidFill>
                <a:latin typeface="Arial" panose="020B0604020202020204" pitchFamily="34" charset="0"/>
                <a:sym typeface="Arial" panose="020B0604020202020204" pitchFamily="34" charset="0"/>
              </a:rPr>
              <a:t>persoană</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capabilă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vorbească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anumite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situații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contexte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exemplu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acasă</a:t>
            </a:r>
            <a:r>
              <a:rPr lang="en-US" altLang="zh-CN" sz="3200" dirty="0">
                <a:solidFill>
                  <a:schemeClr val="bg1"/>
                </a:solidFill>
                <a:latin typeface="Arial" panose="020B0604020202020204" pitchFamily="34" charset="0"/>
                <a:sym typeface="Arial" panose="020B0604020202020204" pitchFamily="34" charset="0"/>
              </a:rPr>
              <a:t>) nu </a:t>
            </a:r>
            <a:r>
              <a:rPr lang="en-US" altLang="zh-CN" sz="3200" dirty="0" err="1">
                <a:solidFill>
                  <a:schemeClr val="bg1"/>
                </a:solidFill>
                <a:latin typeface="Arial" panose="020B0604020202020204" pitchFamily="34" charset="0"/>
                <a:sym typeface="Arial" panose="020B0604020202020204" pitchFamily="34" charset="0"/>
              </a:rPr>
              <a:t>vorbește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deloc</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alte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situații</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exemplu</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școală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locuri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publice</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34824" name="Group 14">
            <a:extLst>
              <a:ext uri="{FF2B5EF4-FFF2-40B4-BE49-F238E27FC236}">
                <a16:creationId xmlns:a16="http://schemas.microsoft.com/office/drawing/2014/main" id="{5C423323-9ECA-42C1-A65F-FD13937B3A5D}"/>
              </a:ext>
            </a:extLst>
          </p:cNvPr>
          <p:cNvGrpSpPr>
            <a:grpSpLocks/>
          </p:cNvGrpSpPr>
          <p:nvPr/>
        </p:nvGrpSpPr>
        <p:grpSpPr bwMode="auto">
          <a:xfrm>
            <a:off x="365125" y="9450388"/>
            <a:ext cx="17557750" cy="609600"/>
            <a:chOff x="0" y="0"/>
            <a:chExt cx="23408743" cy="812506"/>
          </a:xfrm>
        </p:grpSpPr>
        <p:sp>
          <p:nvSpPr>
            <p:cNvPr id="15" name="Freeform 15">
              <a:extLst>
                <a:ext uri="{FF2B5EF4-FFF2-40B4-BE49-F238E27FC236}">
                  <a16:creationId xmlns:a16="http://schemas.microsoft.com/office/drawing/2014/main" id="{0F6B286B-090A-738A-83A3-C63E55838F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6" name="TextBox 16">
              <a:extLst>
                <a:ext uri="{FF2B5EF4-FFF2-40B4-BE49-F238E27FC236}">
                  <a16:creationId xmlns:a16="http://schemas.microsoft.com/office/drawing/2014/main" id="{77BC185A-2FD9-CE7A-9747-9890C7CF571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9" name="Group 18">
            <a:extLst>
              <a:ext uri="{FF2B5EF4-FFF2-40B4-BE49-F238E27FC236}">
                <a16:creationId xmlns:a16="http://schemas.microsoft.com/office/drawing/2014/main" id="{DA56538B-18C2-6133-4FAF-5C1FEE2DCAAB}"/>
              </a:ext>
            </a:extLst>
          </p:cNvPr>
          <p:cNvGrpSpPr>
            <a:grpSpLocks/>
          </p:cNvGrpSpPr>
          <p:nvPr/>
        </p:nvGrpSpPr>
        <p:grpSpPr bwMode="auto">
          <a:xfrm>
            <a:off x="1938338" y="3086154"/>
            <a:ext cx="6427787" cy="939800"/>
            <a:chOff x="3054" y="5359"/>
            <a:chExt cx="10122" cy="1481"/>
          </a:xfrm>
        </p:grpSpPr>
        <p:grpSp>
          <p:nvGrpSpPr>
            <p:cNvPr id="34828" name="Group 6">
              <a:extLst>
                <a:ext uri="{FF2B5EF4-FFF2-40B4-BE49-F238E27FC236}">
                  <a16:creationId xmlns:a16="http://schemas.microsoft.com/office/drawing/2014/main" id="{31F618B8-C815-CE50-B834-C31665F696B2}"/>
                </a:ext>
              </a:extLst>
            </p:cNvPr>
            <p:cNvGrpSpPr>
              <a:grpSpLocks/>
            </p:cNvGrpSpPr>
            <p:nvPr/>
          </p:nvGrpSpPr>
          <p:grpSpPr bwMode="auto">
            <a:xfrm>
              <a:off x="3054" y="5419"/>
              <a:ext cx="1421" cy="1421"/>
              <a:chOff x="0" y="0"/>
              <a:chExt cx="812800" cy="812800"/>
            </a:xfrm>
          </p:grpSpPr>
          <p:sp>
            <p:nvSpPr>
              <p:cNvPr id="34829" name="Freeform 7">
                <a:extLst>
                  <a:ext uri="{FF2B5EF4-FFF2-40B4-BE49-F238E27FC236}">
                    <a16:creationId xmlns:a16="http://schemas.microsoft.com/office/drawing/2014/main" id="{83512EB1-4290-4B7A-EFF2-5D9B24D2F49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0" name="TextBox 8">
                <a:extLst>
                  <a:ext uri="{FF2B5EF4-FFF2-40B4-BE49-F238E27FC236}">
                    <a16:creationId xmlns:a16="http://schemas.microsoft.com/office/drawing/2014/main" id="{E2E4757F-CC98-9BEF-9300-FD06E174AAE6}"/>
                  </a:ext>
                </a:extLst>
              </p:cNvPr>
              <p:cNvSpPr txBox="1">
                <a:spLocks noChangeArrowheads="1"/>
              </p:cNvSpPr>
              <p:nvPr/>
            </p:nvSpPr>
            <p:spPr bwMode="auto">
              <a:xfrm>
                <a:off x="63046"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17" name="TextBox 17">
              <a:extLst>
                <a:ext uri="{FF2B5EF4-FFF2-40B4-BE49-F238E27FC236}">
                  <a16:creationId xmlns:a16="http://schemas.microsoft.com/office/drawing/2014/main" id="{16BD93D0-681C-CD36-6663-A03D403C587D}"/>
                </a:ext>
              </a:extLst>
            </p:cNvPr>
            <p:cNvSpPr txBox="1"/>
            <p:nvPr/>
          </p:nvSpPr>
          <p:spPr>
            <a:xfrm>
              <a:off x="4319" y="5359"/>
              <a:ext cx="8857"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Mutism selectiv</a:t>
              </a:r>
            </a:p>
          </p:txBody>
        </p:sp>
      </p:grpSp>
      <p:grpSp>
        <p:nvGrpSpPr>
          <p:cNvPr id="20" name="Group 19">
            <a:extLst>
              <a:ext uri="{FF2B5EF4-FFF2-40B4-BE49-F238E27FC236}">
                <a16:creationId xmlns:a16="http://schemas.microsoft.com/office/drawing/2014/main" id="{B3F6F529-C05D-874B-2C5B-D4E0EC0CCFE1}"/>
              </a:ext>
            </a:extLst>
          </p:cNvPr>
          <p:cNvGrpSpPr>
            <a:grpSpLocks/>
          </p:cNvGrpSpPr>
          <p:nvPr/>
        </p:nvGrpSpPr>
        <p:grpSpPr bwMode="auto">
          <a:xfrm>
            <a:off x="9777413" y="3086154"/>
            <a:ext cx="6470650" cy="941388"/>
            <a:chOff x="15398" y="5359"/>
            <a:chExt cx="10189" cy="1484"/>
          </a:xfrm>
        </p:grpSpPr>
        <p:grpSp>
          <p:nvGrpSpPr>
            <p:cNvPr id="34833" name="Group 10">
              <a:extLst>
                <a:ext uri="{FF2B5EF4-FFF2-40B4-BE49-F238E27FC236}">
                  <a16:creationId xmlns:a16="http://schemas.microsoft.com/office/drawing/2014/main" id="{D33CEF3F-3978-5071-2E01-380DDCFB103C}"/>
                </a:ext>
              </a:extLst>
            </p:cNvPr>
            <p:cNvGrpSpPr>
              <a:grpSpLocks/>
            </p:cNvGrpSpPr>
            <p:nvPr/>
          </p:nvGrpSpPr>
          <p:grpSpPr bwMode="auto">
            <a:xfrm>
              <a:off x="15398" y="5419"/>
              <a:ext cx="1424" cy="1424"/>
              <a:chOff x="0" y="0"/>
              <a:chExt cx="812800" cy="812800"/>
            </a:xfrm>
          </p:grpSpPr>
          <p:sp>
            <p:nvSpPr>
              <p:cNvPr id="34834" name="Freeform 11">
                <a:extLst>
                  <a:ext uri="{FF2B5EF4-FFF2-40B4-BE49-F238E27FC236}">
                    <a16:creationId xmlns:a16="http://schemas.microsoft.com/office/drawing/2014/main" id="{D9E93140-9E84-16E0-9949-5D47546ED032}"/>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4835" name="TextBox 12">
                <a:extLst>
                  <a:ext uri="{FF2B5EF4-FFF2-40B4-BE49-F238E27FC236}">
                    <a16:creationId xmlns:a16="http://schemas.microsoft.com/office/drawing/2014/main" id="{2638B351-0677-2D8E-AB97-97A12F1925B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18" name="TextBox 18">
              <a:extLst>
                <a:ext uri="{FF2B5EF4-FFF2-40B4-BE49-F238E27FC236}">
                  <a16:creationId xmlns:a16="http://schemas.microsoft.com/office/drawing/2014/main" id="{461A6C39-9A7A-51AD-4D8F-94601E5A0BC0}"/>
                </a:ext>
              </a:extLst>
            </p:cNvPr>
            <p:cNvSpPr txBox="1"/>
            <p:nvPr/>
          </p:nvSpPr>
          <p:spPr>
            <a:xfrm>
              <a:off x="17090" y="5359"/>
              <a:ext cx="8497" cy="1356"/>
            </a:xfrm>
            <a:prstGeom prst="rect">
              <a:avLst/>
            </a:prstGeom>
          </p:spPr>
          <p:txBody>
            <a:bodyPr lIns="0" tIns="0" rIns="0" bIns="0">
              <a:spAutoFit/>
            </a:bodyPr>
            <a:lstStyle/>
            <a:p>
              <a:pPr algn="ctr" fontAlgn="auto">
                <a:lnSpc>
                  <a:spcPts val="6720"/>
                </a:lnSpc>
                <a:defRPr/>
              </a:pPr>
              <a:r>
                <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Apraxi</a:t>
              </a:r>
              <a:r>
                <a:rPr lang="ro-RO"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e</a:t>
              </a:r>
              <a:endParaRPr lang="en-US" sz="5600" b="1" spc="-28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9"/>
                                        </p:tgtEl>
                                        <p:attrNameLst>
                                          <p:attrName>style.visibility</p:attrName>
                                        </p:attrNameLst>
                                      </p:cBhvr>
                                      <p:to>
                                        <p:strVal val="visible"/>
                                      </p:to>
                                    </p:set>
                                    <p:animEffect transition="in" filter="checkerboard(across)">
                                      <p:cBhvr>
                                        <p:cTn id="25" dur="10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A8DB082-4D8E-688A-C96E-11C486608A8C}"/>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35842" name="AutoShape 3">
            <a:extLst>
              <a:ext uri="{FF2B5EF4-FFF2-40B4-BE49-F238E27FC236}">
                <a16:creationId xmlns:a16="http://schemas.microsoft.com/office/drawing/2014/main" id="{C9372DBB-9F77-C7D8-AD91-626CC41A2458}"/>
              </a:ext>
            </a:extLst>
          </p:cNvPr>
          <p:cNvSpPr>
            <a:spLocks noChangeShapeType="1"/>
          </p:cNvSpPr>
          <p:nvPr/>
        </p:nvSpPr>
        <p:spPr bwMode="auto">
          <a:xfrm>
            <a:off x="4022725" y="87042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5843" name="AutoShape 4">
            <a:extLst>
              <a:ext uri="{FF2B5EF4-FFF2-40B4-BE49-F238E27FC236}">
                <a16:creationId xmlns:a16="http://schemas.microsoft.com/office/drawing/2014/main" id="{D2B0A2E6-3541-A5EA-C991-A27AC50C1F66}"/>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5844" name="Group 5">
            <a:extLst>
              <a:ext uri="{FF2B5EF4-FFF2-40B4-BE49-F238E27FC236}">
                <a16:creationId xmlns:a16="http://schemas.microsoft.com/office/drawing/2014/main" id="{25DA93FF-1B9E-CF23-DDD5-7544FA58D009}"/>
              </a:ext>
            </a:extLst>
          </p:cNvPr>
          <p:cNvGrpSpPr>
            <a:grpSpLocks/>
          </p:cNvGrpSpPr>
          <p:nvPr/>
        </p:nvGrpSpPr>
        <p:grpSpPr bwMode="auto">
          <a:xfrm>
            <a:off x="365125" y="9417050"/>
            <a:ext cx="17557750" cy="709613"/>
            <a:chOff x="0" y="-44230"/>
            <a:chExt cx="23408743" cy="944881"/>
          </a:xfrm>
        </p:grpSpPr>
        <p:sp>
          <p:nvSpPr>
            <p:cNvPr id="6" name="Freeform 6">
              <a:extLst>
                <a:ext uri="{FF2B5EF4-FFF2-40B4-BE49-F238E27FC236}">
                  <a16:creationId xmlns:a16="http://schemas.microsoft.com/office/drawing/2014/main" id="{7CB5DD0E-E2EE-91F9-6274-9B6F84CEBD8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7" name="TextBox 7">
              <a:extLst>
                <a:ext uri="{FF2B5EF4-FFF2-40B4-BE49-F238E27FC236}">
                  <a16:creationId xmlns:a16="http://schemas.microsoft.com/office/drawing/2014/main" id="{06781ADC-F6D1-247F-121E-626A1AED43E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8" name="TextBox 8">
            <a:extLst>
              <a:ext uri="{FF2B5EF4-FFF2-40B4-BE49-F238E27FC236}">
                <a16:creationId xmlns:a16="http://schemas.microsoft.com/office/drawing/2014/main" id="{60DA9531-A130-62D7-3E66-011A2397A953}"/>
              </a:ext>
            </a:extLst>
          </p:cNvPr>
          <p:cNvSpPr txBox="1">
            <a:spLocks noChangeArrowheads="1"/>
          </p:cNvSpPr>
          <p:nvPr/>
        </p:nvSpPr>
        <p:spPr bwMode="auto">
          <a:xfrm>
            <a:off x="7770813" y="2370138"/>
            <a:ext cx="9488487"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5375"/>
              </a:lnSpc>
            </a:pPr>
            <a:r>
              <a:rPr lang="en-US" altLang="zh-CN" sz="3000" dirty="0" err="1">
                <a:solidFill>
                  <a:schemeClr val="bg1"/>
                </a:solidFill>
                <a:latin typeface="Arial" panose="020B0604020202020204" pitchFamily="34" charset="0"/>
                <a:sym typeface="Arial" panose="020B0604020202020204" pitchFamily="34" charset="0"/>
              </a:rPr>
              <a:t>Asertivitatea</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în</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comunicare</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joacă</a:t>
            </a:r>
            <a:r>
              <a:rPr lang="en-US" altLang="zh-CN" sz="3000" dirty="0">
                <a:solidFill>
                  <a:schemeClr val="bg1"/>
                </a:solidFill>
                <a:latin typeface="Arial" panose="020B0604020202020204" pitchFamily="34" charset="0"/>
                <a:sym typeface="Arial" panose="020B0604020202020204" pitchFamily="34" charset="0"/>
              </a:rPr>
              <a:t> un </a:t>
            </a:r>
            <a:r>
              <a:rPr lang="en-US" altLang="zh-CN" sz="3000" dirty="0" err="1">
                <a:solidFill>
                  <a:schemeClr val="bg1"/>
                </a:solidFill>
                <a:latin typeface="Arial" panose="020B0604020202020204" pitchFamily="34" charset="0"/>
                <a:sym typeface="Arial" panose="020B0604020202020204" pitchFamily="34" charset="0"/>
              </a:rPr>
              <a:t>rol</a:t>
            </a:r>
            <a:r>
              <a:rPr lang="en-US" altLang="zh-CN" sz="3000" dirty="0">
                <a:solidFill>
                  <a:schemeClr val="bg1"/>
                </a:solidFill>
                <a:latin typeface="Arial" panose="020B0604020202020204" pitchFamily="34" charset="0"/>
                <a:sym typeface="Arial" panose="020B0604020202020204" pitchFamily="34" charset="0"/>
              </a:rPr>
              <a:t> important </a:t>
            </a:r>
            <a:r>
              <a:rPr lang="en-US" altLang="zh-CN" sz="3000" dirty="0" err="1">
                <a:solidFill>
                  <a:schemeClr val="bg1"/>
                </a:solidFill>
                <a:latin typeface="Arial" panose="020B0604020202020204" pitchFamily="34" charset="0"/>
                <a:sym typeface="Arial" panose="020B0604020202020204" pitchFamily="34" charset="0"/>
              </a:rPr>
              <a:t>atunci</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când</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interacționează</a:t>
            </a:r>
            <a:r>
              <a:rPr lang="en-US" altLang="zh-CN" sz="3000" dirty="0">
                <a:solidFill>
                  <a:schemeClr val="bg1"/>
                </a:solidFill>
                <a:latin typeface="Arial" panose="020B0604020202020204" pitchFamily="34" charset="0"/>
                <a:sym typeface="Arial" panose="020B0604020202020204" pitchFamily="34" charset="0"/>
              </a:rPr>
              <a:t> cu </a:t>
            </a:r>
            <a:r>
              <a:rPr lang="en-US" altLang="zh-CN" sz="3000" dirty="0" err="1">
                <a:solidFill>
                  <a:schemeClr val="bg1"/>
                </a:solidFill>
                <a:latin typeface="Arial" panose="020B0604020202020204" pitchFamily="34" charset="0"/>
                <a:sym typeface="Arial" panose="020B0604020202020204" pitchFamily="34" charset="0"/>
              </a:rPr>
              <a:t>persoanele</a:t>
            </a:r>
            <a:r>
              <a:rPr lang="en-US" altLang="zh-CN" sz="3000" dirty="0">
                <a:solidFill>
                  <a:schemeClr val="bg1"/>
                </a:solidFill>
                <a:latin typeface="Arial" panose="020B0604020202020204" pitchFamily="34" charset="0"/>
                <a:sym typeface="Arial" panose="020B0604020202020204" pitchFamily="34" charset="0"/>
              </a:rPr>
              <a:t> care au </a:t>
            </a:r>
            <a:r>
              <a:rPr lang="en-US" altLang="zh-CN" sz="3000" dirty="0" err="1">
                <a:solidFill>
                  <a:schemeClr val="bg1"/>
                </a:solidFill>
                <a:latin typeface="Arial" panose="020B0604020202020204" pitchFamily="34" charset="0"/>
                <a:sym typeface="Arial" panose="020B0604020202020204" pitchFamily="34" charset="0"/>
              </a:rPr>
              <a:t>dizabilități</a:t>
            </a:r>
            <a:r>
              <a:rPr lang="en-US" altLang="zh-CN" sz="3000" dirty="0">
                <a:solidFill>
                  <a:schemeClr val="bg1"/>
                </a:solidFill>
                <a:latin typeface="Arial" panose="020B0604020202020204" pitchFamily="34" charset="0"/>
                <a:sym typeface="Arial" panose="020B0604020202020204" pitchFamily="34" charset="0"/>
              </a:rPr>
              <a:t> de </a:t>
            </a:r>
            <a:r>
              <a:rPr lang="en-US" altLang="zh-CN" sz="3000" dirty="0" err="1">
                <a:solidFill>
                  <a:schemeClr val="bg1"/>
                </a:solidFill>
                <a:latin typeface="Arial" panose="020B0604020202020204" pitchFamily="34" charset="0"/>
                <a:sym typeface="Arial" panose="020B0604020202020204" pitchFamily="34" charset="0"/>
              </a:rPr>
              <a:t>vorbire</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Acest</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stil</a:t>
            </a:r>
            <a:r>
              <a:rPr lang="en-US" altLang="zh-CN" sz="3000" dirty="0">
                <a:solidFill>
                  <a:schemeClr val="bg1"/>
                </a:solidFill>
                <a:latin typeface="Arial" panose="020B0604020202020204" pitchFamily="34" charset="0"/>
                <a:sym typeface="Arial" panose="020B0604020202020204" pitchFamily="34" charset="0"/>
              </a:rPr>
              <a:t> de </a:t>
            </a:r>
            <a:r>
              <a:rPr lang="en-US" altLang="zh-CN" sz="3000" dirty="0" err="1">
                <a:solidFill>
                  <a:schemeClr val="bg1"/>
                </a:solidFill>
                <a:latin typeface="Arial" panose="020B0604020202020204" pitchFamily="34" charset="0"/>
                <a:sym typeface="Arial" panose="020B0604020202020204" pitchFamily="34" charset="0"/>
              </a:rPr>
              <a:t>comunicare</a:t>
            </a:r>
            <a:r>
              <a:rPr lang="en-US" altLang="zh-CN" sz="3000" dirty="0">
                <a:solidFill>
                  <a:schemeClr val="bg1"/>
                </a:solidFill>
                <a:latin typeface="Arial" panose="020B0604020202020204" pitchFamily="34" charset="0"/>
                <a:sym typeface="Arial" panose="020B0604020202020204" pitchFamily="34" charset="0"/>
              </a:rPr>
              <a:t>, care se </a:t>
            </a:r>
            <a:r>
              <a:rPr lang="en-US" altLang="zh-CN" sz="3000" dirty="0" err="1">
                <a:solidFill>
                  <a:schemeClr val="bg1"/>
                </a:solidFill>
                <a:latin typeface="Arial" panose="020B0604020202020204" pitchFamily="34" charset="0"/>
                <a:sym typeface="Arial" panose="020B0604020202020204" pitchFamily="34" charset="0"/>
              </a:rPr>
              <a:t>bazează</a:t>
            </a:r>
            <a:r>
              <a:rPr lang="en-US" altLang="zh-CN" sz="3000" dirty="0">
                <a:solidFill>
                  <a:schemeClr val="bg1"/>
                </a:solidFill>
                <a:latin typeface="Arial" panose="020B0604020202020204" pitchFamily="34" charset="0"/>
                <a:sym typeface="Arial" panose="020B0604020202020204" pitchFamily="34" charset="0"/>
              </a:rPr>
              <a:t> pe </a:t>
            </a:r>
            <a:r>
              <a:rPr lang="en-US" altLang="zh-CN" sz="3000" dirty="0" err="1">
                <a:solidFill>
                  <a:schemeClr val="bg1"/>
                </a:solidFill>
                <a:latin typeface="Arial" panose="020B0604020202020204" pitchFamily="34" charset="0"/>
                <a:sym typeface="Arial" panose="020B0604020202020204" pitchFamily="34" charset="0"/>
              </a:rPr>
              <a:t>exprimarea</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directă</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și</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respectuoasă</a:t>
            </a:r>
            <a:r>
              <a:rPr lang="en-US" altLang="zh-CN" sz="3000" dirty="0">
                <a:solidFill>
                  <a:schemeClr val="bg1"/>
                </a:solidFill>
                <a:latin typeface="Arial" panose="020B0604020202020204" pitchFamily="34" charset="0"/>
                <a:sym typeface="Arial" panose="020B0604020202020204" pitchFamily="34" charset="0"/>
              </a:rPr>
              <a:t> a </a:t>
            </a:r>
            <a:r>
              <a:rPr lang="en-US" altLang="zh-CN" sz="3000" dirty="0" err="1">
                <a:solidFill>
                  <a:schemeClr val="bg1"/>
                </a:solidFill>
                <a:latin typeface="Arial" panose="020B0604020202020204" pitchFamily="34" charset="0"/>
                <a:sym typeface="Arial" panose="020B0604020202020204" pitchFamily="34" charset="0"/>
              </a:rPr>
              <a:t>propriilor</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nevoi</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și</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sentimente</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fără</a:t>
            </a:r>
            <a:r>
              <a:rPr lang="en-US" altLang="zh-CN" sz="3000" dirty="0">
                <a:solidFill>
                  <a:schemeClr val="bg1"/>
                </a:solidFill>
                <a:latin typeface="Arial" panose="020B0604020202020204" pitchFamily="34" charset="0"/>
                <a:sym typeface="Arial" panose="020B0604020202020204" pitchFamily="34" charset="0"/>
              </a:rPr>
              <a:t> a </a:t>
            </a:r>
            <a:r>
              <a:rPr lang="en-US" altLang="zh-CN" sz="3000" dirty="0" err="1">
                <a:solidFill>
                  <a:schemeClr val="bg1"/>
                </a:solidFill>
                <a:latin typeface="Arial" panose="020B0604020202020204" pitchFamily="34" charset="0"/>
                <a:sym typeface="Arial" panose="020B0604020202020204" pitchFamily="34" charset="0"/>
              </a:rPr>
              <a:t>încălca</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cele</a:t>
            </a:r>
            <a:r>
              <a:rPr lang="en-US" altLang="zh-CN" sz="3000" dirty="0">
                <a:solidFill>
                  <a:schemeClr val="bg1"/>
                </a:solidFill>
                <a:latin typeface="Arial" panose="020B0604020202020204" pitchFamily="34" charset="0"/>
                <a:sym typeface="Arial" panose="020B0604020202020204" pitchFamily="34" charset="0"/>
              </a:rPr>
              <a:t> ale </a:t>
            </a:r>
            <a:r>
              <a:rPr lang="en-US" altLang="zh-CN" sz="3000" dirty="0" err="1">
                <a:solidFill>
                  <a:schemeClr val="bg1"/>
                </a:solidFill>
                <a:latin typeface="Arial" panose="020B0604020202020204" pitchFamily="34" charset="0"/>
                <a:sym typeface="Arial" panose="020B0604020202020204" pitchFamily="34" charset="0"/>
              </a:rPr>
              <a:t>altora</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este</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deosebit</a:t>
            </a:r>
            <a:r>
              <a:rPr lang="en-US" altLang="zh-CN" sz="3000" dirty="0">
                <a:solidFill>
                  <a:schemeClr val="bg1"/>
                </a:solidFill>
                <a:latin typeface="Arial" panose="020B0604020202020204" pitchFamily="34" charset="0"/>
                <a:sym typeface="Arial" panose="020B0604020202020204" pitchFamily="34" charset="0"/>
              </a:rPr>
              <a:t> de important </a:t>
            </a:r>
            <a:r>
              <a:rPr lang="en-US" altLang="zh-CN" sz="3000" dirty="0" err="1">
                <a:solidFill>
                  <a:schemeClr val="bg1"/>
                </a:solidFill>
                <a:latin typeface="Arial" panose="020B0604020202020204" pitchFamily="34" charset="0"/>
                <a:sym typeface="Arial" panose="020B0604020202020204" pitchFamily="34" charset="0"/>
              </a:rPr>
              <a:t>în</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contextul</a:t>
            </a:r>
            <a:r>
              <a:rPr lang="en-US" altLang="zh-CN" sz="3000" dirty="0">
                <a:solidFill>
                  <a:schemeClr val="bg1"/>
                </a:solidFill>
                <a:latin typeface="Arial" panose="020B0604020202020204" pitchFamily="34" charset="0"/>
                <a:sym typeface="Arial" panose="020B0604020202020204" pitchFamily="34" charset="0"/>
              </a:rPr>
              <a:t> </a:t>
            </a:r>
            <a:r>
              <a:rPr lang="en-US" altLang="zh-CN" sz="3000" dirty="0" err="1">
                <a:solidFill>
                  <a:schemeClr val="bg1"/>
                </a:solidFill>
                <a:latin typeface="Arial" panose="020B0604020202020204" pitchFamily="34" charset="0"/>
                <a:sym typeface="Arial" panose="020B0604020202020204" pitchFamily="34" charset="0"/>
              </a:rPr>
              <a:t>persoanelor</a:t>
            </a:r>
            <a:r>
              <a:rPr lang="en-US" altLang="zh-CN" sz="3000" dirty="0">
                <a:solidFill>
                  <a:schemeClr val="bg1"/>
                </a:solidFill>
                <a:latin typeface="Arial" panose="020B0604020202020204" pitchFamily="34" charset="0"/>
                <a:sym typeface="Arial" panose="020B0604020202020204" pitchFamily="34" charset="0"/>
              </a:rPr>
              <a:t> cu </a:t>
            </a:r>
            <a:r>
              <a:rPr lang="en-US" altLang="zh-CN" sz="3000" dirty="0" err="1">
                <a:solidFill>
                  <a:schemeClr val="bg1"/>
                </a:solidFill>
                <a:latin typeface="Arial" panose="020B0604020202020204" pitchFamily="34" charset="0"/>
                <a:sym typeface="Arial" panose="020B0604020202020204" pitchFamily="34" charset="0"/>
              </a:rPr>
              <a:t>dizabilități</a:t>
            </a:r>
            <a:r>
              <a:rPr lang="en-US" altLang="zh-CN" sz="3000" dirty="0">
                <a:solidFill>
                  <a:schemeClr val="bg1"/>
                </a:solidFill>
                <a:latin typeface="Arial" panose="020B0604020202020204" pitchFamily="34" charset="0"/>
                <a:sym typeface="Arial" panose="020B0604020202020204" pitchFamily="34" charset="0"/>
              </a:rPr>
              <a:t> de </a:t>
            </a:r>
            <a:r>
              <a:rPr lang="en-US" altLang="zh-CN" sz="3000" dirty="0" err="1">
                <a:solidFill>
                  <a:schemeClr val="bg1"/>
                </a:solidFill>
                <a:latin typeface="Arial" panose="020B0604020202020204" pitchFamily="34" charset="0"/>
                <a:sym typeface="Arial" panose="020B0604020202020204" pitchFamily="34" charset="0"/>
              </a:rPr>
              <a:t>vorbire</a:t>
            </a:r>
            <a:r>
              <a:rPr lang="en-US" altLang="zh-CN" sz="3000" dirty="0">
                <a:solidFill>
                  <a:schemeClr val="bg1"/>
                </a:solidFill>
                <a:latin typeface="Arial" panose="020B0604020202020204" pitchFamily="34" charset="0"/>
                <a:sym typeface="Arial" panose="020B0604020202020204" pitchFamily="34" charset="0"/>
              </a:rPr>
              <a:t>.</a:t>
            </a:r>
          </a:p>
        </p:txBody>
      </p:sp>
      <p:grpSp>
        <p:nvGrpSpPr>
          <p:cNvPr id="9" name="Group 9">
            <a:extLst>
              <a:ext uri="{FF2B5EF4-FFF2-40B4-BE49-F238E27FC236}">
                <a16:creationId xmlns:a16="http://schemas.microsoft.com/office/drawing/2014/main" id="{A88EE70F-3B16-3A5A-66F9-5C3BC1FE6600}"/>
              </a:ext>
            </a:extLst>
          </p:cNvPr>
          <p:cNvGrpSpPr>
            <a:grpSpLocks noChangeAspect="1"/>
          </p:cNvGrpSpPr>
          <p:nvPr/>
        </p:nvGrpSpPr>
        <p:grpSpPr bwMode="auto">
          <a:xfrm>
            <a:off x="365125" y="1344613"/>
            <a:ext cx="7315200" cy="7038975"/>
            <a:chOff x="0" y="0"/>
            <a:chExt cx="4559807" cy="4389120"/>
          </a:xfrm>
        </p:grpSpPr>
        <p:sp>
          <p:nvSpPr>
            <p:cNvPr id="35849" name="Freeform 10">
              <a:extLst>
                <a:ext uri="{FF2B5EF4-FFF2-40B4-BE49-F238E27FC236}">
                  <a16:creationId xmlns:a16="http://schemas.microsoft.com/office/drawing/2014/main" id="{B64FF0F5-FEA0-8410-8756-01FD8F3F4FFB}"/>
                </a:ext>
              </a:extLst>
            </p:cNvPr>
            <p:cNvSpPr>
              <a:spLocks noChangeArrowheads="1"/>
            </p:cNvSpPr>
            <p:nvPr/>
          </p:nvSpPr>
          <p:spPr bwMode="auto">
            <a:xfrm>
              <a:off x="0" y="0"/>
              <a:ext cx="4559807" cy="4389120"/>
            </a:xfrm>
            <a:custGeom>
              <a:avLst/>
              <a:gdLst>
                <a:gd name="T0" fmla="*/ 4559807 w 4559807"/>
                <a:gd name="T1" fmla="*/ 4389120 h 4389120"/>
                <a:gd name="T2" fmla="*/ 0 w 4559807"/>
                <a:gd name="T3" fmla="*/ 4389120 h 4389120"/>
                <a:gd name="T4" fmla="*/ 0 w 4559807"/>
                <a:gd name="T5" fmla="*/ 0 h 4389120"/>
                <a:gd name="T6" fmla="*/ 4559807 w 4559807"/>
                <a:gd name="T7" fmla="*/ 0 h 4389120"/>
                <a:gd name="T8" fmla="*/ 4559807 w 4559807"/>
                <a:gd name="T9" fmla="*/ 4389120 h 4389120"/>
              </a:gdLst>
              <a:ahLst/>
              <a:cxnLst>
                <a:cxn ang="0">
                  <a:pos x="T0" y="T1"/>
                </a:cxn>
                <a:cxn ang="0">
                  <a:pos x="T2" y="T3"/>
                </a:cxn>
                <a:cxn ang="0">
                  <a:pos x="T4" y="T5"/>
                </a:cxn>
                <a:cxn ang="0">
                  <a:pos x="T6" y="T7"/>
                </a:cxn>
                <a:cxn ang="0">
                  <a:pos x="T8" y="T9"/>
                </a:cxn>
              </a:cxnLst>
              <a:rect l="0" t="0" r="r" b="b"/>
              <a:pathLst>
                <a:path w="4559807" h="4389120">
                  <a:moveTo>
                    <a:pt x="4559807" y="4389120"/>
                  </a:moveTo>
                  <a:lnTo>
                    <a:pt x="0" y="4389120"/>
                  </a:lnTo>
                  <a:lnTo>
                    <a:pt x="0" y="0"/>
                  </a:lnTo>
                  <a:lnTo>
                    <a:pt x="4559807" y="0"/>
                  </a:lnTo>
                  <a:lnTo>
                    <a:pt x="4559807" y="438912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1" name="Freeform 11">
              <a:extLst>
                <a:ext uri="{FF2B5EF4-FFF2-40B4-BE49-F238E27FC236}">
                  <a16:creationId xmlns:a16="http://schemas.microsoft.com/office/drawing/2014/main" id="{E5308444-2527-2311-B262-AA64B6E39032}"/>
                </a:ext>
              </a:extLst>
            </p:cNvPr>
            <p:cNvSpPr/>
            <p:nvPr/>
          </p:nvSpPr>
          <p:spPr>
            <a:xfrm>
              <a:off x="-15250" y="53748"/>
              <a:ext cx="4552688" cy="4253345"/>
            </a:xfrm>
            <a:custGeom>
              <a:avLst/>
              <a:gdLst/>
              <a:ahLst/>
              <a:cxnLst/>
              <a:rect l="l" t="t" r="r" b="b"/>
              <a:pathLst>
                <a:path w="4552688" h="4253345">
                  <a:moveTo>
                    <a:pt x="3025570" y="3990221"/>
                  </a:moveTo>
                  <a:cubicBezTo>
                    <a:pt x="3247621" y="4116912"/>
                    <a:pt x="3465479" y="4253345"/>
                    <a:pt x="3736361" y="4219645"/>
                  </a:cubicBezTo>
                  <a:cubicBezTo>
                    <a:pt x="3990849" y="4187981"/>
                    <a:pt x="4227381" y="4034299"/>
                    <a:pt x="4359724" y="3814628"/>
                  </a:cubicBezTo>
                  <a:cubicBezTo>
                    <a:pt x="4552688" y="3494332"/>
                    <a:pt x="4514156" y="3082801"/>
                    <a:pt x="4392310" y="2729277"/>
                  </a:cubicBezTo>
                  <a:cubicBezTo>
                    <a:pt x="4270464" y="2375752"/>
                    <a:pt x="4073847" y="2051212"/>
                    <a:pt x="3957655" y="1695789"/>
                  </a:cubicBezTo>
                  <a:cubicBezTo>
                    <a:pt x="3822438" y="1282168"/>
                    <a:pt x="3792512" y="820530"/>
                    <a:pt x="3537163" y="468169"/>
                  </a:cubicBezTo>
                  <a:cubicBezTo>
                    <a:pt x="3330909" y="183552"/>
                    <a:pt x="2985097" y="5404"/>
                    <a:pt x="2633623" y="2702"/>
                  </a:cubicBezTo>
                  <a:cubicBezTo>
                    <a:pt x="2282150" y="0"/>
                    <a:pt x="1933639" y="172811"/>
                    <a:pt x="1723034" y="454223"/>
                  </a:cubicBezTo>
                  <a:cubicBezTo>
                    <a:pt x="1425083" y="852346"/>
                    <a:pt x="1414307" y="1408951"/>
                    <a:pt x="1124340" y="1812926"/>
                  </a:cubicBezTo>
                  <a:cubicBezTo>
                    <a:pt x="840482" y="2208390"/>
                    <a:pt x="314208" y="2421916"/>
                    <a:pt x="146632" y="2878961"/>
                  </a:cubicBezTo>
                  <a:cubicBezTo>
                    <a:pt x="0" y="3278878"/>
                    <a:pt x="231630" y="3776224"/>
                    <a:pt x="632093" y="3921320"/>
                  </a:cubicBezTo>
                  <a:cubicBezTo>
                    <a:pt x="985851" y="4049495"/>
                    <a:pt x="1373945" y="3920953"/>
                    <a:pt x="1736838" y="3821534"/>
                  </a:cubicBezTo>
                  <a:cubicBezTo>
                    <a:pt x="1966543" y="3758603"/>
                    <a:pt x="2216705" y="3753055"/>
                    <a:pt x="2452181" y="3780144"/>
                  </a:cubicBezTo>
                  <a:cubicBezTo>
                    <a:pt x="2614961" y="3798871"/>
                    <a:pt x="2772166" y="3853671"/>
                    <a:pt x="2916592" y="3929924"/>
                  </a:cubicBezTo>
                  <a:cubicBezTo>
                    <a:pt x="2953193" y="3949249"/>
                    <a:pt x="2989437" y="3969606"/>
                    <a:pt x="3025570" y="3990221"/>
                  </a:cubicBezTo>
                  <a:close/>
                </a:path>
              </a:pathLst>
            </a:custGeom>
            <a:blipFill>
              <a:blip r:embed="rId5"/>
              <a:stretch>
                <a:fillRect l="-22104" r="-22104"/>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05"/>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 calcmode="lin" valueType="num">
                                      <p:cBhvr>
                                        <p:cTn id="9" dur="2000" fill="hold"/>
                                        <p:tgtEl>
                                          <p:spTgt spid="8"/>
                                        </p:tgtEl>
                                        <p:attrNameLst>
                                          <p:attrName>ppt_x</p:attrName>
                                        </p:attrNameLst>
                                      </p:cBhvr>
                                      <p:tavLst>
                                        <p:tav tm="0">
                                          <p:val>
                                            <p:strVal val="#ppt_x-.2"/>
                                          </p:val>
                                        </p:tav>
                                        <p:tav tm="100000">
                                          <p:val>
                                            <p:strVal val="#ppt_x"/>
                                          </p:val>
                                        </p:tav>
                                      </p:tavLst>
                                    </p:anim>
                                    <p:anim calcmode="lin" valueType="num">
                                      <p:cBhvr>
                                        <p:cTn id="10" dur="2000" fill="hold"/>
                                        <p:tgtEl>
                                          <p:spTgt spid="8"/>
                                        </p:tgtEl>
                                        <p:attrNameLst>
                                          <p:attrName>ppt_y</p:attrName>
                                        </p:attrNameLst>
                                      </p:cBhvr>
                                      <p:tavLst>
                                        <p:tav tm="0">
                                          <p:val>
                                            <p:strVal val="#ppt_y"/>
                                          </p:val>
                                        </p:tav>
                                        <p:tav tm="100000">
                                          <p:val>
                                            <p:strVal val="#ppt_y"/>
                                          </p:val>
                                        </p:tav>
                                      </p:tavLst>
                                    </p:anim>
                                    <p:animEffect transition="in" filter="fade">
                                      <p:cBhvr>
                                        <p:cTn id="11" dur="2000"/>
                                        <p:tgtEl>
                                          <p:spTgt spid="8"/>
                                        </p:tgtEl>
                                      </p:cBhvr>
                                    </p:animEffect>
                                  </p:childTnLst>
                                </p:cTn>
                              </p:par>
                              <p:par>
                                <p:cTn id="12" presetID="14" presetClass="entr" presetSubtype="10" fill="hold" nodeType="with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randombar(horizontal)">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6866" name="Group 28">
            <a:extLst>
              <a:ext uri="{FF2B5EF4-FFF2-40B4-BE49-F238E27FC236}">
                <a16:creationId xmlns:a16="http://schemas.microsoft.com/office/drawing/2014/main" id="{E6934673-C078-2EDD-3B26-A0200615398B}"/>
              </a:ext>
            </a:extLst>
          </p:cNvPr>
          <p:cNvGrpSpPr>
            <a:grpSpLocks/>
          </p:cNvGrpSpPr>
          <p:nvPr/>
        </p:nvGrpSpPr>
        <p:grpSpPr bwMode="auto">
          <a:xfrm>
            <a:off x="365125" y="9417050"/>
            <a:ext cx="17557750" cy="709613"/>
            <a:chOff x="0" y="-44230"/>
            <a:chExt cx="23408743" cy="944881"/>
          </a:xfrm>
        </p:grpSpPr>
        <p:sp>
          <p:nvSpPr>
            <p:cNvPr id="29" name="Freeform 29">
              <a:extLst>
                <a:ext uri="{FF2B5EF4-FFF2-40B4-BE49-F238E27FC236}">
                  <a16:creationId xmlns:a16="http://schemas.microsoft.com/office/drawing/2014/main" id="{F488F6C8-CC58-66D4-3ABA-D97A94C2F28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30" name="TextBox 30">
              <a:extLst>
                <a:ext uri="{FF2B5EF4-FFF2-40B4-BE49-F238E27FC236}">
                  <a16:creationId xmlns:a16="http://schemas.microsoft.com/office/drawing/2014/main" id="{2C215DA8-35AA-BB9F-F4DE-FEF1B52C9F5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36869" name="Freeform 20">
            <a:extLst>
              <a:ext uri="{FF2B5EF4-FFF2-40B4-BE49-F238E27FC236}">
                <a16:creationId xmlns:a16="http://schemas.microsoft.com/office/drawing/2014/main" id="{FC2D1171-F2F1-4F39-79DF-7A97926C0DAE}"/>
              </a:ext>
            </a:extLst>
          </p:cNvPr>
          <p:cNvSpPr>
            <a:spLocks noChangeArrowheads="1"/>
          </p:cNvSpPr>
          <p:nvPr/>
        </p:nvSpPr>
        <p:spPr bwMode="auto">
          <a:xfrm rot="-7900054">
            <a:off x="6993731" y="1840707"/>
            <a:ext cx="1012825" cy="455612"/>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0" name="Freeform 21">
            <a:extLst>
              <a:ext uri="{FF2B5EF4-FFF2-40B4-BE49-F238E27FC236}">
                <a16:creationId xmlns:a16="http://schemas.microsoft.com/office/drawing/2014/main" id="{AAE38A93-1644-9821-086A-4FC052992174}"/>
              </a:ext>
            </a:extLst>
          </p:cNvPr>
          <p:cNvSpPr>
            <a:spLocks noChangeArrowheads="1"/>
          </p:cNvSpPr>
          <p:nvPr/>
        </p:nvSpPr>
        <p:spPr bwMode="auto">
          <a:xfrm rot="-2700000">
            <a:off x="10267950" y="1852613"/>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1" name="Freeform 22">
            <a:extLst>
              <a:ext uri="{FF2B5EF4-FFF2-40B4-BE49-F238E27FC236}">
                <a16:creationId xmlns:a16="http://schemas.microsoft.com/office/drawing/2014/main" id="{3AEF0675-6995-B527-9C68-20E5541D5D07}"/>
              </a:ext>
            </a:extLst>
          </p:cNvPr>
          <p:cNvSpPr>
            <a:spLocks noChangeArrowheads="1"/>
          </p:cNvSpPr>
          <p:nvPr/>
        </p:nvSpPr>
        <p:spPr bwMode="auto">
          <a:xfrm rot="3209977">
            <a:off x="10266363" y="7862888"/>
            <a:ext cx="1012825" cy="454025"/>
          </a:xfrm>
          <a:custGeom>
            <a:avLst/>
            <a:gdLst>
              <a:gd name="T0" fmla="*/ 0 w 1012981"/>
              <a:gd name="T1" fmla="*/ 0 h 454921"/>
              <a:gd name="T2" fmla="*/ 1012982 w 1012981"/>
              <a:gd name="T3" fmla="*/ 0 h 454921"/>
              <a:gd name="T4" fmla="*/ 1012982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6872" name="Freeform 23">
            <a:extLst>
              <a:ext uri="{FF2B5EF4-FFF2-40B4-BE49-F238E27FC236}">
                <a16:creationId xmlns:a16="http://schemas.microsoft.com/office/drawing/2014/main" id="{0F615EEA-B815-9470-7447-5DE0D211168D}"/>
              </a:ext>
            </a:extLst>
          </p:cNvPr>
          <p:cNvSpPr>
            <a:spLocks noChangeArrowheads="1"/>
          </p:cNvSpPr>
          <p:nvPr/>
        </p:nvSpPr>
        <p:spPr bwMode="auto">
          <a:xfrm rot="7866361">
            <a:off x="6997700" y="785336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6" name="Group 35">
            <a:extLst>
              <a:ext uri="{FF2B5EF4-FFF2-40B4-BE49-F238E27FC236}">
                <a16:creationId xmlns:a16="http://schemas.microsoft.com/office/drawing/2014/main" id="{A4A4F63D-9420-EA09-9342-985E3229C657}"/>
              </a:ext>
            </a:extLst>
          </p:cNvPr>
          <p:cNvGrpSpPr>
            <a:grpSpLocks/>
          </p:cNvGrpSpPr>
          <p:nvPr/>
        </p:nvGrpSpPr>
        <p:grpSpPr bwMode="auto">
          <a:xfrm>
            <a:off x="1028700" y="1028700"/>
            <a:ext cx="5587048" cy="2663825"/>
            <a:chOff x="1620" y="1620"/>
            <a:chExt cx="8799" cy="4194"/>
          </a:xfrm>
        </p:grpSpPr>
        <p:grpSp>
          <p:nvGrpSpPr>
            <p:cNvPr id="36874" name="Group 11">
              <a:extLst>
                <a:ext uri="{FF2B5EF4-FFF2-40B4-BE49-F238E27FC236}">
                  <a16:creationId xmlns:a16="http://schemas.microsoft.com/office/drawing/2014/main" id="{DCC8C8CA-D8B0-B88E-7141-3E9ADAD4C1A2}"/>
                </a:ext>
              </a:extLst>
            </p:cNvPr>
            <p:cNvGrpSpPr>
              <a:grpSpLocks/>
            </p:cNvGrpSpPr>
            <p:nvPr/>
          </p:nvGrpSpPr>
          <p:grpSpPr bwMode="auto">
            <a:xfrm>
              <a:off x="1620" y="1620"/>
              <a:ext cx="8799" cy="4194"/>
              <a:chOff x="0" y="0"/>
              <a:chExt cx="2065940" cy="984643"/>
            </a:xfrm>
          </p:grpSpPr>
          <p:sp>
            <p:nvSpPr>
              <p:cNvPr id="36875" name="Freeform 12">
                <a:extLst>
                  <a:ext uri="{FF2B5EF4-FFF2-40B4-BE49-F238E27FC236}">
                    <a16:creationId xmlns:a16="http://schemas.microsoft.com/office/drawing/2014/main" id="{0155ACCA-F286-B5FE-84D5-57AE4B12297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876" name="TextBox 13">
                <a:extLst>
                  <a:ext uri="{FF2B5EF4-FFF2-40B4-BE49-F238E27FC236}">
                    <a16:creationId xmlns:a16="http://schemas.microsoft.com/office/drawing/2014/main" id="{0DEEB2B9-4A70-C2B9-E323-FEC6C08AD408}"/>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877" name="TextBox 24">
              <a:extLst>
                <a:ext uri="{FF2B5EF4-FFF2-40B4-BE49-F238E27FC236}">
                  <a16:creationId xmlns:a16="http://schemas.microsoft.com/office/drawing/2014/main" id="{FD0D95C2-919E-F971-CA5D-13F1CD9A95FA}"/>
                </a:ext>
              </a:extLst>
            </p:cNvPr>
            <p:cNvSpPr txBox="1">
              <a:spLocks noChangeArrowheads="1"/>
            </p:cNvSpPr>
            <p:nvPr/>
          </p:nvSpPr>
          <p:spPr bwMode="auto">
            <a:xfrm>
              <a:off x="1947" y="2186"/>
              <a:ext cx="8262" cy="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Promovați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respectul</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și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înțelegerea</a:t>
              </a:r>
              <a:endParaRPr lang="en-US" altLang="zh-CN" sz="4400" dirty="0">
                <a:solidFill>
                  <a:srgbClr val="FEFEFE"/>
                </a:solidFill>
                <a:latin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975389EA-7CB4-EDA6-DC87-51ED0C9AAEE9}"/>
              </a:ext>
            </a:extLst>
          </p:cNvPr>
          <p:cNvSpPr txBox="1"/>
          <p:nvPr/>
        </p:nvSpPr>
        <p:spPr>
          <a:xfrm>
            <a:off x="6994525" y="3164240"/>
            <a:ext cx="4298950" cy="3655616"/>
          </a:xfrm>
          <a:prstGeom prst="rect">
            <a:avLst/>
          </a:prstGeom>
        </p:spPr>
        <p:txBody>
          <a:bodyPr lIns="0" tIns="0" rIns="0" bIns="0">
            <a:spAutoFit/>
          </a:bodyPr>
          <a:lstStyle/>
          <a:p>
            <a:pPr algn="ctr" fontAlgn="auto">
              <a:lnSpc>
                <a:spcPts val="5795"/>
              </a:lnSpc>
              <a:defRPr/>
            </a:pPr>
            <a:r>
              <a:rPr lang="en-US" sz="4200" noProof="1">
                <a:solidFill>
                  <a:srgbClr val="100F0D"/>
                </a:solidFill>
                <a:effectLst>
                  <a:outerShdw dist="38100" dir="18900000" sx="101000" sy="101000" algn="bl" rotWithShape="0">
                    <a:schemeClr val="bg1">
                      <a:lumMod val="50000"/>
                      <a:alpha val="8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Comunicarea asertivă pentru persoanele cu dizabilități de vorbire</a:t>
            </a:r>
          </a:p>
        </p:txBody>
      </p:sp>
      <p:grpSp>
        <p:nvGrpSpPr>
          <p:cNvPr id="37" name="Group 36">
            <a:extLst>
              <a:ext uri="{FF2B5EF4-FFF2-40B4-BE49-F238E27FC236}">
                <a16:creationId xmlns:a16="http://schemas.microsoft.com/office/drawing/2014/main" id="{92A0F266-1540-019C-51D1-A7A609524FC0}"/>
              </a:ext>
            </a:extLst>
          </p:cNvPr>
          <p:cNvGrpSpPr>
            <a:grpSpLocks/>
          </p:cNvGrpSpPr>
          <p:nvPr/>
        </p:nvGrpSpPr>
        <p:grpSpPr bwMode="auto">
          <a:xfrm>
            <a:off x="1028700" y="3812530"/>
            <a:ext cx="5587048" cy="2662883"/>
            <a:chOff x="1620" y="6003"/>
            <a:chExt cx="8799" cy="4194"/>
          </a:xfrm>
        </p:grpSpPr>
        <p:grpSp>
          <p:nvGrpSpPr>
            <p:cNvPr id="36880" name="Group 14">
              <a:extLst>
                <a:ext uri="{FF2B5EF4-FFF2-40B4-BE49-F238E27FC236}">
                  <a16:creationId xmlns:a16="http://schemas.microsoft.com/office/drawing/2014/main" id="{D0AF0532-7F77-D088-ED6E-75DA8ED7B469}"/>
                </a:ext>
              </a:extLst>
            </p:cNvPr>
            <p:cNvGrpSpPr>
              <a:grpSpLocks/>
            </p:cNvGrpSpPr>
            <p:nvPr/>
          </p:nvGrpSpPr>
          <p:grpSpPr bwMode="auto">
            <a:xfrm>
              <a:off x="1620" y="6003"/>
              <a:ext cx="8799" cy="4194"/>
              <a:chOff x="0" y="0"/>
              <a:chExt cx="2065940" cy="984643"/>
            </a:xfrm>
          </p:grpSpPr>
          <p:sp>
            <p:nvSpPr>
              <p:cNvPr id="36881" name="Freeform 15">
                <a:extLst>
                  <a:ext uri="{FF2B5EF4-FFF2-40B4-BE49-F238E27FC236}">
                    <a16:creationId xmlns:a16="http://schemas.microsoft.com/office/drawing/2014/main" id="{D937F3BC-023C-D183-3013-B98D1C780AEE}"/>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882" name="TextBox 16">
                <a:extLst>
                  <a:ext uri="{FF2B5EF4-FFF2-40B4-BE49-F238E27FC236}">
                    <a16:creationId xmlns:a16="http://schemas.microsoft.com/office/drawing/2014/main" id="{9EEE9AAB-38EF-4656-0BCF-A31003F4C0CC}"/>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883" name="TextBox 26">
              <a:extLst>
                <a:ext uri="{FF2B5EF4-FFF2-40B4-BE49-F238E27FC236}">
                  <a16:creationId xmlns:a16="http://schemas.microsoft.com/office/drawing/2014/main" id="{FA1C1E95-5204-F4A5-A33E-18CC6314D604}"/>
                </a:ext>
              </a:extLst>
            </p:cNvPr>
            <p:cNvSpPr txBox="1">
              <a:spLocks noChangeArrowheads="1"/>
            </p:cNvSpPr>
            <p:nvPr/>
          </p:nvSpPr>
          <p:spPr bwMode="auto">
            <a:xfrm>
              <a:off x="1888" y="6672"/>
              <a:ext cx="8262" cy="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Îmbunătățiți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eficiența</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comunicării</a:t>
              </a:r>
              <a:endParaRPr lang="en-US" altLang="zh-CN" sz="4400" dirty="0">
                <a:solidFill>
                  <a:srgbClr val="FEFEFE"/>
                </a:solidFill>
                <a:latin typeface="Arial" panose="020B0604020202020204" pitchFamily="34" charset="0"/>
                <a:sym typeface="Arial" panose="020B0604020202020204" pitchFamily="34" charset="0"/>
              </a:endParaRPr>
            </a:p>
          </p:txBody>
        </p:sp>
      </p:grpSp>
      <p:grpSp>
        <p:nvGrpSpPr>
          <p:cNvPr id="38" name="Group 37">
            <a:extLst>
              <a:ext uri="{FF2B5EF4-FFF2-40B4-BE49-F238E27FC236}">
                <a16:creationId xmlns:a16="http://schemas.microsoft.com/office/drawing/2014/main" id="{C5647151-08F5-C1A3-6888-17026CABBB75}"/>
              </a:ext>
            </a:extLst>
          </p:cNvPr>
          <p:cNvGrpSpPr>
            <a:grpSpLocks/>
          </p:cNvGrpSpPr>
          <p:nvPr/>
        </p:nvGrpSpPr>
        <p:grpSpPr bwMode="auto">
          <a:xfrm>
            <a:off x="1028700" y="6598285"/>
            <a:ext cx="5587048" cy="2663190"/>
            <a:chOff x="1620" y="10392"/>
            <a:chExt cx="8799" cy="4194"/>
          </a:xfrm>
        </p:grpSpPr>
        <p:grpSp>
          <p:nvGrpSpPr>
            <p:cNvPr id="36885" name="Group 17">
              <a:extLst>
                <a:ext uri="{FF2B5EF4-FFF2-40B4-BE49-F238E27FC236}">
                  <a16:creationId xmlns:a16="http://schemas.microsoft.com/office/drawing/2014/main" id="{F82CC0C1-526A-C198-90E8-0B1A868A6AAA}"/>
                </a:ext>
              </a:extLst>
            </p:cNvPr>
            <p:cNvGrpSpPr>
              <a:grpSpLocks/>
            </p:cNvGrpSpPr>
            <p:nvPr/>
          </p:nvGrpSpPr>
          <p:grpSpPr bwMode="auto">
            <a:xfrm>
              <a:off x="1620" y="10392"/>
              <a:ext cx="8799" cy="4194"/>
              <a:chOff x="0" y="0"/>
              <a:chExt cx="2065940" cy="984643"/>
            </a:xfrm>
          </p:grpSpPr>
          <p:sp>
            <p:nvSpPr>
              <p:cNvPr id="36886" name="Freeform 18">
                <a:extLst>
                  <a:ext uri="{FF2B5EF4-FFF2-40B4-BE49-F238E27FC236}">
                    <a16:creationId xmlns:a16="http://schemas.microsoft.com/office/drawing/2014/main" id="{DB0E26A0-D436-E812-3189-4A982A8EDE17}"/>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887" name="TextBox 19">
                <a:extLst>
                  <a:ext uri="{FF2B5EF4-FFF2-40B4-BE49-F238E27FC236}">
                    <a16:creationId xmlns:a16="http://schemas.microsoft.com/office/drawing/2014/main" id="{194A097F-F00C-6484-2075-5025C88281D0}"/>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888" name="TextBox 27">
              <a:extLst>
                <a:ext uri="{FF2B5EF4-FFF2-40B4-BE49-F238E27FC236}">
                  <a16:creationId xmlns:a16="http://schemas.microsoft.com/office/drawing/2014/main" id="{029E30D6-A1FC-2E8A-78DF-B4145E4091C4}"/>
                </a:ext>
              </a:extLst>
            </p:cNvPr>
            <p:cNvSpPr txBox="1">
              <a:spLocks noChangeArrowheads="1"/>
            </p:cNvSpPr>
            <p:nvPr/>
          </p:nvSpPr>
          <p:spPr bwMode="auto">
            <a:xfrm>
              <a:off x="2037" y="10874"/>
              <a:ext cx="7885" cy="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Sprijiniți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autonomia</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și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independența</a:t>
              </a:r>
              <a:endParaRPr lang="en-US" altLang="zh-CN" sz="4400" dirty="0">
                <a:solidFill>
                  <a:srgbClr val="FEFEFE"/>
                </a:solidFill>
                <a:latin typeface="Arial" panose="020B0604020202020204" pitchFamily="34" charset="0"/>
                <a:sym typeface="Arial" panose="020B0604020202020204" pitchFamily="34" charset="0"/>
              </a:endParaRPr>
            </a:p>
          </p:txBody>
        </p:sp>
      </p:grpSp>
      <p:grpSp>
        <p:nvGrpSpPr>
          <p:cNvPr id="39" name="Group 38">
            <a:extLst>
              <a:ext uri="{FF2B5EF4-FFF2-40B4-BE49-F238E27FC236}">
                <a16:creationId xmlns:a16="http://schemas.microsoft.com/office/drawing/2014/main" id="{F83F7CA5-65AF-9F14-B8C7-9248A648DDC5}"/>
              </a:ext>
            </a:extLst>
          </p:cNvPr>
          <p:cNvGrpSpPr>
            <a:grpSpLocks/>
          </p:cNvGrpSpPr>
          <p:nvPr/>
        </p:nvGrpSpPr>
        <p:grpSpPr bwMode="auto">
          <a:xfrm>
            <a:off x="11671300" y="998538"/>
            <a:ext cx="5588000" cy="2690812"/>
            <a:chOff x="18381" y="1572"/>
            <a:chExt cx="8798" cy="4237"/>
          </a:xfrm>
        </p:grpSpPr>
        <p:grpSp>
          <p:nvGrpSpPr>
            <p:cNvPr id="36890" name="Group 2">
              <a:extLst>
                <a:ext uri="{FF2B5EF4-FFF2-40B4-BE49-F238E27FC236}">
                  <a16:creationId xmlns:a16="http://schemas.microsoft.com/office/drawing/2014/main" id="{DBD69B26-0EBD-0526-3045-FBB7581EA00C}"/>
                </a:ext>
              </a:extLst>
            </p:cNvPr>
            <p:cNvGrpSpPr>
              <a:grpSpLocks/>
            </p:cNvGrpSpPr>
            <p:nvPr/>
          </p:nvGrpSpPr>
          <p:grpSpPr bwMode="auto">
            <a:xfrm>
              <a:off x="18381" y="1615"/>
              <a:ext cx="8799" cy="4194"/>
              <a:chOff x="0" y="0"/>
              <a:chExt cx="2065940" cy="984643"/>
            </a:xfrm>
          </p:grpSpPr>
          <p:sp>
            <p:nvSpPr>
              <p:cNvPr id="36891" name="Freeform 3">
                <a:extLst>
                  <a:ext uri="{FF2B5EF4-FFF2-40B4-BE49-F238E27FC236}">
                    <a16:creationId xmlns:a16="http://schemas.microsoft.com/office/drawing/2014/main" id="{5756DD11-13E9-C2CA-96B5-80DAE87041C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892" name="TextBox 4">
                <a:extLst>
                  <a:ext uri="{FF2B5EF4-FFF2-40B4-BE49-F238E27FC236}">
                    <a16:creationId xmlns:a16="http://schemas.microsoft.com/office/drawing/2014/main" id="{06072ACB-5410-766D-09CE-D54B26259073}"/>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893" name="TextBox 31">
              <a:extLst>
                <a:ext uri="{FF2B5EF4-FFF2-40B4-BE49-F238E27FC236}">
                  <a16:creationId xmlns:a16="http://schemas.microsoft.com/office/drawing/2014/main" id="{FDE803BB-69CD-4B90-C266-A0E1C0D1667D}"/>
                </a:ext>
              </a:extLst>
            </p:cNvPr>
            <p:cNvSpPr txBox="1">
              <a:spLocks noChangeArrowheads="1"/>
            </p:cNvSpPr>
            <p:nvPr/>
          </p:nvSpPr>
          <p:spPr bwMode="auto">
            <a:xfrm>
              <a:off x="18515" y="1572"/>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Încurajați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adaptabilitatea</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și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flexibilitatea</a:t>
              </a:r>
              <a:endParaRPr lang="en-US" altLang="zh-CN" sz="4400" dirty="0">
                <a:solidFill>
                  <a:srgbClr val="FEFEFE"/>
                </a:solidFill>
                <a:latin typeface="Arial" panose="020B0604020202020204" pitchFamily="34" charset="0"/>
                <a:sym typeface="Arial" panose="020B0604020202020204" pitchFamily="34" charset="0"/>
              </a:endParaRPr>
            </a:p>
          </p:txBody>
        </p:sp>
      </p:grpSp>
      <p:grpSp>
        <p:nvGrpSpPr>
          <p:cNvPr id="40" name="Group 39">
            <a:extLst>
              <a:ext uri="{FF2B5EF4-FFF2-40B4-BE49-F238E27FC236}">
                <a16:creationId xmlns:a16="http://schemas.microsoft.com/office/drawing/2014/main" id="{59606954-1B29-CC8C-72AE-FB8926385F48}"/>
              </a:ext>
            </a:extLst>
          </p:cNvPr>
          <p:cNvGrpSpPr>
            <a:grpSpLocks/>
          </p:cNvGrpSpPr>
          <p:nvPr/>
        </p:nvGrpSpPr>
        <p:grpSpPr bwMode="auto">
          <a:xfrm>
            <a:off x="11671300" y="3808413"/>
            <a:ext cx="5588000" cy="2663825"/>
            <a:chOff x="18381" y="5998"/>
            <a:chExt cx="8798" cy="4194"/>
          </a:xfrm>
        </p:grpSpPr>
        <p:grpSp>
          <p:nvGrpSpPr>
            <p:cNvPr id="36895" name="Group 5">
              <a:extLst>
                <a:ext uri="{FF2B5EF4-FFF2-40B4-BE49-F238E27FC236}">
                  <a16:creationId xmlns:a16="http://schemas.microsoft.com/office/drawing/2014/main" id="{06105003-5DB5-9A79-B873-BE8DB2A57934}"/>
                </a:ext>
              </a:extLst>
            </p:cNvPr>
            <p:cNvGrpSpPr>
              <a:grpSpLocks/>
            </p:cNvGrpSpPr>
            <p:nvPr/>
          </p:nvGrpSpPr>
          <p:grpSpPr bwMode="auto">
            <a:xfrm>
              <a:off x="18381" y="5998"/>
              <a:ext cx="8799" cy="4194"/>
              <a:chOff x="0" y="0"/>
              <a:chExt cx="2065940" cy="984643"/>
            </a:xfrm>
          </p:grpSpPr>
          <p:sp>
            <p:nvSpPr>
              <p:cNvPr id="36896" name="Freeform 6">
                <a:extLst>
                  <a:ext uri="{FF2B5EF4-FFF2-40B4-BE49-F238E27FC236}">
                    <a16:creationId xmlns:a16="http://schemas.microsoft.com/office/drawing/2014/main" id="{167AAE11-0268-6E49-B945-8D29ECB129A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897" name="TextBox 7">
                <a:extLst>
                  <a:ext uri="{FF2B5EF4-FFF2-40B4-BE49-F238E27FC236}">
                    <a16:creationId xmlns:a16="http://schemas.microsoft.com/office/drawing/2014/main" id="{38E715A8-C8F3-550F-13D8-2471C7E7900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898" name="TextBox 32">
              <a:extLst>
                <a:ext uri="{FF2B5EF4-FFF2-40B4-BE49-F238E27FC236}">
                  <a16:creationId xmlns:a16="http://schemas.microsoft.com/office/drawing/2014/main" id="{DD09899E-0313-DBD2-B467-F6A0B2BCEACD}"/>
                </a:ext>
              </a:extLst>
            </p:cNvPr>
            <p:cNvSpPr txBox="1">
              <a:spLocks noChangeArrowheads="1"/>
            </p:cNvSpPr>
            <p:nvPr/>
          </p:nvSpPr>
          <p:spPr bwMode="auto">
            <a:xfrm>
              <a:off x="18515" y="6569"/>
              <a:ext cx="8530"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Consolida</a:t>
              </a:r>
              <a:r>
                <a:rPr lang="ro-RO" altLang="zh-CN" sz="4400" dirty="0">
                  <a:solidFill>
                    <a:srgbClr val="FEFEFE"/>
                  </a:solidFill>
                  <a:latin typeface="Arial" panose="020B0604020202020204" pitchFamily="34" charset="0"/>
                  <a:sym typeface="Arial" panose="020B0604020202020204" pitchFamily="34" charset="0"/>
                </a:rPr>
                <a:t>ți</a:t>
              </a:r>
            </a:p>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abilitățil</a:t>
              </a:r>
              <a:r>
                <a:rPr lang="ro-RO" altLang="zh-CN" sz="4400" dirty="0">
                  <a:solidFill>
                    <a:srgbClr val="FEFEFE"/>
                  </a:solidFill>
                  <a:latin typeface="Arial" panose="020B0604020202020204" pitchFamily="34" charset="0"/>
                  <a:sym typeface="Arial" panose="020B0604020202020204" pitchFamily="34" charset="0"/>
                </a:rPr>
                <a:t>e</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sociale</a:t>
              </a:r>
              <a:endParaRPr lang="en-US" altLang="zh-CN" sz="4400" dirty="0">
                <a:solidFill>
                  <a:srgbClr val="FEFEFE"/>
                </a:solidFill>
                <a:latin typeface="Arial" panose="020B0604020202020204" pitchFamily="34" charset="0"/>
                <a:sym typeface="Arial" panose="020B0604020202020204" pitchFamily="34" charset="0"/>
              </a:endParaRPr>
            </a:p>
          </p:txBody>
        </p:sp>
      </p:grpSp>
      <p:grpSp>
        <p:nvGrpSpPr>
          <p:cNvPr id="41" name="Group 40">
            <a:extLst>
              <a:ext uri="{FF2B5EF4-FFF2-40B4-BE49-F238E27FC236}">
                <a16:creationId xmlns:a16="http://schemas.microsoft.com/office/drawing/2014/main" id="{B31E5AC9-67AF-7A08-DB59-DD991EA7CF1F}"/>
              </a:ext>
            </a:extLst>
          </p:cNvPr>
          <p:cNvGrpSpPr>
            <a:grpSpLocks/>
          </p:cNvGrpSpPr>
          <p:nvPr/>
        </p:nvGrpSpPr>
        <p:grpSpPr bwMode="auto">
          <a:xfrm>
            <a:off x="11671300" y="6540500"/>
            <a:ext cx="5588000" cy="2717800"/>
            <a:chOff x="18381" y="10299"/>
            <a:chExt cx="8798" cy="4281"/>
          </a:xfrm>
        </p:grpSpPr>
        <p:grpSp>
          <p:nvGrpSpPr>
            <p:cNvPr id="36900" name="Group 8">
              <a:extLst>
                <a:ext uri="{FF2B5EF4-FFF2-40B4-BE49-F238E27FC236}">
                  <a16:creationId xmlns:a16="http://schemas.microsoft.com/office/drawing/2014/main" id="{DD8CD4CF-8B02-3886-42CF-D289469259F8}"/>
                </a:ext>
              </a:extLst>
            </p:cNvPr>
            <p:cNvGrpSpPr>
              <a:grpSpLocks/>
            </p:cNvGrpSpPr>
            <p:nvPr/>
          </p:nvGrpSpPr>
          <p:grpSpPr bwMode="auto">
            <a:xfrm>
              <a:off x="18381" y="10386"/>
              <a:ext cx="8799" cy="4194"/>
              <a:chOff x="0" y="0"/>
              <a:chExt cx="2065940" cy="984643"/>
            </a:xfrm>
          </p:grpSpPr>
          <p:sp>
            <p:nvSpPr>
              <p:cNvPr id="36901" name="Freeform 9">
                <a:extLst>
                  <a:ext uri="{FF2B5EF4-FFF2-40B4-BE49-F238E27FC236}">
                    <a16:creationId xmlns:a16="http://schemas.microsoft.com/office/drawing/2014/main" id="{4869E2F0-8FF3-CC69-81E6-3307C9FB047C}"/>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nchor="ctr"/>
              <a:lstStyle/>
              <a:p>
                <a:pPr eaLnBrk="0" hangingPunct="0"/>
                <a:endParaRPr lang="en-US" altLang="zh-CN" sz="4400"/>
              </a:p>
            </p:txBody>
          </p:sp>
          <p:sp>
            <p:nvSpPr>
              <p:cNvPr id="36902" name="TextBox 10">
                <a:extLst>
                  <a:ext uri="{FF2B5EF4-FFF2-40B4-BE49-F238E27FC236}">
                    <a16:creationId xmlns:a16="http://schemas.microsoft.com/office/drawing/2014/main" id="{EEE52F35-D87A-4F3F-05EC-FE09DEEF4B85}"/>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sz="4400">
                  <a:latin typeface="Arial" panose="020B0604020202020204" pitchFamily="34" charset="0"/>
                </a:endParaRPr>
              </a:p>
            </p:txBody>
          </p:sp>
        </p:grpSp>
        <p:sp>
          <p:nvSpPr>
            <p:cNvPr id="36903" name="TextBox 33">
              <a:extLst>
                <a:ext uri="{FF2B5EF4-FFF2-40B4-BE49-F238E27FC236}">
                  <a16:creationId xmlns:a16="http://schemas.microsoft.com/office/drawing/2014/main" id="{AE385CFE-7928-EAC8-FE54-61F52E654A92}"/>
                </a:ext>
              </a:extLst>
            </p:cNvPr>
            <p:cNvSpPr txBox="1">
              <a:spLocks noChangeArrowheads="1"/>
            </p:cNvSpPr>
            <p:nvPr/>
          </p:nvSpPr>
          <p:spPr bwMode="auto">
            <a:xfrm>
              <a:off x="18515" y="10299"/>
              <a:ext cx="8530" cy="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lnSpc>
                  <a:spcPts val="7150"/>
                </a:lnSpc>
              </a:pPr>
              <a:r>
                <a:rPr lang="en-US" altLang="zh-CN" sz="4400" dirty="0" err="1">
                  <a:solidFill>
                    <a:srgbClr val="FEFEFE"/>
                  </a:solidFill>
                  <a:latin typeface="Arial" panose="020B0604020202020204" pitchFamily="34" charset="0"/>
                  <a:sym typeface="Arial" panose="020B0604020202020204" pitchFamily="34" charset="0"/>
                </a:rPr>
                <a:t>Creșteți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gradul</a:t>
              </a:r>
              <a:r>
                <a:rPr lang="en-US" altLang="zh-CN" sz="4400" dirty="0">
                  <a:solidFill>
                    <a:srgbClr val="FEFEFE"/>
                  </a:solidFill>
                  <a:latin typeface="Arial" panose="020B0604020202020204" pitchFamily="34" charset="0"/>
                  <a:sym typeface="Arial" panose="020B0604020202020204" pitchFamily="34" charset="0"/>
                </a:rPr>
                <a:t> de </a:t>
              </a:r>
              <a:r>
                <a:rPr lang="en-US" altLang="zh-CN" sz="4400" dirty="0" err="1">
                  <a:solidFill>
                    <a:srgbClr val="FEFEFE"/>
                  </a:solidFill>
                  <a:latin typeface="Arial" panose="020B0604020202020204" pitchFamily="34" charset="0"/>
                  <a:sym typeface="Arial" panose="020B0604020202020204" pitchFamily="34" charset="0"/>
                </a:rPr>
                <a:t>conștientizare</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și</a:t>
              </a:r>
              <a:r>
                <a:rPr lang="en-US" altLang="zh-CN" sz="4400" dirty="0">
                  <a:solidFill>
                    <a:srgbClr val="FEFEFE"/>
                  </a:solidFill>
                  <a:latin typeface="Arial" panose="020B0604020202020204" pitchFamily="34" charset="0"/>
                  <a:sym typeface="Arial" panose="020B0604020202020204" pitchFamily="34" charset="0"/>
                </a:rPr>
                <a:t> </a:t>
              </a:r>
              <a:r>
                <a:rPr lang="en-US" altLang="zh-CN" sz="4400" dirty="0" err="1">
                  <a:solidFill>
                    <a:srgbClr val="FEFEFE"/>
                  </a:solidFill>
                  <a:latin typeface="Arial" panose="020B0604020202020204" pitchFamily="34" charset="0"/>
                  <a:sym typeface="Arial" panose="020B0604020202020204" pitchFamily="34" charset="0"/>
                </a:rPr>
                <a:t>sensibilitate</a:t>
              </a:r>
              <a:endParaRPr lang="en-US" altLang="zh-CN" sz="4400" dirty="0">
                <a:solidFill>
                  <a:srgbClr val="FEFEFE"/>
                </a:solidFill>
                <a:latin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25"/>
                                        </p:tgtEl>
                                        <p:attrNameLst>
                                          <p:attrName>style.visibility</p:attrName>
                                        </p:attrNameLst>
                                      </p:cBhvr>
                                      <p:to>
                                        <p:strVal val="visible"/>
                                      </p:to>
                                    </p:set>
                                    <p:animEffect transition="in" filter="dissolve">
                                      <p:cBhvr>
                                        <p:cTn id="7" dur="2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1000" fill="hold"/>
                                        <p:tgtEl>
                                          <p:spTgt spid="36"/>
                                        </p:tgtEl>
                                        <p:attrNameLst>
                                          <p:attrName>ppt_w</p:attrName>
                                        </p:attrNameLst>
                                      </p:cBhvr>
                                      <p:tavLst>
                                        <p:tav tm="0">
                                          <p:val>
                                            <p:strVal val="#ppt_w+.3"/>
                                          </p:val>
                                        </p:tav>
                                        <p:tav tm="100000">
                                          <p:val>
                                            <p:strVal val="#ppt_w"/>
                                          </p:val>
                                        </p:tav>
                                      </p:tavLst>
                                    </p:anim>
                                    <p:anim calcmode="lin" valueType="num">
                                      <p:cBhvr>
                                        <p:cTn id="13" dur="1000" fill="hold"/>
                                        <p:tgtEl>
                                          <p:spTgt spid="36"/>
                                        </p:tgtEl>
                                        <p:attrNameLst>
                                          <p:attrName>ppt_h</p:attrName>
                                        </p:attrNameLst>
                                      </p:cBhvr>
                                      <p:tavLst>
                                        <p:tav tm="0">
                                          <p:val>
                                            <p:strVal val="#ppt_h"/>
                                          </p:val>
                                        </p:tav>
                                        <p:tav tm="100000">
                                          <p:val>
                                            <p:strVal val="#ppt_h"/>
                                          </p:val>
                                        </p:tav>
                                      </p:tavLst>
                                    </p:anim>
                                    <p:animEffect transition="in" filter="fade">
                                      <p:cBhvr>
                                        <p:cTn id="14" dur="10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strVal val="#ppt_w+.3"/>
                                          </p:val>
                                        </p:tav>
                                        <p:tav tm="100000">
                                          <p:val>
                                            <p:strVal val="#ppt_w"/>
                                          </p:val>
                                        </p:tav>
                                      </p:tavLst>
                                    </p:anim>
                                    <p:anim calcmode="lin" valueType="num">
                                      <p:cBhvr>
                                        <p:cTn id="20" dur="1000" fill="hold"/>
                                        <p:tgtEl>
                                          <p:spTgt spid="37"/>
                                        </p:tgtEl>
                                        <p:attrNameLst>
                                          <p:attrName>ppt_h</p:attrName>
                                        </p:attrNameLst>
                                      </p:cBhvr>
                                      <p:tavLst>
                                        <p:tav tm="0">
                                          <p:val>
                                            <p:strVal val="#ppt_h"/>
                                          </p:val>
                                        </p:tav>
                                        <p:tav tm="100000">
                                          <p:val>
                                            <p:strVal val="#ppt_h"/>
                                          </p:val>
                                        </p:tav>
                                      </p:tavLst>
                                    </p:anim>
                                    <p:animEffect transition="in" filter="fade">
                                      <p:cBhvr>
                                        <p:cTn id="21" dur="1000"/>
                                        <p:tgtEl>
                                          <p:spTgt spid="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1000" fill="hold"/>
                                        <p:tgtEl>
                                          <p:spTgt spid="39"/>
                                        </p:tgtEl>
                                        <p:attrNameLst>
                                          <p:attrName>ppt_w</p:attrName>
                                        </p:attrNameLst>
                                      </p:cBhvr>
                                      <p:tavLst>
                                        <p:tav tm="0">
                                          <p:val>
                                            <p:strVal val="#ppt_w+.3"/>
                                          </p:val>
                                        </p:tav>
                                        <p:tav tm="100000">
                                          <p:val>
                                            <p:strVal val="#ppt_w"/>
                                          </p:val>
                                        </p:tav>
                                      </p:tavLst>
                                    </p:anim>
                                    <p:anim calcmode="lin" valueType="num">
                                      <p:cBhvr>
                                        <p:cTn id="34" dur="1000" fill="hold"/>
                                        <p:tgtEl>
                                          <p:spTgt spid="39"/>
                                        </p:tgtEl>
                                        <p:attrNameLst>
                                          <p:attrName>ppt_h</p:attrName>
                                        </p:attrNameLst>
                                      </p:cBhvr>
                                      <p:tavLst>
                                        <p:tav tm="0">
                                          <p:val>
                                            <p:strVal val="#ppt_h"/>
                                          </p:val>
                                        </p:tav>
                                        <p:tav tm="100000">
                                          <p:val>
                                            <p:strVal val="#ppt_h"/>
                                          </p:val>
                                        </p:tav>
                                      </p:tavLst>
                                    </p:anim>
                                    <p:animEffect transition="in" filter="fade">
                                      <p:cBhvr>
                                        <p:cTn id="35" dur="10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1000" fill="hold"/>
                                        <p:tgtEl>
                                          <p:spTgt spid="40"/>
                                        </p:tgtEl>
                                        <p:attrNameLst>
                                          <p:attrName>ppt_w</p:attrName>
                                        </p:attrNameLst>
                                      </p:cBhvr>
                                      <p:tavLst>
                                        <p:tav tm="0">
                                          <p:val>
                                            <p:strVal val="#ppt_w+.3"/>
                                          </p:val>
                                        </p:tav>
                                        <p:tav tm="100000">
                                          <p:val>
                                            <p:strVal val="#ppt_w"/>
                                          </p:val>
                                        </p:tav>
                                      </p:tavLst>
                                    </p:anim>
                                    <p:anim calcmode="lin" valueType="num">
                                      <p:cBhvr>
                                        <p:cTn id="41" dur="1000" fill="hold"/>
                                        <p:tgtEl>
                                          <p:spTgt spid="40"/>
                                        </p:tgtEl>
                                        <p:attrNameLst>
                                          <p:attrName>ppt_h</p:attrName>
                                        </p:attrNameLst>
                                      </p:cBhvr>
                                      <p:tavLst>
                                        <p:tav tm="0">
                                          <p:val>
                                            <p:strVal val="#ppt_h"/>
                                          </p:val>
                                        </p:tav>
                                        <p:tav tm="100000">
                                          <p:val>
                                            <p:strVal val="#ppt_h"/>
                                          </p:val>
                                        </p:tav>
                                      </p:tavLst>
                                    </p:anim>
                                    <p:animEffect transition="in" filter="fade">
                                      <p:cBhvr>
                                        <p:cTn id="42" dur="1000"/>
                                        <p:tgtEl>
                                          <p:spTgt spid="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1000" fill="hold"/>
                                        <p:tgtEl>
                                          <p:spTgt spid="41"/>
                                        </p:tgtEl>
                                        <p:attrNameLst>
                                          <p:attrName>ppt_w</p:attrName>
                                        </p:attrNameLst>
                                      </p:cBhvr>
                                      <p:tavLst>
                                        <p:tav tm="0">
                                          <p:val>
                                            <p:strVal val="#ppt_w+.3"/>
                                          </p:val>
                                        </p:tav>
                                        <p:tav tm="100000">
                                          <p:val>
                                            <p:strVal val="#ppt_w"/>
                                          </p:val>
                                        </p:tav>
                                      </p:tavLst>
                                    </p:anim>
                                    <p:anim calcmode="lin" valueType="num">
                                      <p:cBhvr>
                                        <p:cTn id="48" dur="1000" fill="hold"/>
                                        <p:tgtEl>
                                          <p:spTgt spid="41"/>
                                        </p:tgtEl>
                                        <p:attrNameLst>
                                          <p:attrName>ppt_h</p:attrName>
                                        </p:attrNameLst>
                                      </p:cBhvr>
                                      <p:tavLst>
                                        <p:tav tm="0">
                                          <p:val>
                                            <p:strVal val="#ppt_h"/>
                                          </p:val>
                                        </p:tav>
                                        <p:tav tm="100000">
                                          <p:val>
                                            <p:strVal val="#ppt_h"/>
                                          </p:val>
                                        </p:tav>
                                      </p:tavLst>
                                    </p:anim>
                                    <p:animEffect transition="in" filter="fade">
                                      <p:cBhvr>
                                        <p:cTn id="4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DD76870-CE86-736B-C3F0-A24CE58AD73B}"/>
              </a:ext>
            </a:extLst>
          </p:cNvPr>
          <p:cNvGrpSpPr>
            <a:grpSpLocks/>
          </p:cNvGrpSpPr>
          <p:nvPr/>
        </p:nvGrpSpPr>
        <p:grpSpPr bwMode="auto">
          <a:xfrm>
            <a:off x="1028700" y="4117975"/>
            <a:ext cx="12107863" cy="4868863"/>
            <a:chOff x="0" y="0"/>
            <a:chExt cx="16143440" cy="6493210"/>
          </a:xfrm>
        </p:grpSpPr>
        <p:pic>
          <p:nvPicPr>
            <p:cNvPr id="37891" name="Picture 3">
              <a:extLst>
                <a:ext uri="{FF2B5EF4-FFF2-40B4-BE49-F238E27FC236}">
                  <a16:creationId xmlns:a16="http://schemas.microsoft.com/office/drawing/2014/main" id="{B894C5BA-57BA-F8E5-B22D-DAE5F035F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33" b="19833"/>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91AA7CF5-78CC-D7D5-2AAF-3160A53C196D}"/>
              </a:ext>
            </a:extLst>
          </p:cNvPr>
          <p:cNvSpPr txBox="1">
            <a:spLocks noChangeArrowheads="1"/>
          </p:cNvSpPr>
          <p:nvPr/>
        </p:nvSpPr>
        <p:spPr bwMode="auto">
          <a:xfrm>
            <a:off x="1028700" y="1401763"/>
            <a:ext cx="16230600" cy="239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dirty="0">
                <a:solidFill>
                  <a:srgbClr val="FFFFFF"/>
                </a:solidFill>
                <a:latin typeface="Arial" panose="020B0604020202020204" pitchFamily="34" charset="0"/>
                <a:sym typeface="Arimo Bold" panose="020B0704020202020204" pitchFamily="34" charset="0"/>
              </a:rPr>
              <a:t>COMUNICARE ASERTIVĂ PENTRU PERSOANELE CU DEFICIENȚE DE AUZ</a:t>
            </a:r>
            <a:endParaRPr lang="ro-RO"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en-US" altLang="zh-CN" sz="4800" b="1" dirty="0" err="1">
                <a:solidFill>
                  <a:srgbClr val="FFFFFF"/>
                </a:solidFill>
                <a:latin typeface="Arial" panose="020B0604020202020204" pitchFamily="34" charset="0"/>
                <a:sym typeface="Arimo Bold" panose="020B0704020202020204" pitchFamily="34" charset="0"/>
              </a:rPr>
              <a:t>Tipuri</a:t>
            </a:r>
            <a:r>
              <a:rPr lang="en-US" altLang="zh-CN" sz="4800" b="1" dirty="0">
                <a:solidFill>
                  <a:srgbClr val="FFFFFF"/>
                </a:solidFill>
                <a:latin typeface="Arial" panose="020B0604020202020204" pitchFamily="34" charset="0"/>
                <a:sym typeface="Arimo Bold" panose="020B0704020202020204" pitchFamily="34" charset="0"/>
              </a:rPr>
              <a:t> de </a:t>
            </a:r>
            <a:r>
              <a:rPr lang="en-US" altLang="zh-CN" sz="4800" b="1" dirty="0" err="1">
                <a:solidFill>
                  <a:srgbClr val="FFFFFF"/>
                </a:solidFill>
                <a:latin typeface="Arial" panose="020B0604020202020204" pitchFamily="34" charset="0"/>
                <a:sym typeface="Arimo Bold" panose="020B0704020202020204" pitchFamily="34" charset="0"/>
              </a:rPr>
              <a:t>dizabilități</a:t>
            </a:r>
            <a:r>
              <a:rPr lang="en-US" altLang="zh-CN" sz="4800" b="1" dirty="0">
                <a:solidFill>
                  <a:srgbClr val="FFFFFF"/>
                </a:solidFill>
                <a:latin typeface="Arial" panose="020B0604020202020204" pitchFamily="34" charset="0"/>
                <a:sym typeface="Arimo Bold" panose="020B0704020202020204" pitchFamily="34" charset="0"/>
              </a:rPr>
              <a:t> auditive</a:t>
            </a:r>
            <a:endParaRPr lang="en-US" altLang="en-US" b="1" dirty="0">
              <a:latin typeface="Arial" panose="020B0604020202020204" pitchFamily="34" charset="0"/>
            </a:endParaRPr>
          </a:p>
        </p:txBody>
      </p:sp>
      <p:sp>
        <p:nvSpPr>
          <p:cNvPr id="37893" name="AutoShape 5">
            <a:extLst>
              <a:ext uri="{FF2B5EF4-FFF2-40B4-BE49-F238E27FC236}">
                <a16:creationId xmlns:a16="http://schemas.microsoft.com/office/drawing/2014/main" id="{A3128FA6-CF1E-7463-6C4D-F2949873CF3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AutoShape 6">
            <a:extLst>
              <a:ext uri="{FF2B5EF4-FFF2-40B4-BE49-F238E27FC236}">
                <a16:creationId xmlns:a16="http://schemas.microsoft.com/office/drawing/2014/main" id="{8B233026-0585-22C3-1965-81791B788BD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5" name="AutoShape 7">
            <a:extLst>
              <a:ext uri="{FF2B5EF4-FFF2-40B4-BE49-F238E27FC236}">
                <a16:creationId xmlns:a16="http://schemas.microsoft.com/office/drawing/2014/main" id="{AFC453F7-6A88-D100-FEF6-81A692642798}"/>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37896" name="Group 8">
            <a:extLst>
              <a:ext uri="{FF2B5EF4-FFF2-40B4-BE49-F238E27FC236}">
                <a16:creationId xmlns:a16="http://schemas.microsoft.com/office/drawing/2014/main" id="{54B1567D-71AA-4A0D-5CDC-9EA65B9F916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E10B757E-B118-2FC0-D3AE-DEEDF1F3404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D288A415-8594-C9DA-ADF4-36518888882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2000"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DFC097D4-8B81-23EB-2B2A-215C4FB44B37}"/>
              </a:ext>
            </a:extLst>
          </p:cNvPr>
          <p:cNvGrpSpPr>
            <a:grpSpLocks/>
          </p:cNvGrpSpPr>
          <p:nvPr/>
        </p:nvGrpSpPr>
        <p:grpSpPr bwMode="auto">
          <a:xfrm>
            <a:off x="584200" y="1028700"/>
            <a:ext cx="17119600" cy="8229600"/>
            <a:chOff x="0" y="0"/>
            <a:chExt cx="4508901" cy="2167467"/>
          </a:xfrm>
        </p:grpSpPr>
        <p:sp>
          <p:nvSpPr>
            <p:cNvPr id="38915" name="Freeform 3">
              <a:extLst>
                <a:ext uri="{FF2B5EF4-FFF2-40B4-BE49-F238E27FC236}">
                  <a16:creationId xmlns:a16="http://schemas.microsoft.com/office/drawing/2014/main" id="{BC9F43A3-37BF-6D7F-044B-2D3F6C5D42E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16" name="TextBox 4">
              <a:extLst>
                <a:ext uri="{FF2B5EF4-FFF2-40B4-BE49-F238E27FC236}">
                  <a16:creationId xmlns:a16="http://schemas.microsoft.com/office/drawing/2014/main" id="{E47A8CBA-B46A-10FF-7A61-D472576731B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CC0C624C-D245-6E86-A3A6-1963E2595A63}"/>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auditive</a:t>
            </a:r>
          </a:p>
        </p:txBody>
      </p:sp>
      <p:sp>
        <p:nvSpPr>
          <p:cNvPr id="6" name="TextBox 6">
            <a:extLst>
              <a:ext uri="{FF2B5EF4-FFF2-40B4-BE49-F238E27FC236}">
                <a16:creationId xmlns:a16="http://schemas.microsoft.com/office/drawing/2014/main" id="{71184030-3C42-1A03-C911-9CD96804980A}"/>
              </a:ext>
            </a:extLst>
          </p:cNvPr>
          <p:cNvSpPr txBox="1">
            <a:spLocks noChangeArrowheads="1"/>
          </p:cNvSpPr>
          <p:nvPr/>
        </p:nvSpPr>
        <p:spPr bwMode="auto">
          <a:xfrm>
            <a:off x="12644438" y="4541893"/>
            <a:ext cx="43545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Co</a:t>
            </a:r>
            <a:r>
              <a:rPr lang="ro-RO" altLang="zh-CN" sz="3200" dirty="0" err="1">
                <a:solidFill>
                  <a:schemeClr val="bg1"/>
                </a:solidFill>
                <a:latin typeface="Arial" panose="020B0604020202020204" pitchFamily="34" charset="0"/>
                <a:sym typeface="Arial" panose="020B0604020202020204" pitchFamily="34" charset="0"/>
              </a:rPr>
              <a:t>mbină</a:t>
            </a:r>
            <a:r>
              <a:rPr lang="ro-RO" altLang="zh-CN" sz="3200" dirty="0">
                <a:solidFill>
                  <a:schemeClr val="bg1"/>
                </a:solidFill>
                <a:latin typeface="Arial" panose="020B0604020202020204" pitchFamily="34" charset="0"/>
                <a:sym typeface="Arial" panose="020B0604020202020204" pitchFamily="34" charset="0"/>
              </a:rPr>
              <a:t> elemente ale pierderii de auz conductivă și senzorială, afectând atât urechea mijlocie sau externă cât și urechea internă sau nervul auditiv.</a:t>
            </a:r>
          </a:p>
        </p:txBody>
      </p:sp>
      <p:sp>
        <p:nvSpPr>
          <p:cNvPr id="10" name="TextBox 10">
            <a:extLst>
              <a:ext uri="{FF2B5EF4-FFF2-40B4-BE49-F238E27FC236}">
                <a16:creationId xmlns:a16="http://schemas.microsoft.com/office/drawing/2014/main" id="{5C7C30DD-EF0D-9F1F-1CC1-3633FF95CFC4}"/>
              </a:ext>
            </a:extLst>
          </p:cNvPr>
          <p:cNvSpPr txBox="1">
            <a:spLocks noChangeArrowheads="1"/>
          </p:cNvSpPr>
          <p:nvPr/>
        </p:nvSpPr>
        <p:spPr bwMode="auto">
          <a:xfrm>
            <a:off x="6967538" y="4541893"/>
            <a:ext cx="44688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Deteriorarea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celulelor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senzoriale</a:t>
            </a:r>
            <a:r>
              <a:rPr lang="en-US" altLang="zh-CN" sz="3200" dirty="0">
                <a:solidFill>
                  <a:schemeClr val="bg1"/>
                </a:solidFill>
                <a:latin typeface="Arial" panose="020B0604020202020204" pitchFamily="34" charset="0"/>
                <a:sym typeface="Arial" panose="020B0604020202020204" pitchFamily="34" charset="0"/>
              </a:rPr>
              <a:t> din </a:t>
            </a:r>
            <a:r>
              <a:rPr lang="en-US" altLang="zh-CN" sz="3200" dirty="0" err="1">
                <a:solidFill>
                  <a:schemeClr val="bg1"/>
                </a:solidFill>
                <a:latin typeface="Arial" panose="020B0604020202020204" pitchFamily="34" charset="0"/>
                <a:sym typeface="Arial" panose="020B0604020202020204" pitchFamily="34" charset="0"/>
              </a:rPr>
              <a:t>urechea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internă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cohlee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nervii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auditivi</a:t>
            </a:r>
            <a:r>
              <a:rPr lang="en-US" altLang="zh-CN" sz="3200" dirty="0">
                <a:solidFill>
                  <a:schemeClr val="bg1"/>
                </a:solidFill>
                <a:latin typeface="Arial" panose="020B0604020202020204" pitchFamily="34" charset="0"/>
                <a:sym typeface="Arial" panose="020B0604020202020204" pitchFamily="34" charset="0"/>
              </a:rPr>
              <a:t>, care pot </a:t>
            </a:r>
            <a:r>
              <a:rPr lang="en-US" altLang="zh-CN" sz="3200" dirty="0" err="1">
                <a:solidFill>
                  <a:schemeClr val="bg1"/>
                </a:solidFill>
                <a:latin typeface="Arial" panose="020B0604020202020204" pitchFamily="34" charset="0"/>
                <a:sym typeface="Arial" panose="020B0604020202020204" pitchFamily="34" charset="0"/>
              </a:rPr>
              <a:t>împiedica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transmiterea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corectă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semnalelor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sonore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către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creier</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29614891-0D36-4254-6ADA-FE0537EBE460}"/>
              </a:ext>
            </a:extLst>
          </p:cNvPr>
          <p:cNvSpPr txBox="1">
            <a:spLocks noChangeArrowheads="1"/>
          </p:cNvSpPr>
          <p:nvPr/>
        </p:nvSpPr>
        <p:spPr bwMode="auto">
          <a:xfrm>
            <a:off x="1427163" y="4541893"/>
            <a:ext cx="46085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Problemele</a:t>
            </a:r>
            <a:r>
              <a:rPr lang="en-US" altLang="zh-CN" sz="3200" dirty="0">
                <a:solidFill>
                  <a:schemeClr val="bg1"/>
                </a:solidFill>
                <a:latin typeface="Arial" panose="020B0604020202020204" pitchFamily="34" charset="0"/>
                <a:sym typeface="Arial" panose="020B0604020202020204" pitchFamily="34" charset="0"/>
              </a:rPr>
              <a:t> din </a:t>
            </a:r>
            <a:r>
              <a:rPr lang="en-US" altLang="zh-CN" sz="3200" dirty="0" err="1">
                <a:solidFill>
                  <a:schemeClr val="bg1"/>
                </a:solidFill>
                <a:latin typeface="Arial" panose="020B0604020202020204" pitchFamily="34" charset="0"/>
                <a:sym typeface="Arial" panose="020B0604020202020204" pitchFamily="34" charset="0"/>
              </a:rPr>
              <a:t>urechea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externă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medie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împiedică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ajungă</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urechea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internă</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38921" name="Group 18">
            <a:extLst>
              <a:ext uri="{FF2B5EF4-FFF2-40B4-BE49-F238E27FC236}">
                <a16:creationId xmlns:a16="http://schemas.microsoft.com/office/drawing/2014/main" id="{7A96A59F-E0DC-34E0-542E-61E0F15C887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B6C229C4-4CA6-6512-1ED2-80822A0C073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DF0FA7FE-4291-563F-0F76-3C3ED5C5B966}"/>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BE57BFC-36AD-CACE-89E4-9C1D5059C888}"/>
              </a:ext>
            </a:extLst>
          </p:cNvPr>
          <p:cNvGrpSpPr>
            <a:grpSpLocks/>
          </p:cNvGrpSpPr>
          <p:nvPr/>
        </p:nvGrpSpPr>
        <p:grpSpPr bwMode="auto">
          <a:xfrm>
            <a:off x="895350" y="3100443"/>
            <a:ext cx="5140325" cy="1108075"/>
            <a:chOff x="1410" y="5695"/>
            <a:chExt cx="8095" cy="1744"/>
          </a:xfrm>
        </p:grpSpPr>
        <p:grpSp>
          <p:nvGrpSpPr>
            <p:cNvPr id="38925" name="Group 7">
              <a:extLst>
                <a:ext uri="{FF2B5EF4-FFF2-40B4-BE49-F238E27FC236}">
                  <a16:creationId xmlns:a16="http://schemas.microsoft.com/office/drawing/2014/main" id="{027B6CA8-7DB3-A81A-2AC8-B829B771B753}"/>
                </a:ext>
              </a:extLst>
            </p:cNvPr>
            <p:cNvGrpSpPr>
              <a:grpSpLocks/>
            </p:cNvGrpSpPr>
            <p:nvPr/>
          </p:nvGrpSpPr>
          <p:grpSpPr bwMode="auto">
            <a:xfrm>
              <a:off x="1410" y="5884"/>
              <a:ext cx="1421" cy="1421"/>
              <a:chOff x="0" y="0"/>
              <a:chExt cx="812800" cy="812800"/>
            </a:xfrm>
          </p:grpSpPr>
          <p:sp>
            <p:nvSpPr>
              <p:cNvPr id="38926" name="Freeform 8">
                <a:extLst>
                  <a:ext uri="{FF2B5EF4-FFF2-40B4-BE49-F238E27FC236}">
                    <a16:creationId xmlns:a16="http://schemas.microsoft.com/office/drawing/2014/main" id="{8324338E-5ECA-9327-EC2D-5B6DE6ED194A}"/>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27" name="TextBox 9">
                <a:extLst>
                  <a:ext uri="{FF2B5EF4-FFF2-40B4-BE49-F238E27FC236}">
                    <a16:creationId xmlns:a16="http://schemas.microsoft.com/office/drawing/2014/main" id="{D8813884-2C79-5D88-1B48-D5D493AA71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19E8A920-EEA4-5499-22C4-B72EA9969150}"/>
                </a:ext>
              </a:extLst>
            </p:cNvPr>
            <p:cNvSpPr txBox="1"/>
            <p:nvPr/>
          </p:nvSpPr>
          <p:spPr>
            <a:xfrm>
              <a:off x="3268" y="5695"/>
              <a:ext cx="6237"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de auz conductivă</a:t>
              </a:r>
            </a:p>
          </p:txBody>
        </p:sp>
      </p:grpSp>
      <p:grpSp>
        <p:nvGrpSpPr>
          <p:cNvPr id="25" name="Group 24">
            <a:extLst>
              <a:ext uri="{FF2B5EF4-FFF2-40B4-BE49-F238E27FC236}">
                <a16:creationId xmlns:a16="http://schemas.microsoft.com/office/drawing/2014/main" id="{22D3D8B5-1DE7-CDF4-7154-1852AA36D783}"/>
              </a:ext>
            </a:extLst>
          </p:cNvPr>
          <p:cNvGrpSpPr>
            <a:grpSpLocks/>
          </p:cNvGrpSpPr>
          <p:nvPr/>
        </p:nvGrpSpPr>
        <p:grpSpPr bwMode="auto">
          <a:xfrm>
            <a:off x="6515100" y="3040117"/>
            <a:ext cx="4616450" cy="1102681"/>
            <a:chOff x="10259" y="5599"/>
            <a:chExt cx="7271" cy="1738"/>
          </a:xfrm>
        </p:grpSpPr>
        <p:grpSp>
          <p:nvGrpSpPr>
            <p:cNvPr id="38930" name="Group 11">
              <a:extLst>
                <a:ext uri="{FF2B5EF4-FFF2-40B4-BE49-F238E27FC236}">
                  <a16:creationId xmlns:a16="http://schemas.microsoft.com/office/drawing/2014/main" id="{6E9ACFFD-0F4D-9104-C3AF-4F289592ABD1}"/>
                </a:ext>
              </a:extLst>
            </p:cNvPr>
            <p:cNvGrpSpPr>
              <a:grpSpLocks/>
            </p:cNvGrpSpPr>
            <p:nvPr/>
          </p:nvGrpSpPr>
          <p:grpSpPr bwMode="auto">
            <a:xfrm>
              <a:off x="10259" y="5787"/>
              <a:ext cx="1424" cy="1424"/>
              <a:chOff x="0" y="0"/>
              <a:chExt cx="812800" cy="812800"/>
            </a:xfrm>
          </p:grpSpPr>
          <p:sp>
            <p:nvSpPr>
              <p:cNvPr id="38931" name="Freeform 12">
                <a:extLst>
                  <a:ext uri="{FF2B5EF4-FFF2-40B4-BE49-F238E27FC236}">
                    <a16:creationId xmlns:a16="http://schemas.microsoft.com/office/drawing/2014/main" id="{5704FC1F-A162-CFFC-3FF8-2790D248F57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2" name="TextBox 13">
                <a:extLst>
                  <a:ext uri="{FF2B5EF4-FFF2-40B4-BE49-F238E27FC236}">
                    <a16:creationId xmlns:a16="http://schemas.microsoft.com/office/drawing/2014/main" id="{B329F3E6-8A77-F016-A79D-E51DE6F0D68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57C8278B-C572-F9A0-13D6-C9D79F5B2B21}"/>
                </a:ext>
              </a:extLst>
            </p:cNvPr>
            <p:cNvSpPr txBox="1"/>
            <p:nvPr/>
          </p:nvSpPr>
          <p:spPr>
            <a:xfrm>
              <a:off x="11684" y="5599"/>
              <a:ext cx="5846" cy="1738"/>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de auz senzorial</a:t>
              </a:r>
            </a:p>
          </p:txBody>
        </p:sp>
      </p:grpSp>
      <p:grpSp>
        <p:nvGrpSpPr>
          <p:cNvPr id="26" name="Group 25">
            <a:extLst>
              <a:ext uri="{FF2B5EF4-FFF2-40B4-BE49-F238E27FC236}">
                <a16:creationId xmlns:a16="http://schemas.microsoft.com/office/drawing/2014/main" id="{4A1A17EA-7883-B159-BF81-35082E8ED306}"/>
              </a:ext>
            </a:extLst>
          </p:cNvPr>
          <p:cNvGrpSpPr>
            <a:grpSpLocks/>
          </p:cNvGrpSpPr>
          <p:nvPr/>
        </p:nvGrpSpPr>
        <p:grpSpPr bwMode="auto">
          <a:xfrm>
            <a:off x="12055475" y="3009956"/>
            <a:ext cx="4354513" cy="1106487"/>
            <a:chOff x="18986" y="5552"/>
            <a:chExt cx="6856" cy="1744"/>
          </a:xfrm>
        </p:grpSpPr>
        <p:grpSp>
          <p:nvGrpSpPr>
            <p:cNvPr id="38935" name="Group 15">
              <a:extLst>
                <a:ext uri="{FF2B5EF4-FFF2-40B4-BE49-F238E27FC236}">
                  <a16:creationId xmlns:a16="http://schemas.microsoft.com/office/drawing/2014/main" id="{769283CB-9D7C-DADE-D668-A07ABB841AAD}"/>
                </a:ext>
              </a:extLst>
            </p:cNvPr>
            <p:cNvGrpSpPr>
              <a:grpSpLocks/>
            </p:cNvGrpSpPr>
            <p:nvPr/>
          </p:nvGrpSpPr>
          <p:grpSpPr bwMode="auto">
            <a:xfrm>
              <a:off x="18986" y="5740"/>
              <a:ext cx="1424" cy="1424"/>
              <a:chOff x="0" y="0"/>
              <a:chExt cx="812800" cy="812800"/>
            </a:xfrm>
          </p:grpSpPr>
          <p:sp>
            <p:nvSpPr>
              <p:cNvPr id="38936" name="Freeform 16">
                <a:extLst>
                  <a:ext uri="{FF2B5EF4-FFF2-40B4-BE49-F238E27FC236}">
                    <a16:creationId xmlns:a16="http://schemas.microsoft.com/office/drawing/2014/main" id="{BE45C9A7-B315-500C-6767-CC72F3BD30D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8937" name="TextBox 17">
                <a:extLst>
                  <a:ext uri="{FF2B5EF4-FFF2-40B4-BE49-F238E27FC236}">
                    <a16:creationId xmlns:a16="http://schemas.microsoft.com/office/drawing/2014/main" id="{0BFD4CC4-772B-9E21-3985-5C4BE33EEC94}"/>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AABA667E-E5B2-6118-D255-7A950C7572B1}"/>
                </a:ext>
              </a:extLst>
            </p:cNvPr>
            <p:cNvSpPr txBox="1"/>
            <p:nvPr/>
          </p:nvSpPr>
          <p:spPr>
            <a:xfrm>
              <a:off x="20841" y="5552"/>
              <a:ext cx="5001"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de auz mixtă</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76D9D162-D306-E696-F65C-B77EDE2BFFA8}"/>
              </a:ext>
            </a:extLst>
          </p:cNvPr>
          <p:cNvGrpSpPr>
            <a:grpSpLocks/>
          </p:cNvGrpSpPr>
          <p:nvPr/>
        </p:nvGrpSpPr>
        <p:grpSpPr bwMode="auto">
          <a:xfrm>
            <a:off x="584200" y="1028700"/>
            <a:ext cx="17119600" cy="8229600"/>
            <a:chOff x="0" y="0"/>
            <a:chExt cx="4508901" cy="2167467"/>
          </a:xfrm>
        </p:grpSpPr>
        <p:sp>
          <p:nvSpPr>
            <p:cNvPr id="39939" name="Freeform 3">
              <a:extLst>
                <a:ext uri="{FF2B5EF4-FFF2-40B4-BE49-F238E27FC236}">
                  <a16:creationId xmlns:a16="http://schemas.microsoft.com/office/drawing/2014/main" id="{E55DBBB7-075A-BC87-C301-11FB7BAD447F}"/>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40" name="TextBox 4">
              <a:extLst>
                <a:ext uri="{FF2B5EF4-FFF2-40B4-BE49-F238E27FC236}">
                  <a16:creationId xmlns:a16="http://schemas.microsoft.com/office/drawing/2014/main" id="{C92E6868-C578-9A15-7530-8960096EB2D2}"/>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E74801A6-8CFA-265E-5C02-BD89C5562CC2}"/>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auditive</a:t>
            </a:r>
          </a:p>
        </p:txBody>
      </p:sp>
      <p:sp>
        <p:nvSpPr>
          <p:cNvPr id="6" name="TextBox 6">
            <a:extLst>
              <a:ext uri="{FF2B5EF4-FFF2-40B4-BE49-F238E27FC236}">
                <a16:creationId xmlns:a16="http://schemas.microsoft.com/office/drawing/2014/main" id="{FB2388FA-BA40-A299-3F00-CD154C67B438}"/>
              </a:ext>
            </a:extLst>
          </p:cNvPr>
          <p:cNvSpPr txBox="1">
            <a:spLocks noChangeArrowheads="1"/>
          </p:cNvSpPr>
          <p:nvPr/>
        </p:nvSpPr>
        <p:spPr bwMode="auto">
          <a:xfrm>
            <a:off x="12315825" y="4635562"/>
            <a:ext cx="4943475"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n-US" altLang="zh-CN" sz="3200" dirty="0">
                <a:solidFill>
                  <a:schemeClr val="bg1"/>
                </a:solidFill>
                <a:latin typeface="Arial" panose="020B0604020202020204" pitchFamily="34" charset="0"/>
                <a:sym typeface="Arial" panose="020B0604020202020204" pitchFamily="34" charset="0"/>
              </a:rPr>
              <a:t>Fluctuant - se </a:t>
            </a:r>
            <a:r>
              <a:rPr lang="en-US" altLang="zh-CN" sz="3200" dirty="0" err="1">
                <a:solidFill>
                  <a:schemeClr val="bg1"/>
                </a:solidFill>
                <a:latin typeface="Arial" panose="020B0604020202020204" pitchFamily="34" charset="0"/>
                <a:sym typeface="Arial" panose="020B0604020202020204" pitchFamily="34" charset="0"/>
              </a:rPr>
              <a:t>schimbă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timp</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adesea</a:t>
            </a:r>
            <a:r>
              <a:rPr lang="en-US" altLang="zh-CN" sz="3200" dirty="0">
                <a:solidFill>
                  <a:schemeClr val="bg1"/>
                </a:solidFill>
                <a:latin typeface="Arial" panose="020B0604020202020204" pitchFamily="34" charset="0"/>
                <a:sym typeface="Arial" panose="020B0604020202020204" pitchFamily="34" charset="0"/>
              </a:rPr>
              <a:t> din </a:t>
            </a:r>
            <a:r>
              <a:rPr lang="en-US" altLang="zh-CN" sz="3200" dirty="0" err="1">
                <a:solidFill>
                  <a:schemeClr val="bg1"/>
                </a:solidFill>
                <a:latin typeface="Arial" panose="020B0604020202020204" pitchFamily="34" charset="0"/>
                <a:sym typeface="Arial" panose="020B0604020202020204" pitchFamily="34" charset="0"/>
              </a:rPr>
              <a:t>cauza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unor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afecțiuni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medicale</a:t>
            </a:r>
            <a:r>
              <a:rPr lang="en-US" altLang="zh-CN" sz="3200" dirty="0">
                <a:solidFill>
                  <a:schemeClr val="bg1"/>
                </a:solidFill>
                <a:latin typeface="Arial" panose="020B0604020202020204" pitchFamily="34" charset="0"/>
                <a:sym typeface="Arial" panose="020B0604020202020204" pitchFamily="34" charset="0"/>
              </a:rPr>
              <a:t>. cum </a:t>
            </a:r>
            <a:r>
              <a:rPr lang="en-US" altLang="zh-CN" sz="3200" dirty="0" err="1">
                <a:solidFill>
                  <a:schemeClr val="bg1"/>
                </a:solidFill>
                <a:latin typeface="Arial" panose="020B0604020202020204" pitchFamily="34" charset="0"/>
                <a:sym typeface="Arial" panose="020B0604020202020204" pitchFamily="34" charset="0"/>
              </a:rPr>
              <a:t>ar</a:t>
            </a:r>
            <a:r>
              <a:rPr lang="en-US" altLang="zh-CN" sz="3200" dirty="0">
                <a:solidFill>
                  <a:schemeClr val="bg1"/>
                </a:solidFill>
                <a:latin typeface="Arial" panose="020B0604020202020204" pitchFamily="34" charset="0"/>
                <a:sym typeface="Arial" panose="020B0604020202020204" pitchFamily="34" charset="0"/>
              </a:rPr>
              <a:t> fi </a:t>
            </a:r>
            <a:r>
              <a:rPr lang="en-US" altLang="zh-CN" sz="3200" dirty="0" err="1">
                <a:solidFill>
                  <a:schemeClr val="bg1"/>
                </a:solidFill>
                <a:latin typeface="Arial" panose="020B0604020202020204" pitchFamily="34" charset="0"/>
                <a:sym typeface="Arial" panose="020B0604020202020204" pitchFamily="34" charset="0"/>
              </a:rPr>
              <a:t>infecțiile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urechii</a:t>
            </a:r>
            <a:r>
              <a:rPr lang="en-US" altLang="zh-CN" sz="3200" dirty="0">
                <a:solidFill>
                  <a:schemeClr val="bg1"/>
                </a:solidFill>
                <a:latin typeface="Arial" panose="020B0604020202020204" pitchFamily="34" charset="0"/>
                <a:sym typeface="Arial" panose="020B0604020202020204" pitchFamily="34" charset="0"/>
              </a:rPr>
              <a:t>.
Permanent - nu se </a:t>
            </a:r>
            <a:r>
              <a:rPr lang="en-US" altLang="zh-CN" sz="3200" dirty="0" err="1">
                <a:solidFill>
                  <a:schemeClr val="bg1"/>
                </a:solidFill>
                <a:latin typeface="Arial" panose="020B0604020202020204" pitchFamily="34" charset="0"/>
                <a:sym typeface="Arial" panose="020B0604020202020204" pitchFamily="34" charset="0"/>
              </a:rPr>
              <a:t>îmbunătățește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rămâne</a:t>
            </a:r>
            <a:r>
              <a:rPr lang="en-US" altLang="zh-CN" sz="3200" dirty="0">
                <a:solidFill>
                  <a:schemeClr val="bg1"/>
                </a:solidFill>
                <a:latin typeface="Arial" panose="020B0604020202020204" pitchFamily="34" charset="0"/>
                <a:sym typeface="Arial" panose="020B0604020202020204" pitchFamily="34" charset="0"/>
              </a:rPr>
              <a:t> constant.</a:t>
            </a:r>
          </a:p>
        </p:txBody>
      </p:sp>
      <p:sp>
        <p:nvSpPr>
          <p:cNvPr id="10" name="TextBox 10">
            <a:extLst>
              <a:ext uri="{FF2B5EF4-FFF2-40B4-BE49-F238E27FC236}">
                <a16:creationId xmlns:a16="http://schemas.microsoft.com/office/drawing/2014/main" id="{DA11A3CF-8627-1CD4-34F9-AA1DB99B373B}"/>
              </a:ext>
            </a:extLst>
          </p:cNvPr>
          <p:cNvSpPr txBox="1">
            <a:spLocks noChangeArrowheads="1"/>
          </p:cNvSpPr>
          <p:nvPr/>
        </p:nvSpPr>
        <p:spPr bwMode="auto">
          <a:xfrm>
            <a:off x="6967538" y="4635562"/>
            <a:ext cx="44688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690563" indent="-344488"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lnSpc>
                <a:spcPts val="4475"/>
              </a:lnSpc>
              <a:buFont typeface="Arial" panose="020B0604020202020204" pitchFamily="34" charset="0"/>
              <a:buChar char="•"/>
            </a:pPr>
            <a:r>
              <a:rPr lang="en-US" altLang="zh-CN" sz="3200" dirty="0">
                <a:solidFill>
                  <a:schemeClr val="bg1"/>
                </a:solidFill>
                <a:latin typeface="Arial" panose="020B0604020202020204" pitchFamily="34" charset="0"/>
                <a:sym typeface="Arial" panose="020B0604020202020204" pitchFamily="34" charset="0"/>
              </a:rPr>
              <a:t>Unilateral - se </a:t>
            </a:r>
            <a:r>
              <a:rPr lang="en-US" altLang="zh-CN" sz="3200" dirty="0" err="1">
                <a:solidFill>
                  <a:schemeClr val="bg1"/>
                </a:solidFill>
                <a:latin typeface="Arial" panose="020B0604020202020204" pitchFamily="34" charset="0"/>
                <a:sym typeface="Arial" panose="020B0604020202020204" pitchFamily="34" charset="0"/>
              </a:rPr>
              <a:t>referă</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auzului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într</a:t>
            </a:r>
            <a:r>
              <a:rPr lang="en-US" altLang="zh-CN" sz="3200" dirty="0">
                <a:solidFill>
                  <a:schemeClr val="bg1"/>
                </a:solidFill>
                <a:latin typeface="Arial" panose="020B0604020202020204" pitchFamily="34" charset="0"/>
                <a:sym typeface="Arial" panose="020B0604020202020204" pitchFamily="34" charset="0"/>
              </a:rPr>
              <a:t>-o </a:t>
            </a:r>
            <a:r>
              <a:rPr lang="en-US" altLang="zh-CN" sz="3200" dirty="0" err="1">
                <a:solidFill>
                  <a:schemeClr val="bg1"/>
                </a:solidFill>
                <a:latin typeface="Arial" panose="020B0604020202020204" pitchFamily="34" charset="0"/>
                <a:sym typeface="Arial" panose="020B0604020202020204" pitchFamily="34" charset="0"/>
              </a:rPr>
              <a:t>ureche</a:t>
            </a:r>
            <a:r>
              <a:rPr lang="en-US" altLang="zh-CN" sz="3200" dirty="0">
                <a:solidFill>
                  <a:schemeClr val="bg1"/>
                </a:solidFill>
                <a:latin typeface="Arial" panose="020B0604020202020204" pitchFamily="34" charset="0"/>
                <a:sym typeface="Arial" panose="020B0604020202020204" pitchFamily="34" charset="0"/>
              </a:rPr>
              <a:t>.
Bilateral - </a:t>
            </a:r>
            <a:r>
              <a:rPr lang="en-US" altLang="zh-CN" sz="3200" dirty="0" err="1">
                <a:solidFill>
                  <a:schemeClr val="bg1"/>
                </a:solidFill>
                <a:latin typeface="Arial" panose="020B0604020202020204" pitchFamily="34" charset="0"/>
                <a:sym typeface="Arial" panose="020B0604020202020204" pitchFamily="34" charset="0"/>
              </a:rPr>
              <a:t>implică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ambele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urechi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poate</a:t>
            </a:r>
            <a:r>
              <a:rPr lang="en-US" altLang="zh-CN" sz="3200" dirty="0">
                <a:solidFill>
                  <a:schemeClr val="bg1"/>
                </a:solidFill>
                <a:latin typeface="Arial" panose="020B0604020202020204" pitchFamily="34" charset="0"/>
                <a:sym typeface="Arial" panose="020B0604020202020204" pitchFamily="34" charset="0"/>
              </a:rPr>
              <a:t> varia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funcție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severitate</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2F61A47D-DE37-6201-DCE5-3992074D0B28}"/>
              </a:ext>
            </a:extLst>
          </p:cNvPr>
          <p:cNvSpPr txBox="1">
            <a:spLocks noChangeArrowheads="1"/>
          </p:cNvSpPr>
          <p:nvPr/>
        </p:nvSpPr>
        <p:spPr bwMode="auto">
          <a:xfrm>
            <a:off x="1481138" y="4635562"/>
            <a:ext cx="4610100"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a:solidFill>
                  <a:schemeClr val="bg1"/>
                </a:solidFill>
                <a:latin typeface="Arial" panose="020B0604020202020204" pitchFamily="34" charset="0"/>
                <a:sym typeface="Arial" panose="020B0604020202020204" pitchFamily="34" charset="0"/>
              </a:rPr>
              <a:t>implică daune severe la nivelul urechii interne sau al căilor nervoase către creier. Este cea mai severă formă de pierdere a auzului și poate limita semnificativ capacitatea unei persoane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39945" name="Group 18">
            <a:extLst>
              <a:ext uri="{FF2B5EF4-FFF2-40B4-BE49-F238E27FC236}">
                <a16:creationId xmlns:a16="http://schemas.microsoft.com/office/drawing/2014/main" id="{CCF5B29B-B131-1824-77DA-FEFE98FE5F92}"/>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1F3014D-2431-0B20-2D02-32E3A9FF564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9D6E97E5-8E31-9B7D-4B4F-AD9D172C101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33FB6C3F-ECF6-7824-8000-00B6C61F40B3}"/>
              </a:ext>
            </a:extLst>
          </p:cNvPr>
          <p:cNvGrpSpPr>
            <a:grpSpLocks/>
          </p:cNvGrpSpPr>
          <p:nvPr/>
        </p:nvGrpSpPr>
        <p:grpSpPr bwMode="auto">
          <a:xfrm>
            <a:off x="895350" y="3052824"/>
            <a:ext cx="4387850" cy="1654488"/>
            <a:chOff x="1410" y="5315"/>
            <a:chExt cx="6911" cy="2604"/>
          </a:xfrm>
        </p:grpSpPr>
        <p:grpSp>
          <p:nvGrpSpPr>
            <p:cNvPr id="39949" name="Group 7">
              <a:extLst>
                <a:ext uri="{FF2B5EF4-FFF2-40B4-BE49-F238E27FC236}">
                  <a16:creationId xmlns:a16="http://schemas.microsoft.com/office/drawing/2014/main" id="{EF3782FD-2A08-48C4-0704-7B0BB49411D4}"/>
                </a:ext>
              </a:extLst>
            </p:cNvPr>
            <p:cNvGrpSpPr>
              <a:grpSpLocks/>
            </p:cNvGrpSpPr>
            <p:nvPr/>
          </p:nvGrpSpPr>
          <p:grpSpPr bwMode="auto">
            <a:xfrm>
              <a:off x="1410" y="5505"/>
              <a:ext cx="1421" cy="1421"/>
              <a:chOff x="0" y="0"/>
              <a:chExt cx="812800" cy="812800"/>
            </a:xfrm>
          </p:grpSpPr>
          <p:sp>
            <p:nvSpPr>
              <p:cNvPr id="39950" name="Freeform 8">
                <a:extLst>
                  <a:ext uri="{FF2B5EF4-FFF2-40B4-BE49-F238E27FC236}">
                    <a16:creationId xmlns:a16="http://schemas.microsoft.com/office/drawing/2014/main" id="{7B536831-2017-B16D-5DAD-5E560A9A22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1" name="TextBox 9">
                <a:extLst>
                  <a:ext uri="{FF2B5EF4-FFF2-40B4-BE49-F238E27FC236}">
                    <a16:creationId xmlns:a16="http://schemas.microsoft.com/office/drawing/2014/main" id="{FEDE6D42-AB70-CB61-5373-18C94C589F5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1" name="TextBox 21">
              <a:extLst>
                <a:ext uri="{FF2B5EF4-FFF2-40B4-BE49-F238E27FC236}">
                  <a16:creationId xmlns:a16="http://schemas.microsoft.com/office/drawing/2014/main" id="{5D835114-6A69-1DF9-D964-5F2FA611D38D}"/>
                </a:ext>
              </a:extLst>
            </p:cNvPr>
            <p:cNvSpPr txBox="1"/>
            <p:nvPr/>
          </p:nvSpPr>
          <p:spPr>
            <a:xfrm>
              <a:off x="2758" y="5315"/>
              <a:ext cx="5563" cy="260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neurosenzorială a auzului</a:t>
              </a:r>
            </a:p>
          </p:txBody>
        </p:sp>
      </p:grpSp>
      <p:grpSp>
        <p:nvGrpSpPr>
          <p:cNvPr id="25" name="Group 24">
            <a:extLst>
              <a:ext uri="{FF2B5EF4-FFF2-40B4-BE49-F238E27FC236}">
                <a16:creationId xmlns:a16="http://schemas.microsoft.com/office/drawing/2014/main" id="{BE2FBC83-2CA8-2B14-9DDE-CC6102AACF7D}"/>
              </a:ext>
            </a:extLst>
          </p:cNvPr>
          <p:cNvGrpSpPr>
            <a:grpSpLocks/>
          </p:cNvGrpSpPr>
          <p:nvPr/>
        </p:nvGrpSpPr>
        <p:grpSpPr bwMode="auto">
          <a:xfrm>
            <a:off x="6238875" y="2992499"/>
            <a:ext cx="5540375" cy="1108075"/>
            <a:chOff x="9824" y="5220"/>
            <a:chExt cx="8726" cy="1744"/>
          </a:xfrm>
        </p:grpSpPr>
        <p:grpSp>
          <p:nvGrpSpPr>
            <p:cNvPr id="39954" name="Group 11">
              <a:extLst>
                <a:ext uri="{FF2B5EF4-FFF2-40B4-BE49-F238E27FC236}">
                  <a16:creationId xmlns:a16="http://schemas.microsoft.com/office/drawing/2014/main" id="{92929905-FAD5-CE19-E238-149DCEEA79F9}"/>
                </a:ext>
              </a:extLst>
            </p:cNvPr>
            <p:cNvGrpSpPr>
              <a:grpSpLocks/>
            </p:cNvGrpSpPr>
            <p:nvPr/>
          </p:nvGrpSpPr>
          <p:grpSpPr bwMode="auto">
            <a:xfrm>
              <a:off x="9824" y="5501"/>
              <a:ext cx="1424" cy="1424"/>
              <a:chOff x="0" y="0"/>
              <a:chExt cx="812800" cy="812800"/>
            </a:xfrm>
          </p:grpSpPr>
          <p:sp>
            <p:nvSpPr>
              <p:cNvPr id="39955" name="Freeform 12">
                <a:extLst>
                  <a:ext uri="{FF2B5EF4-FFF2-40B4-BE49-F238E27FC236}">
                    <a16:creationId xmlns:a16="http://schemas.microsoft.com/office/drawing/2014/main" id="{1F69A9F9-1A9E-97C0-82DD-373F4E8E295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1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56" name="TextBox 13">
                <a:extLst>
                  <a:ext uri="{FF2B5EF4-FFF2-40B4-BE49-F238E27FC236}">
                    <a16:creationId xmlns:a16="http://schemas.microsoft.com/office/drawing/2014/main" id="{ED07749B-7EF0-CBBE-BA51-F46E48BA61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2" name="TextBox 22">
              <a:extLst>
                <a:ext uri="{FF2B5EF4-FFF2-40B4-BE49-F238E27FC236}">
                  <a16:creationId xmlns:a16="http://schemas.microsoft.com/office/drawing/2014/main" id="{4406153A-1DA1-0941-394A-74D4B75F2B9C}"/>
                </a:ext>
              </a:extLst>
            </p:cNvPr>
            <p:cNvSpPr txBox="1"/>
            <p:nvPr/>
          </p:nvSpPr>
          <p:spPr>
            <a:xfrm>
              <a:off x="11684" y="5220"/>
              <a:ext cx="6866" cy="1744"/>
            </a:xfrm>
            <a:prstGeom prst="rect">
              <a:avLst/>
            </a:prstGeom>
          </p:spPr>
          <p:txBody>
            <a:bodyPr lIns="0" tIns="0" rIns="0" bIns="0">
              <a:spAutoFit/>
            </a:bodyPr>
            <a:lstStyle/>
            <a:p>
              <a:pPr algn="ctr" fontAlgn="auto">
                <a:lnSpc>
                  <a:spcPts val="4320"/>
                </a:lnSpc>
                <a:defRPr/>
              </a:pPr>
              <a:r>
                <a:rPr lang="it-IT"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unilaterală și bilaterală a auzului</a:t>
              </a:r>
              <a:endPar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grpSp>
        <p:nvGrpSpPr>
          <p:cNvPr id="26" name="Group 25">
            <a:extLst>
              <a:ext uri="{FF2B5EF4-FFF2-40B4-BE49-F238E27FC236}">
                <a16:creationId xmlns:a16="http://schemas.microsoft.com/office/drawing/2014/main" id="{D3B5F335-84B5-3882-E401-F2A075F19D54}"/>
              </a:ext>
            </a:extLst>
          </p:cNvPr>
          <p:cNvGrpSpPr>
            <a:grpSpLocks/>
          </p:cNvGrpSpPr>
          <p:nvPr/>
        </p:nvGrpSpPr>
        <p:grpSpPr bwMode="auto">
          <a:xfrm>
            <a:off x="12055475" y="2781362"/>
            <a:ext cx="5203825" cy="1662112"/>
            <a:chOff x="18986" y="4888"/>
            <a:chExt cx="8194" cy="2616"/>
          </a:xfrm>
        </p:grpSpPr>
        <p:grpSp>
          <p:nvGrpSpPr>
            <p:cNvPr id="39959" name="Group 15">
              <a:extLst>
                <a:ext uri="{FF2B5EF4-FFF2-40B4-BE49-F238E27FC236}">
                  <a16:creationId xmlns:a16="http://schemas.microsoft.com/office/drawing/2014/main" id="{160F735B-3F1E-2F33-CAC5-58E27077B3D3}"/>
                </a:ext>
              </a:extLst>
            </p:cNvPr>
            <p:cNvGrpSpPr>
              <a:grpSpLocks/>
            </p:cNvGrpSpPr>
            <p:nvPr/>
          </p:nvGrpSpPr>
          <p:grpSpPr bwMode="auto">
            <a:xfrm>
              <a:off x="18986" y="5360"/>
              <a:ext cx="1424" cy="1424"/>
              <a:chOff x="0" y="0"/>
              <a:chExt cx="812800" cy="812800"/>
            </a:xfrm>
          </p:grpSpPr>
          <p:sp>
            <p:nvSpPr>
              <p:cNvPr id="39960" name="Freeform 16">
                <a:extLst>
                  <a:ext uri="{FF2B5EF4-FFF2-40B4-BE49-F238E27FC236}">
                    <a16:creationId xmlns:a16="http://schemas.microsoft.com/office/drawing/2014/main" id="{919843CF-5C0D-E466-A4EE-704551CA9BAF}"/>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39961" name="TextBox 17">
                <a:extLst>
                  <a:ext uri="{FF2B5EF4-FFF2-40B4-BE49-F238E27FC236}">
                    <a16:creationId xmlns:a16="http://schemas.microsoft.com/office/drawing/2014/main" id="{5385DA33-C7FA-14EC-AE78-6A734E9DD59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3" name="TextBox 23">
              <a:extLst>
                <a:ext uri="{FF2B5EF4-FFF2-40B4-BE49-F238E27FC236}">
                  <a16:creationId xmlns:a16="http://schemas.microsoft.com/office/drawing/2014/main" id="{0A203C56-FD17-F8D1-D8C5-556781DB85D3}"/>
                </a:ext>
              </a:extLst>
            </p:cNvPr>
            <p:cNvSpPr txBox="1"/>
            <p:nvPr/>
          </p:nvSpPr>
          <p:spPr>
            <a:xfrm>
              <a:off x="20841" y="4888"/>
              <a:ext cx="6339" cy="2616"/>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Pierderea fluctuantă și permanentă a auzului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273FB86D-4E8C-4348-2109-131123D7128B}"/>
              </a:ext>
            </a:extLst>
          </p:cNvPr>
          <p:cNvGrpSpPr>
            <a:grpSpLocks/>
          </p:cNvGrpSpPr>
          <p:nvPr/>
        </p:nvGrpSpPr>
        <p:grpSpPr bwMode="auto">
          <a:xfrm>
            <a:off x="381000" y="904875"/>
            <a:ext cx="17119600" cy="8229600"/>
            <a:chOff x="0" y="0"/>
            <a:chExt cx="4508901" cy="2167467"/>
          </a:xfrm>
        </p:grpSpPr>
        <p:sp>
          <p:nvSpPr>
            <p:cNvPr id="40963" name="Freeform 3">
              <a:extLst>
                <a:ext uri="{FF2B5EF4-FFF2-40B4-BE49-F238E27FC236}">
                  <a16:creationId xmlns:a16="http://schemas.microsoft.com/office/drawing/2014/main" id="{30A907B2-AE1A-3C8B-937C-9F7DD959BD4A}"/>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64" name="TextBox 4">
              <a:extLst>
                <a:ext uri="{FF2B5EF4-FFF2-40B4-BE49-F238E27FC236}">
                  <a16:creationId xmlns:a16="http://schemas.microsoft.com/office/drawing/2014/main" id="{5DCCD761-3002-8EA4-4101-0AED9B8972F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grpSp>
        <p:nvGrpSpPr>
          <p:cNvPr id="40965" name="Group 8">
            <a:extLst>
              <a:ext uri="{FF2B5EF4-FFF2-40B4-BE49-F238E27FC236}">
                <a16:creationId xmlns:a16="http://schemas.microsoft.com/office/drawing/2014/main" id="{BFFD0880-1486-A192-6F74-A09693EA968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D4010C0-5760-C406-E1E3-8DE58394A47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57ABECFA-127D-9AAB-9FA8-BE146D8C074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4" name="TextBox 14">
            <a:extLst>
              <a:ext uri="{FF2B5EF4-FFF2-40B4-BE49-F238E27FC236}">
                <a16:creationId xmlns:a16="http://schemas.microsoft.com/office/drawing/2014/main" id="{4A9E3144-367B-756C-6657-C940E9375BD6}"/>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auditive</a:t>
            </a:r>
          </a:p>
        </p:txBody>
      </p:sp>
      <p:sp>
        <p:nvSpPr>
          <p:cNvPr id="15" name="TextBox 15">
            <a:extLst>
              <a:ext uri="{FF2B5EF4-FFF2-40B4-BE49-F238E27FC236}">
                <a16:creationId xmlns:a16="http://schemas.microsoft.com/office/drawing/2014/main" id="{77A74725-B59A-6989-5E27-E56903C3F5F4}"/>
              </a:ext>
            </a:extLst>
          </p:cNvPr>
          <p:cNvSpPr txBox="1">
            <a:spLocks noChangeArrowheads="1"/>
          </p:cNvSpPr>
          <p:nvPr/>
        </p:nvSpPr>
        <p:spPr bwMode="auto">
          <a:xfrm>
            <a:off x="2889250" y="4725988"/>
            <a:ext cx="12807778" cy="16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Aceasta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o </a:t>
            </a:r>
            <a:r>
              <a:rPr lang="en-US" altLang="zh-CN" sz="3200" dirty="0" err="1">
                <a:solidFill>
                  <a:schemeClr val="bg1"/>
                </a:solidFill>
                <a:latin typeface="Arial" panose="020B0604020202020204" pitchFamily="34" charset="0"/>
                <a:sym typeface="Arial" panose="020B0604020202020204" pitchFamily="34" charset="0"/>
              </a:rPr>
              <a:t>formă</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pierdere</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auzului</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apare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mod natural </a:t>
            </a:r>
            <a:r>
              <a:rPr lang="en-US" altLang="zh-CN" sz="3200" dirty="0" err="1">
                <a:solidFill>
                  <a:schemeClr val="bg1"/>
                </a:solidFill>
                <a:latin typeface="Arial" panose="020B0604020202020204" pitchFamily="34" charset="0"/>
                <a:sym typeface="Arial" panose="020B0604020202020204" pitchFamily="34" charset="0"/>
              </a:rPr>
              <a:t>odată</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îmbătrânirea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afectând</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special </a:t>
            </a:r>
            <a:r>
              <a:rPr lang="en-US" altLang="zh-CN" sz="3200" dirty="0" err="1">
                <a:solidFill>
                  <a:schemeClr val="bg1"/>
                </a:solidFill>
                <a:latin typeface="Arial" panose="020B0604020202020204" pitchFamily="34" charset="0"/>
                <a:sym typeface="Arial" panose="020B0604020202020204" pitchFamily="34" charset="0"/>
              </a:rPr>
              <a:t>capacitatea</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auzi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sunete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înalte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înțelege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vorbirea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medii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zgomotoase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18" name="Group 17">
            <a:extLst>
              <a:ext uri="{FF2B5EF4-FFF2-40B4-BE49-F238E27FC236}">
                <a16:creationId xmlns:a16="http://schemas.microsoft.com/office/drawing/2014/main" id="{5F1AF473-9806-6587-EE25-7B283363AE41}"/>
              </a:ext>
            </a:extLst>
          </p:cNvPr>
          <p:cNvGrpSpPr>
            <a:grpSpLocks/>
          </p:cNvGrpSpPr>
          <p:nvPr/>
        </p:nvGrpSpPr>
        <p:grpSpPr bwMode="auto">
          <a:xfrm>
            <a:off x="1462088" y="3375025"/>
            <a:ext cx="4351337" cy="903288"/>
            <a:chOff x="2302" y="5315"/>
            <a:chExt cx="6853" cy="1422"/>
          </a:xfrm>
        </p:grpSpPr>
        <p:grpSp>
          <p:nvGrpSpPr>
            <p:cNvPr id="40972" name="Group 5">
              <a:extLst>
                <a:ext uri="{FF2B5EF4-FFF2-40B4-BE49-F238E27FC236}">
                  <a16:creationId xmlns:a16="http://schemas.microsoft.com/office/drawing/2014/main" id="{9F8714DF-336C-3A00-AC50-53DB3636ADF0}"/>
                </a:ext>
              </a:extLst>
            </p:cNvPr>
            <p:cNvGrpSpPr>
              <a:grpSpLocks/>
            </p:cNvGrpSpPr>
            <p:nvPr/>
          </p:nvGrpSpPr>
          <p:grpSpPr bwMode="auto">
            <a:xfrm>
              <a:off x="2302" y="5315"/>
              <a:ext cx="1421" cy="1422"/>
              <a:chOff x="0" y="-396"/>
              <a:chExt cx="812800" cy="813196"/>
            </a:xfrm>
          </p:grpSpPr>
          <p:sp>
            <p:nvSpPr>
              <p:cNvPr id="40973" name="Freeform 6">
                <a:extLst>
                  <a:ext uri="{FF2B5EF4-FFF2-40B4-BE49-F238E27FC236}">
                    <a16:creationId xmlns:a16="http://schemas.microsoft.com/office/drawing/2014/main" id="{12414181-9D78-E792-B674-72E011EE26E3}"/>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0974" name="TextBox 7">
                <a:extLst>
                  <a:ext uri="{FF2B5EF4-FFF2-40B4-BE49-F238E27FC236}">
                    <a16:creationId xmlns:a16="http://schemas.microsoft.com/office/drawing/2014/main" id="{72C5E5ED-C021-2F63-0AA4-18A357BF06E8}"/>
                  </a:ext>
                </a:extLst>
              </p:cNvPr>
              <p:cNvSpPr txBox="1">
                <a:spLocks noChangeArrowheads="1"/>
              </p:cNvSpPr>
              <p:nvPr/>
            </p:nvSpPr>
            <p:spPr bwMode="auto">
              <a:xfrm>
                <a:off x="56182" y="-396"/>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16" name="TextBox 16">
              <a:extLst>
                <a:ext uri="{FF2B5EF4-FFF2-40B4-BE49-F238E27FC236}">
                  <a16:creationId xmlns:a16="http://schemas.microsoft.com/office/drawing/2014/main" id="{8D3A20DB-F053-0DEB-5275-3CA6BA555A32}"/>
                </a:ext>
              </a:extLst>
            </p:cNvPr>
            <p:cNvSpPr txBox="1"/>
            <p:nvPr/>
          </p:nvSpPr>
          <p:spPr>
            <a:xfrm>
              <a:off x="4552" y="5552"/>
              <a:ext cx="4603" cy="872"/>
            </a:xfrm>
            <a:prstGeom prst="rect">
              <a:avLst/>
            </a:prstGeom>
          </p:spPr>
          <p:txBody>
            <a:bodyPr lIns="0" tIns="0" rIns="0" bIns="0">
              <a:spAutoFit/>
            </a:bodyPr>
            <a:lstStyle/>
            <a:p>
              <a:pP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Presbiacuzia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8"/>
                                        </p:tgtEl>
                                        <p:attrNameLst>
                                          <p:attrName>style.visibility</p:attrName>
                                        </p:attrNameLst>
                                      </p:cBhvr>
                                      <p:to>
                                        <p:strVal val="visible"/>
                                      </p:to>
                                    </p:set>
                                    <p:animEffect transition="in" filter="checkerboard(across)">
                                      <p:cBhvr>
                                        <p:cTn id="25" dur="10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5"/>
                                        </p:tgtEl>
                                        <p:attrNameLst>
                                          <p:attrName>style.visibility</p:attrName>
                                        </p:attrNameLst>
                                      </p:cBhvr>
                                      <p:to>
                                        <p:strVal val="visible"/>
                                      </p:to>
                                    </p:set>
                                    <p:anim calcmode="discrete" valueType="clr">
                                      <p:cBhvr override="childStyle">
                                        <p:cTn id="30"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5"/>
                                        </p:tgtEl>
                                        <p:attrNameLst>
                                          <p:attrName>fillcolor</p:attrName>
                                        </p:attrNameLst>
                                      </p:cBhvr>
                                      <p:tavLst>
                                        <p:tav tm="0">
                                          <p:val>
                                            <p:clrVal>
                                              <a:schemeClr val="accent2"/>
                                            </p:clrVal>
                                          </p:val>
                                        </p:tav>
                                        <p:tav tm="50000">
                                          <p:val>
                                            <p:clrVal>
                                              <a:schemeClr val="hlink"/>
                                            </p:clrVal>
                                          </p:val>
                                        </p:tav>
                                      </p:tavLst>
                                    </p:anim>
                                    <p:set>
                                      <p:cBhvr>
                                        <p:cTn id="32"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1986" name="Group 2">
            <a:extLst>
              <a:ext uri="{FF2B5EF4-FFF2-40B4-BE49-F238E27FC236}">
                <a16:creationId xmlns:a16="http://schemas.microsoft.com/office/drawing/2014/main" id="{B38AD6AE-D132-BD1D-6BA8-18A5311E6FBE}"/>
              </a:ext>
            </a:extLst>
          </p:cNvPr>
          <p:cNvGrpSpPr>
            <a:grpSpLocks/>
          </p:cNvGrpSpPr>
          <p:nvPr/>
        </p:nvGrpSpPr>
        <p:grpSpPr bwMode="auto">
          <a:xfrm>
            <a:off x="9144000" y="0"/>
            <a:ext cx="9144000" cy="5789613"/>
            <a:chOff x="0" y="0"/>
            <a:chExt cx="12192000" cy="7719142"/>
          </a:xfrm>
        </p:grpSpPr>
        <p:pic>
          <p:nvPicPr>
            <p:cNvPr id="41987" name="Picture 3">
              <a:extLst>
                <a:ext uri="{FF2B5EF4-FFF2-40B4-BE49-F238E27FC236}">
                  <a16:creationId xmlns:a16="http://schemas.microsoft.com/office/drawing/2014/main" id="{73407DE2-82F5-E4B9-C99B-C5FD07FC0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88" name="Group 4">
            <a:extLst>
              <a:ext uri="{FF2B5EF4-FFF2-40B4-BE49-F238E27FC236}">
                <a16:creationId xmlns:a16="http://schemas.microsoft.com/office/drawing/2014/main" id="{BB7D7C11-D65B-A2C5-4E84-44FE9B3EA693}"/>
              </a:ext>
            </a:extLst>
          </p:cNvPr>
          <p:cNvGrpSpPr>
            <a:grpSpLocks/>
          </p:cNvGrpSpPr>
          <p:nvPr/>
        </p:nvGrpSpPr>
        <p:grpSpPr bwMode="auto">
          <a:xfrm>
            <a:off x="0" y="0"/>
            <a:ext cx="9144000" cy="5789613"/>
            <a:chOff x="0" y="0"/>
            <a:chExt cx="12192000" cy="7719142"/>
          </a:xfrm>
        </p:grpSpPr>
        <p:pic>
          <p:nvPicPr>
            <p:cNvPr id="41989" name="Picture 5">
              <a:extLst>
                <a:ext uri="{FF2B5EF4-FFF2-40B4-BE49-F238E27FC236}">
                  <a16:creationId xmlns:a16="http://schemas.microsoft.com/office/drawing/2014/main" id="{998A0084-6BB3-7A44-6F04-7F37E7CFA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AA5AD0F7-75C6-27AD-5838-064A61281441}"/>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dirty="0">
                <a:solidFill>
                  <a:srgbClr val="FFFFFF"/>
                </a:solidFill>
                <a:latin typeface="Arial" panose="020B0604020202020204" pitchFamily="34" charset="0"/>
                <a:sym typeface="Arimo Bold" panose="020B0704020202020204" pitchFamily="34" charset="0"/>
              </a:rPr>
              <a:t>Cum </a:t>
            </a:r>
            <a:r>
              <a:rPr lang="en-US" altLang="zh-CN" sz="6400" b="1" dirty="0" err="1">
                <a:solidFill>
                  <a:srgbClr val="FFFFFF"/>
                </a:solidFill>
                <a:latin typeface="Arial" panose="020B0604020202020204" pitchFamily="34" charset="0"/>
                <a:sym typeface="Arimo Bold" panose="020B0704020202020204" pitchFamily="34" charset="0"/>
              </a:rPr>
              <a:t>să</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comunici</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asertiv</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persoanele</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dizabilități</a:t>
            </a:r>
            <a:r>
              <a:rPr lang="en-US" altLang="zh-CN" sz="6400" b="1" dirty="0">
                <a:solidFill>
                  <a:srgbClr val="FFFFFF"/>
                </a:solidFill>
                <a:latin typeface="Arial" panose="020B0604020202020204" pitchFamily="34" charset="0"/>
                <a:sym typeface="Arimo Bold" panose="020B0704020202020204" pitchFamily="34" charset="0"/>
              </a:rPr>
              <a:t> de </a:t>
            </a:r>
            <a:r>
              <a:rPr lang="en-US" altLang="zh-CN" sz="6400" b="1" dirty="0" err="1">
                <a:solidFill>
                  <a:srgbClr val="FFFFFF"/>
                </a:solidFill>
                <a:latin typeface="Arial" panose="020B0604020202020204" pitchFamily="34" charset="0"/>
                <a:sym typeface="Arimo Bold" panose="020B0704020202020204" pitchFamily="34" charset="0"/>
              </a:rPr>
              <a:t>auz</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1991" name="AutoShape 7">
            <a:extLst>
              <a:ext uri="{FF2B5EF4-FFF2-40B4-BE49-F238E27FC236}">
                <a16:creationId xmlns:a16="http://schemas.microsoft.com/office/drawing/2014/main" id="{F48F912E-EEC9-48D1-FF21-A370B01067B5}"/>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1992" name="Group 8">
            <a:extLst>
              <a:ext uri="{FF2B5EF4-FFF2-40B4-BE49-F238E27FC236}">
                <a16:creationId xmlns:a16="http://schemas.microsoft.com/office/drawing/2014/main" id="{02E919CC-0B51-E269-DB98-1E3CFBEFBB0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BDC4076-CE44-DF9C-62D5-96D4074DA87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A6A800B6-DCD2-F9DA-ECAC-10DA787C037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43010" name="AutoShape 2">
            <a:extLst>
              <a:ext uri="{FF2B5EF4-FFF2-40B4-BE49-F238E27FC236}">
                <a16:creationId xmlns:a16="http://schemas.microsoft.com/office/drawing/2014/main" id="{4DD4B5F4-6B46-8033-D88E-2F334D0CF563}"/>
              </a:ext>
            </a:extLst>
          </p:cNvPr>
          <p:cNvSpPr>
            <a:spLocks noChangeShapeType="1"/>
          </p:cNvSpPr>
          <p:nvPr/>
        </p:nvSpPr>
        <p:spPr bwMode="auto">
          <a:xfrm>
            <a:off x="1028700" y="1033463"/>
            <a:ext cx="16230600" cy="0"/>
          </a:xfrm>
          <a:prstGeom prst="line">
            <a:avLst/>
          </a:prstGeom>
          <a:noFill/>
          <a:ln w="47625">
            <a:solidFill>
              <a:srgbClr val="FEFEFE"/>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43011" name="Picture 3">
            <a:extLst>
              <a:ext uri="{FF2B5EF4-FFF2-40B4-BE49-F238E27FC236}">
                <a16:creationId xmlns:a16="http://schemas.microsoft.com/office/drawing/2014/main" id="{85826738-CF7B-4D6C-558E-9D9DD0BC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55726" y="1527175"/>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E30CE2D6-647E-7A47-ABDC-BC5BF915B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52638" y="2598738"/>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4AF6FE0F-30E4-0CC0-48D7-578C21436B0F}"/>
              </a:ext>
            </a:extLst>
          </p:cNvPr>
          <p:cNvSpPr txBox="1"/>
          <p:nvPr/>
        </p:nvSpPr>
        <p:spPr>
          <a:xfrm>
            <a:off x="2386013" y="1581150"/>
            <a:ext cx="9094787" cy="553357"/>
          </a:xfrm>
          <a:prstGeom prst="rect">
            <a:avLst/>
          </a:prstGeom>
        </p:spPr>
        <p:txBody>
          <a:bodyPr lIns="0" tIns="0" rIns="0" bIns="0">
            <a:spAutoFit/>
          </a:bodyPr>
          <a:lstStyle/>
          <a:p>
            <a:pPr marL="0" lvl="1" fontAlgn="auto">
              <a:lnSpc>
                <a:spcPts val="4560"/>
              </a:lnSpc>
              <a:defRPr/>
            </a:pPr>
            <a:r>
              <a:rPr lang="it-IT"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Utilizați limbajul corpului și expresiile faciale</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6" name="TextBox 6">
            <a:extLst>
              <a:ext uri="{FF2B5EF4-FFF2-40B4-BE49-F238E27FC236}">
                <a16:creationId xmlns:a16="http://schemas.microsoft.com/office/drawing/2014/main" id="{EF7273E0-8929-61BE-350E-CCB77746C81A}"/>
              </a:ext>
            </a:extLst>
          </p:cNvPr>
          <p:cNvSpPr txBox="1"/>
          <p:nvPr/>
        </p:nvSpPr>
        <p:spPr>
          <a:xfrm>
            <a:off x="3289300" y="2667000"/>
            <a:ext cx="6845274" cy="553357"/>
          </a:xfrm>
          <a:prstGeom prst="rect">
            <a:avLst/>
          </a:prstGeom>
        </p:spPr>
        <p:txBody>
          <a:bodyPr wrap="square"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Mențineți contactul vizual</a:t>
            </a:r>
          </a:p>
        </p:txBody>
      </p:sp>
      <p:sp>
        <p:nvSpPr>
          <p:cNvPr id="7" name="TextBox 7">
            <a:extLst>
              <a:ext uri="{FF2B5EF4-FFF2-40B4-BE49-F238E27FC236}">
                <a16:creationId xmlns:a16="http://schemas.microsoft.com/office/drawing/2014/main" id="{7A897BEA-CD7C-807F-6145-97A43BAB34C8}"/>
              </a:ext>
            </a:extLst>
          </p:cNvPr>
          <p:cNvSpPr txBox="1"/>
          <p:nvPr/>
        </p:nvSpPr>
        <p:spPr>
          <a:xfrm>
            <a:off x="3919538" y="3752850"/>
            <a:ext cx="7107237" cy="553357"/>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Utilizați tehnici de clarificare</a:t>
            </a:r>
          </a:p>
        </p:txBody>
      </p:sp>
      <p:sp>
        <p:nvSpPr>
          <p:cNvPr id="8" name="TextBox 8">
            <a:extLst>
              <a:ext uri="{FF2B5EF4-FFF2-40B4-BE49-F238E27FC236}">
                <a16:creationId xmlns:a16="http://schemas.microsoft.com/office/drawing/2014/main" id="{A558396C-EE88-7BCD-91F7-D51CF9B8B3AF}"/>
              </a:ext>
            </a:extLst>
          </p:cNvPr>
          <p:cNvSpPr txBox="1"/>
          <p:nvPr/>
        </p:nvSpPr>
        <p:spPr>
          <a:xfrm>
            <a:off x="4865688" y="4838700"/>
            <a:ext cx="8597900" cy="553357"/>
          </a:xfrm>
          <a:prstGeom prst="rect">
            <a:avLst/>
          </a:prstGeom>
        </p:spPr>
        <p:txBody>
          <a:bodyPr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Adaptați-vă metodele de comunicare</a:t>
            </a:r>
          </a:p>
        </p:txBody>
      </p:sp>
      <p:sp>
        <p:nvSpPr>
          <p:cNvPr id="9" name="TextBox 9">
            <a:extLst>
              <a:ext uri="{FF2B5EF4-FFF2-40B4-BE49-F238E27FC236}">
                <a16:creationId xmlns:a16="http://schemas.microsoft.com/office/drawing/2014/main" id="{B5F928CE-E2AB-54F7-E8CD-823D4A7106C7}"/>
              </a:ext>
            </a:extLst>
          </p:cNvPr>
          <p:cNvSpPr txBox="1"/>
          <p:nvPr/>
        </p:nvSpPr>
        <p:spPr>
          <a:xfrm>
            <a:off x="6202363" y="5924550"/>
            <a:ext cx="11314112" cy="553357"/>
          </a:xfrm>
          <a:prstGeom prst="rect">
            <a:avLst/>
          </a:prstGeom>
        </p:spPr>
        <p:txBody>
          <a:bodyPr lIns="0" tIns="0" rIns="0" bIns="0">
            <a:spAutoFit/>
          </a:bodyPr>
          <a:lstStyle/>
          <a:p>
            <a:pPr marL="0" lvl="1" fontAlgn="auto">
              <a:lnSpc>
                <a:spcPts val="4560"/>
              </a:lnSpc>
              <a:defRPr/>
            </a:pPr>
            <a:r>
              <a:rPr lang="pt-BR"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Reduceți zgomotul de fundal și asigurați o iluminare bună</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
        <p:nvSpPr>
          <p:cNvPr id="10" name="TextBox 10">
            <a:extLst>
              <a:ext uri="{FF2B5EF4-FFF2-40B4-BE49-F238E27FC236}">
                <a16:creationId xmlns:a16="http://schemas.microsoft.com/office/drawing/2014/main" id="{DA503ED3-D7CF-A14A-2AC1-EEDB3C8D57A7}"/>
              </a:ext>
            </a:extLst>
          </p:cNvPr>
          <p:cNvSpPr txBox="1"/>
          <p:nvPr/>
        </p:nvSpPr>
        <p:spPr>
          <a:xfrm>
            <a:off x="7472363" y="7010400"/>
            <a:ext cx="10586803" cy="553357"/>
          </a:xfrm>
          <a:prstGeom prst="rect">
            <a:avLst/>
          </a:prstGeom>
        </p:spPr>
        <p:txBody>
          <a:bodyPr wrap="square" lIns="0" tIns="0" rIns="0" bIns="0">
            <a:spAutoFit/>
          </a:bodyPr>
          <a:lstStyle/>
          <a:p>
            <a:pPr marL="0" lvl="1" fontAlgn="auto">
              <a:lnSpc>
                <a:spcPts val="4560"/>
              </a:lnSpc>
              <a:defRPr/>
            </a:pPr>
            <a:r>
              <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Utilizați comunicarea scrisă atunci când este necesar</a:t>
            </a:r>
          </a:p>
        </p:txBody>
      </p:sp>
      <p:sp>
        <p:nvSpPr>
          <p:cNvPr id="11" name="TextBox 11">
            <a:extLst>
              <a:ext uri="{FF2B5EF4-FFF2-40B4-BE49-F238E27FC236}">
                <a16:creationId xmlns:a16="http://schemas.microsoft.com/office/drawing/2014/main" id="{C9FC1CA2-239B-5681-EEA0-78F4BD69181E}"/>
              </a:ext>
            </a:extLst>
          </p:cNvPr>
          <p:cNvSpPr txBox="1"/>
          <p:nvPr/>
        </p:nvSpPr>
        <p:spPr>
          <a:xfrm>
            <a:off x="8548688" y="8096250"/>
            <a:ext cx="6743700" cy="553357"/>
          </a:xfrm>
          <a:prstGeom prst="rect">
            <a:avLst/>
          </a:prstGeom>
        </p:spPr>
        <p:txBody>
          <a:bodyPr lIns="0" tIns="0" rIns="0" bIns="0">
            <a:spAutoFit/>
          </a:bodyPr>
          <a:lstStyle/>
          <a:p>
            <a:pPr marL="0" lvl="1" fontAlgn="auto">
              <a:lnSpc>
                <a:spcPts val="4560"/>
              </a:lnSpc>
              <a:defRPr/>
            </a:pPr>
            <a:r>
              <a:rPr lang="ro-RO"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Demonstrați răbdare și respect</a:t>
            </a:r>
            <a:endParaRPr lang="en-US" sz="3800" spc="-189"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pic>
        <p:nvPicPr>
          <p:cNvPr id="43020" name="Picture 12">
            <a:extLst>
              <a:ext uri="{FF2B5EF4-FFF2-40B4-BE49-F238E27FC236}">
                <a16:creationId xmlns:a16="http://schemas.microsoft.com/office/drawing/2014/main" id="{BCDA4273-5C97-6F94-E14B-A8317997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96382" y="3683794"/>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3">
            <a:extLst>
              <a:ext uri="{FF2B5EF4-FFF2-40B4-BE49-F238E27FC236}">
                <a16:creationId xmlns:a16="http://schemas.microsoft.com/office/drawing/2014/main" id="{016DBFAD-ABD9-324E-C034-F76BB430E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08401" y="4770437"/>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4">
            <a:extLst>
              <a:ext uri="{FF2B5EF4-FFF2-40B4-BE49-F238E27FC236}">
                <a16:creationId xmlns:a16="http://schemas.microsoft.com/office/drawing/2014/main" id="{06CDADB2-D433-6EC3-1A04-D14A8A1C2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999832" y="5855494"/>
            <a:ext cx="66675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5">
            <a:extLst>
              <a:ext uri="{FF2B5EF4-FFF2-40B4-BE49-F238E27FC236}">
                <a16:creationId xmlns:a16="http://schemas.microsoft.com/office/drawing/2014/main" id="{3BF00E7E-5796-A05C-ED79-EBCD35FBC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42051" y="6942137"/>
            <a:ext cx="6667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a:extLst>
              <a:ext uri="{FF2B5EF4-FFF2-40B4-BE49-F238E27FC236}">
                <a16:creationId xmlns:a16="http://schemas.microsoft.com/office/drawing/2014/main" id="{6E6F38A3-5367-FCAC-6D52-BB51C4F70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205663" y="8027988"/>
            <a:ext cx="6667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25" name="Group 17">
            <a:extLst>
              <a:ext uri="{FF2B5EF4-FFF2-40B4-BE49-F238E27FC236}">
                <a16:creationId xmlns:a16="http://schemas.microsoft.com/office/drawing/2014/main" id="{7FFB129C-29DD-A761-F38F-F2ABBF023A76}"/>
              </a:ext>
            </a:extLst>
          </p:cNvPr>
          <p:cNvGrpSpPr>
            <a:grpSpLocks/>
          </p:cNvGrpSpPr>
          <p:nvPr/>
        </p:nvGrpSpPr>
        <p:grpSpPr bwMode="auto">
          <a:xfrm>
            <a:off x="365125" y="9450388"/>
            <a:ext cx="17557750" cy="609600"/>
            <a:chOff x="0" y="0"/>
            <a:chExt cx="23408743" cy="812506"/>
          </a:xfrm>
        </p:grpSpPr>
        <p:sp>
          <p:nvSpPr>
            <p:cNvPr id="18" name="Freeform 18">
              <a:extLst>
                <a:ext uri="{FF2B5EF4-FFF2-40B4-BE49-F238E27FC236}">
                  <a16:creationId xmlns:a16="http://schemas.microsoft.com/office/drawing/2014/main" id="{8137A433-1247-BC82-72CE-1053D494AD8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9" name="TextBox 19">
              <a:extLst>
                <a:ext uri="{FF2B5EF4-FFF2-40B4-BE49-F238E27FC236}">
                  <a16:creationId xmlns:a16="http://schemas.microsoft.com/office/drawing/2014/main" id="{0A162B47-F6E8-4A2B-B111-8BB798EB9032}"/>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F055C5E-63A3-7CDD-DE55-D0293A40686A}"/>
              </a:ext>
            </a:extLst>
          </p:cNvPr>
          <p:cNvGrpSpPr>
            <a:grpSpLocks/>
          </p:cNvGrpSpPr>
          <p:nvPr/>
        </p:nvGrpSpPr>
        <p:grpSpPr bwMode="auto">
          <a:xfrm>
            <a:off x="1028700" y="4117975"/>
            <a:ext cx="12107863" cy="4868863"/>
            <a:chOff x="0" y="0"/>
            <a:chExt cx="16143440" cy="6493210"/>
          </a:xfrm>
        </p:grpSpPr>
        <p:pic>
          <p:nvPicPr>
            <p:cNvPr id="44035" name="Picture 3">
              <a:extLst>
                <a:ext uri="{FF2B5EF4-FFF2-40B4-BE49-F238E27FC236}">
                  <a16:creationId xmlns:a16="http://schemas.microsoft.com/office/drawing/2014/main" id="{3063174C-3345-0B97-71D7-85AAD1ACA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009" b="12009"/>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838E0AFC-4E93-8FEC-DDF0-9E47762BF192}"/>
              </a:ext>
            </a:extLst>
          </p:cNvPr>
          <p:cNvSpPr txBox="1">
            <a:spLocks noChangeArrowheads="1"/>
          </p:cNvSpPr>
          <p:nvPr/>
        </p:nvSpPr>
        <p:spPr bwMode="auto">
          <a:xfrm>
            <a:off x="1028700" y="140176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dirty="0">
                <a:solidFill>
                  <a:srgbClr val="FFFFFF"/>
                </a:solidFill>
                <a:latin typeface="Arial" panose="020B0604020202020204" pitchFamily="34" charset="0"/>
                <a:sym typeface="Arimo Bold" panose="020B0704020202020204" pitchFamily="34" charset="0"/>
              </a:rPr>
              <a:t>COMUNICARE ASERTIVĂ PENTRU PERSOANELE CU DIZABILITĂȚI LOCOMOTORII</a:t>
            </a:r>
            <a:endParaRPr lang="ro-RO"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fr-FR" altLang="zh-CN" sz="4800" b="1" dirty="0" err="1">
                <a:solidFill>
                  <a:srgbClr val="FFFFFF"/>
                </a:solidFill>
                <a:latin typeface="Arial" panose="020B0604020202020204" pitchFamily="34" charset="0"/>
                <a:sym typeface="Arimo Bold" panose="020B0704020202020204" pitchFamily="34" charset="0"/>
              </a:rPr>
              <a:t>Tipuri</a:t>
            </a:r>
            <a:r>
              <a:rPr lang="fr-FR" altLang="zh-CN" sz="4800" b="1" dirty="0">
                <a:solidFill>
                  <a:srgbClr val="FFFFFF"/>
                </a:solidFill>
                <a:latin typeface="Arial" panose="020B0604020202020204" pitchFamily="34" charset="0"/>
                <a:sym typeface="Arimo Bold" panose="020B0704020202020204" pitchFamily="34" charset="0"/>
              </a:rPr>
              <a:t> de </a:t>
            </a:r>
            <a:r>
              <a:rPr lang="fr-FR" altLang="zh-CN" sz="4800" b="1" dirty="0" err="1">
                <a:solidFill>
                  <a:srgbClr val="FFFFFF"/>
                </a:solidFill>
                <a:latin typeface="Arial" panose="020B0604020202020204" pitchFamily="34" charset="0"/>
                <a:sym typeface="Arimo Bold" panose="020B0704020202020204" pitchFamily="34" charset="0"/>
              </a:rPr>
              <a:t>dizabilități</a:t>
            </a:r>
            <a:r>
              <a:rPr lang="fr-FR" altLang="zh-CN" sz="4800" b="1" dirty="0">
                <a:solidFill>
                  <a:srgbClr val="FFFFFF"/>
                </a:solidFill>
                <a:latin typeface="Arial" panose="020B0604020202020204" pitchFamily="34" charset="0"/>
                <a:sym typeface="Arimo Bold" panose="020B0704020202020204" pitchFamily="34" charset="0"/>
              </a:rPr>
              <a:t> de </a:t>
            </a:r>
            <a:r>
              <a:rPr lang="fr-FR" altLang="zh-CN" sz="4800" b="1" dirty="0" err="1">
                <a:solidFill>
                  <a:srgbClr val="FFFFFF"/>
                </a:solidFill>
                <a:latin typeface="Arial" panose="020B0604020202020204" pitchFamily="34" charset="0"/>
                <a:sym typeface="Arimo Bold" panose="020B0704020202020204" pitchFamily="34" charset="0"/>
              </a:rPr>
              <a:t>mobilitate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44037" name="AutoShape 5">
            <a:extLst>
              <a:ext uri="{FF2B5EF4-FFF2-40B4-BE49-F238E27FC236}">
                <a16:creationId xmlns:a16="http://schemas.microsoft.com/office/drawing/2014/main" id="{C286F341-5602-009A-9421-F1E3125CF6B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8" name="AutoShape 6">
            <a:extLst>
              <a:ext uri="{FF2B5EF4-FFF2-40B4-BE49-F238E27FC236}">
                <a16:creationId xmlns:a16="http://schemas.microsoft.com/office/drawing/2014/main" id="{0EEB6CA1-B301-15C7-3876-CC71258976EE}"/>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4039" name="AutoShape 7">
            <a:extLst>
              <a:ext uri="{FF2B5EF4-FFF2-40B4-BE49-F238E27FC236}">
                <a16:creationId xmlns:a16="http://schemas.microsoft.com/office/drawing/2014/main" id="{E67322E6-5342-2C4B-5251-C8FFA7166632}"/>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4040" name="Group 8">
            <a:extLst>
              <a:ext uri="{FF2B5EF4-FFF2-40B4-BE49-F238E27FC236}">
                <a16:creationId xmlns:a16="http://schemas.microsoft.com/office/drawing/2014/main" id="{D64D1867-C063-E1B9-D5F5-96DEC847D5FE}"/>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65A1DE99-EF86-BEE9-E7FC-011873A70D6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83437EF7-C609-433C-9E69-8A671CBC38B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7410" name="AutoShape 2">
            <a:extLst>
              <a:ext uri="{FF2B5EF4-FFF2-40B4-BE49-F238E27FC236}">
                <a16:creationId xmlns:a16="http://schemas.microsoft.com/office/drawing/2014/main" id="{CDA0F3D4-5FDD-2A3D-4315-34DB92EE4840}"/>
              </a:ext>
            </a:extLst>
          </p:cNvPr>
          <p:cNvSpPr>
            <a:spLocks noChangeShapeType="1"/>
          </p:cNvSpPr>
          <p:nvPr/>
        </p:nvSpPr>
        <p:spPr bwMode="auto">
          <a:xfrm>
            <a:off x="1028700" y="18446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7411" name="Group 3">
            <a:extLst>
              <a:ext uri="{FF2B5EF4-FFF2-40B4-BE49-F238E27FC236}">
                <a16:creationId xmlns:a16="http://schemas.microsoft.com/office/drawing/2014/main" id="{08672C11-DC2D-238B-1303-38E6F9683AE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0516F5A6-31C5-9608-9D54-50ED7A2157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0B6A011-AD5A-15E1-B555-D32DF7987D0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60726A69-7CE8-A5DC-AB01-37F2CA73D7B7}"/>
              </a:ext>
            </a:extLst>
          </p:cNvPr>
          <p:cNvSpPr txBox="1">
            <a:spLocks noChangeArrowheads="1"/>
          </p:cNvSpPr>
          <p:nvPr/>
        </p:nvSpPr>
        <p:spPr bwMode="auto">
          <a:xfrm>
            <a:off x="228834" y="2310340"/>
            <a:ext cx="11428179" cy="6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n-US" altLang="zh-CN" sz="3000" dirty="0" err="1">
                <a:solidFill>
                  <a:srgbClr val="FFFFFF"/>
                </a:solidFill>
                <a:latin typeface="Arial" panose="020B0604020202020204" pitchFamily="34" charset="0"/>
                <a:sym typeface="Arial" panose="020B0604020202020204" pitchFamily="34" charset="0"/>
              </a:rPr>
              <a:t>Comunicarea</a:t>
            </a:r>
            <a:r>
              <a:rPr lang="en-US" altLang="zh-CN" sz="3000" dirty="0">
                <a:solidFill>
                  <a:srgbClr val="FFFFFF"/>
                </a:solidFill>
                <a:latin typeface="Arial" panose="020B0604020202020204" pitchFamily="34" charset="0"/>
                <a:sym typeface="Arial" panose="020B0604020202020204" pitchFamily="34" charset="0"/>
              </a:rPr>
              <a:t> online </a:t>
            </a:r>
            <a:r>
              <a:rPr lang="en-US" altLang="zh-CN" sz="3000" dirty="0" err="1">
                <a:solidFill>
                  <a:srgbClr val="FFFFFF"/>
                </a:solidFill>
                <a:latin typeface="Arial" panose="020B0604020202020204" pitchFamily="34" charset="0"/>
                <a:sym typeface="Arial" panose="020B0604020202020204" pitchFamily="34" charset="0"/>
              </a:rPr>
              <a:t>este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procesul</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transmitere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primire</a:t>
            </a:r>
            <a:r>
              <a:rPr lang="en-US" altLang="zh-CN" sz="3000" dirty="0">
                <a:solidFill>
                  <a:srgbClr val="FFFFFF"/>
                </a:solidFill>
                <a:latin typeface="Arial" panose="020B0604020202020204" pitchFamily="34" charset="0"/>
                <a:sym typeface="Arial" panose="020B0604020202020204" pitchFamily="34" charset="0"/>
              </a:rPr>
              <a:t> a </a:t>
            </a:r>
            <a:r>
              <a:rPr lang="en-US" altLang="zh-CN" sz="3000" dirty="0" err="1">
                <a:solidFill>
                  <a:srgbClr val="FFFFFF"/>
                </a:solidFill>
                <a:latin typeface="Arial" panose="020B0604020202020204" pitchFamily="34" charset="0"/>
                <a:sym typeface="Arial" panose="020B0604020202020204" pitchFamily="34" charset="0"/>
              </a:rPr>
              <a:t>informațiilor</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prin</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intermediul</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tehnologiei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digitale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al </a:t>
            </a:r>
            <a:r>
              <a:rPr lang="en-US" altLang="zh-CN" sz="3000" dirty="0" err="1">
                <a:solidFill>
                  <a:srgbClr val="FFFFFF"/>
                </a:solidFill>
                <a:latin typeface="Arial" panose="020B0604020202020204" pitchFamily="34" charset="0"/>
                <a:sym typeface="Arial" panose="020B0604020202020204" pitchFamily="34" charset="0"/>
              </a:rPr>
              <a:t>internetului</a:t>
            </a:r>
            <a:r>
              <a:rPr lang="en-US" altLang="zh-CN" sz="3000" dirty="0">
                <a:solidFill>
                  <a:srgbClr val="FFFFFF"/>
                </a:solidFill>
                <a:latin typeface="Arial" panose="020B0604020202020204" pitchFamily="34" charset="0"/>
                <a:sym typeface="Arial" panose="020B0604020202020204" pitchFamily="34" charset="0"/>
              </a:rPr>
              <a:t>. 
Este o </a:t>
            </a:r>
            <a:r>
              <a:rPr lang="en-US" altLang="zh-CN" sz="3000" dirty="0" err="1">
                <a:solidFill>
                  <a:srgbClr val="FFFFFF"/>
                </a:solidFill>
                <a:latin typeface="Arial" panose="020B0604020202020204" pitchFamily="34" charset="0"/>
                <a:sym typeface="Arial" panose="020B0604020202020204" pitchFamily="34" charset="0"/>
              </a:rPr>
              <a:t>formă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importantă</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interacțiune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în</a:t>
            </a:r>
            <a:r>
              <a:rPr lang="en-US" altLang="zh-CN" sz="3000" dirty="0">
                <a:solidFill>
                  <a:srgbClr val="FFFFFF"/>
                </a:solidFill>
                <a:latin typeface="Arial" panose="020B0604020202020204" pitchFamily="34" charset="0"/>
                <a:sym typeface="Arial" panose="020B0604020202020204" pitchFamily="34" charset="0"/>
              </a:rPr>
              <a:t> era </a:t>
            </a:r>
            <a:r>
              <a:rPr lang="en-US" altLang="zh-CN" sz="3000" dirty="0" err="1">
                <a:solidFill>
                  <a:srgbClr val="FFFFFF"/>
                </a:solidFill>
                <a:latin typeface="Arial" panose="020B0604020202020204" pitchFamily="34" charset="0"/>
                <a:sym typeface="Arial" panose="020B0604020202020204" pitchFamily="34" charset="0"/>
              </a:rPr>
              <a:t>digitală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permițând</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persoanelor</a:t>
            </a:r>
            <a:r>
              <a:rPr lang="en-US" altLang="zh-CN" sz="3000" dirty="0">
                <a:solidFill>
                  <a:srgbClr val="FFFFFF"/>
                </a:solidFill>
                <a:latin typeface="Arial" panose="020B0604020202020204" pitchFamily="34" charset="0"/>
                <a:sym typeface="Arial" panose="020B0604020202020204" pitchFamily="34" charset="0"/>
              </a:rPr>
              <a:t> cu </a:t>
            </a:r>
            <a:r>
              <a:rPr lang="en-US" altLang="zh-CN" sz="3000" dirty="0" err="1">
                <a:solidFill>
                  <a:srgbClr val="FFFFFF"/>
                </a:solidFill>
                <a:latin typeface="Arial" panose="020B0604020202020204" pitchFamily="34" charset="0"/>
                <a:sym typeface="Arial" panose="020B0604020202020204" pitchFamily="34" charset="0"/>
              </a:rPr>
              <a:t>dizabilități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se </a:t>
            </a:r>
            <a:r>
              <a:rPr lang="en-US" altLang="zh-CN" sz="3000" dirty="0" err="1">
                <a:solidFill>
                  <a:srgbClr val="FFFFFF"/>
                </a:solidFill>
                <a:latin typeface="Arial" panose="020B0604020202020204" pitchFamily="34" charset="0"/>
                <a:sym typeface="Arial" panose="020B0604020202020204" pitchFamily="34" charset="0"/>
              </a:rPr>
              <a:t>conecteze</a:t>
            </a:r>
            <a:r>
              <a:rPr lang="en-US" altLang="zh-CN" sz="3000" dirty="0">
                <a:solidFill>
                  <a:srgbClr val="FFFFFF"/>
                </a:solidFill>
                <a:latin typeface="Arial" panose="020B0604020202020204" pitchFamily="34" charset="0"/>
                <a:sym typeface="Arial" panose="020B0604020202020204" pitchFamily="34" charset="0"/>
              </a:rPr>
              <a:t> cu </a:t>
            </a:r>
            <a:r>
              <a:rPr lang="en-US" altLang="zh-CN" sz="3000" dirty="0" err="1">
                <a:solidFill>
                  <a:srgbClr val="FFFFFF"/>
                </a:solidFill>
                <a:latin typeface="Arial" panose="020B0604020202020204" pitchFamily="34" charset="0"/>
                <a:sym typeface="Arial" panose="020B0604020202020204" pitchFamily="34" charset="0"/>
              </a:rPr>
              <a:t>ceilalți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persoanele</a:t>
            </a:r>
            <a:r>
              <a:rPr lang="en-US" altLang="zh-CN" sz="3000" dirty="0">
                <a:solidFill>
                  <a:srgbClr val="FFFFFF"/>
                </a:solidFill>
                <a:latin typeface="Arial" panose="020B0604020202020204" pitchFamily="34" charset="0"/>
                <a:sym typeface="Arial" panose="020B0604020202020204" pitchFamily="34" charset="0"/>
              </a:rPr>
              <a:t> cu </a:t>
            </a:r>
            <a:r>
              <a:rPr lang="en-US" altLang="zh-CN" sz="3000" dirty="0" err="1">
                <a:solidFill>
                  <a:srgbClr val="FFFFFF"/>
                </a:solidFill>
                <a:latin typeface="Arial" panose="020B0604020202020204" pitchFamily="34" charset="0"/>
                <a:sym typeface="Arial" panose="020B0604020202020204" pitchFamily="34" charset="0"/>
              </a:rPr>
              <a:t>dizabilități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acest</a:t>
            </a:r>
            <a:r>
              <a:rPr lang="en-US" altLang="zh-CN" sz="3000" dirty="0">
                <a:solidFill>
                  <a:srgbClr val="FFFFFF"/>
                </a:solidFill>
                <a:latin typeface="Arial" panose="020B0604020202020204" pitchFamily="34" charset="0"/>
                <a:sym typeface="Arial" panose="020B0604020202020204" pitchFamily="34" charset="0"/>
              </a:rPr>
              <a:t> tip de </a:t>
            </a:r>
            <a:r>
              <a:rPr lang="en-US" altLang="zh-CN" sz="3000" dirty="0" err="1">
                <a:solidFill>
                  <a:srgbClr val="FFFFFF"/>
                </a:solidFill>
                <a:latin typeface="Arial" panose="020B0604020202020204" pitchFamily="34" charset="0"/>
                <a:sym typeface="Arial" panose="020B0604020202020204" pitchFamily="34" charset="0"/>
              </a:rPr>
              <a:t>comunicare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este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deosebit</a:t>
            </a:r>
            <a:r>
              <a:rPr lang="en-US" altLang="zh-CN" sz="3000" dirty="0">
                <a:solidFill>
                  <a:srgbClr val="FFFFFF"/>
                </a:solidFill>
                <a:latin typeface="Arial" panose="020B0604020202020204" pitchFamily="34" charset="0"/>
                <a:sym typeface="Arial" panose="020B0604020202020204" pitchFamily="34" charset="0"/>
              </a:rPr>
              <a:t> de important, </a:t>
            </a:r>
            <a:r>
              <a:rPr lang="en-US" altLang="zh-CN" sz="3000" dirty="0" err="1">
                <a:solidFill>
                  <a:srgbClr val="FFFFFF"/>
                </a:solidFill>
                <a:latin typeface="Arial" panose="020B0604020202020204" pitchFamily="34" charset="0"/>
                <a:sym typeface="Arial" panose="020B0604020202020204" pitchFamily="34" charset="0"/>
              </a:rPr>
              <a:t>deoarece</a:t>
            </a:r>
            <a:r>
              <a:rPr lang="en-US" altLang="zh-CN" sz="3000" dirty="0">
                <a:solidFill>
                  <a:srgbClr val="FFFFFF"/>
                </a:solidFill>
                <a:latin typeface="Arial" panose="020B0604020202020204" pitchFamily="34" charset="0"/>
                <a:sym typeface="Arial" panose="020B0604020202020204" pitchFamily="34" charset="0"/>
              </a:rPr>
              <a:t> le </a:t>
            </a:r>
            <a:r>
              <a:rPr lang="en-US" altLang="zh-CN" sz="3000" dirty="0" err="1">
                <a:solidFill>
                  <a:srgbClr val="FFFFFF"/>
                </a:solidFill>
                <a:latin typeface="Arial" panose="020B0604020202020204" pitchFamily="34" charset="0"/>
                <a:sym typeface="Arial" panose="020B0604020202020204" pitchFamily="34" charset="0"/>
              </a:rPr>
              <a:t>permite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evite </a:t>
            </a:r>
            <a:r>
              <a:rPr lang="en-US" altLang="zh-CN" sz="3000" dirty="0" err="1">
                <a:solidFill>
                  <a:srgbClr val="FFFFFF"/>
                </a:solidFill>
                <a:latin typeface="Arial" panose="020B0604020202020204" pitchFamily="34" charset="0"/>
                <a:sym typeface="Arial" panose="020B0604020202020204" pitchFamily="34" charset="0"/>
              </a:rPr>
              <a:t>nevoia</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călătorie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fizică</a:t>
            </a:r>
            <a:r>
              <a:rPr lang="en-US" altLang="zh-CN" sz="3000" dirty="0">
                <a:solidFill>
                  <a:srgbClr val="FFFFFF"/>
                </a:solidFill>
                <a:latin typeface="Arial" panose="020B0604020202020204" pitchFamily="34" charset="0"/>
                <a:sym typeface="Arial" panose="020B0604020202020204" pitchFamily="34" charset="0"/>
              </a:rPr>
              <a:t>, care </a:t>
            </a:r>
            <a:r>
              <a:rPr lang="en-US" altLang="zh-CN" sz="3000" dirty="0" err="1">
                <a:solidFill>
                  <a:srgbClr val="FFFFFF"/>
                </a:solidFill>
                <a:latin typeface="Arial" panose="020B0604020202020204" pitchFamily="34" charset="0"/>
                <a:sym typeface="Arial" panose="020B0604020202020204" pitchFamily="34" charset="0"/>
              </a:rPr>
              <a:t>poate</a:t>
            </a:r>
            <a:r>
              <a:rPr lang="en-US" altLang="zh-CN" sz="3000" dirty="0">
                <a:solidFill>
                  <a:srgbClr val="FFFFFF"/>
                </a:solidFill>
                <a:latin typeface="Arial" panose="020B0604020202020204" pitchFamily="34" charset="0"/>
                <a:sym typeface="Arial" panose="020B0604020202020204" pitchFamily="34" charset="0"/>
              </a:rPr>
              <a:t> fi o </a:t>
            </a:r>
            <a:r>
              <a:rPr lang="en-US" altLang="zh-CN" sz="3000" dirty="0" err="1">
                <a:solidFill>
                  <a:srgbClr val="FFFFFF"/>
                </a:solidFill>
                <a:latin typeface="Arial" panose="020B0604020202020204" pitchFamily="34" charset="0"/>
                <a:sym typeface="Arial" panose="020B0604020202020204" pitchFamily="34" charset="0"/>
              </a:rPr>
              <a:t>provocare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Această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accesibilitate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promovează</a:t>
            </a:r>
            <a:r>
              <a:rPr lang="en-US" altLang="zh-CN" sz="3000" dirty="0">
                <a:solidFill>
                  <a:srgbClr val="FFFFFF"/>
                </a:solidFill>
                <a:latin typeface="Arial" panose="020B0604020202020204" pitchFamily="34" charset="0"/>
                <a:sym typeface="Arial" panose="020B0604020202020204" pitchFamily="34" charset="0"/>
              </a:rPr>
              <a:t> o </a:t>
            </a:r>
            <a:r>
              <a:rPr lang="en-US" altLang="zh-CN" sz="3000" dirty="0" err="1">
                <a:solidFill>
                  <a:srgbClr val="FFFFFF"/>
                </a:solidFill>
                <a:latin typeface="Arial" panose="020B0604020202020204" pitchFamily="34" charset="0"/>
                <a:sym typeface="Arial" panose="020B0604020202020204" pitchFamily="34" charset="0"/>
              </a:rPr>
              <a:t>mai</a:t>
            </a:r>
            <a:r>
              <a:rPr lang="en-US" altLang="zh-CN" sz="3000" dirty="0">
                <a:solidFill>
                  <a:srgbClr val="FFFFFF"/>
                </a:solidFill>
                <a:latin typeface="Arial" panose="020B0604020202020204" pitchFamily="34" charset="0"/>
                <a:sym typeface="Arial" panose="020B0604020202020204" pitchFamily="34" charset="0"/>
              </a:rPr>
              <a:t> mare </a:t>
            </a:r>
            <a:r>
              <a:rPr lang="en-US" altLang="zh-CN" sz="3000" dirty="0" err="1">
                <a:solidFill>
                  <a:srgbClr val="FFFFFF"/>
                </a:solidFill>
                <a:latin typeface="Arial" panose="020B0604020202020204" pitchFamily="34" charset="0"/>
                <a:sym typeface="Arial" panose="020B0604020202020204" pitchFamily="34" charset="0"/>
              </a:rPr>
              <a:t>incluziune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participare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în</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contexte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sociale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educaționale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profesionale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îmbunătățind</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calitatea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vieții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oportunitățile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cei</a:t>
            </a:r>
            <a:r>
              <a:rPr lang="en-US" altLang="zh-CN" sz="3000" dirty="0">
                <a:solidFill>
                  <a:srgbClr val="FFFFFF"/>
                </a:solidFill>
                <a:latin typeface="Arial" panose="020B0604020202020204" pitchFamily="34" charset="0"/>
                <a:sym typeface="Arial" panose="020B0604020202020204" pitchFamily="34" charset="0"/>
              </a:rPr>
              <a:t> care </a:t>
            </a:r>
            <a:r>
              <a:rPr lang="en-US" altLang="zh-CN" sz="3000" dirty="0" err="1">
                <a:solidFill>
                  <a:srgbClr val="FFFFFF"/>
                </a:solidFill>
                <a:latin typeface="Arial" panose="020B0604020202020204" pitchFamily="34" charset="0"/>
                <a:sym typeface="Arial" panose="020B0604020202020204" pitchFamily="34" charset="0"/>
              </a:rPr>
              <a:t>altfel</a:t>
            </a:r>
            <a:r>
              <a:rPr lang="en-US" altLang="zh-CN" sz="3000" dirty="0">
                <a:solidFill>
                  <a:srgbClr val="FFFFFF"/>
                </a:solidFill>
                <a:latin typeface="Arial" panose="020B0604020202020204" pitchFamily="34" charset="0"/>
                <a:sym typeface="Arial" panose="020B0604020202020204" pitchFamily="34" charset="0"/>
              </a:rPr>
              <a:t> s-</a:t>
            </a:r>
            <a:r>
              <a:rPr lang="en-US" altLang="zh-CN" sz="3000" dirty="0" err="1">
                <a:solidFill>
                  <a:srgbClr val="FFFFFF"/>
                </a:solidFill>
                <a:latin typeface="Arial" panose="020B0604020202020204" pitchFamily="34" charset="0"/>
                <a:sym typeface="Arial" panose="020B0604020202020204" pitchFamily="34" charset="0"/>
              </a:rPr>
              <a:t>ar</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putea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confrunta</a:t>
            </a:r>
            <a:r>
              <a:rPr lang="en-US" altLang="zh-CN" sz="3000" dirty="0">
                <a:solidFill>
                  <a:srgbClr val="FFFFFF"/>
                </a:solidFill>
                <a:latin typeface="Arial" panose="020B0604020202020204" pitchFamily="34" charset="0"/>
                <a:sym typeface="Arial" panose="020B0604020202020204" pitchFamily="34" charset="0"/>
              </a:rPr>
              <a:t> cu </a:t>
            </a:r>
            <a:r>
              <a:rPr lang="en-US" altLang="zh-CN" sz="3000" dirty="0" err="1">
                <a:solidFill>
                  <a:srgbClr val="FFFFFF"/>
                </a:solidFill>
                <a:latin typeface="Arial" panose="020B0604020202020204" pitchFamily="34" charset="0"/>
                <a:sym typeface="Arial" panose="020B0604020202020204" pitchFamily="34" charset="0"/>
              </a:rPr>
              <a:t>bariere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în</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calea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implicării</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7" name="Group 7">
            <a:extLst>
              <a:ext uri="{FF2B5EF4-FFF2-40B4-BE49-F238E27FC236}">
                <a16:creationId xmlns:a16="http://schemas.microsoft.com/office/drawing/2014/main" id="{524D3A07-FD3E-BC92-DEB4-A4A89D318E6E}"/>
              </a:ext>
            </a:extLst>
          </p:cNvPr>
          <p:cNvGrpSpPr>
            <a:grpSpLocks noChangeAspect="1"/>
          </p:cNvGrpSpPr>
          <p:nvPr/>
        </p:nvGrpSpPr>
        <p:grpSpPr bwMode="auto">
          <a:xfrm>
            <a:off x="12192000" y="2171700"/>
            <a:ext cx="5360988" cy="6980238"/>
            <a:chOff x="0" y="0"/>
            <a:chExt cx="14630400" cy="19050000"/>
          </a:xfrm>
        </p:grpSpPr>
        <p:sp>
          <p:nvSpPr>
            <p:cNvPr id="8" name="Freeform 8">
              <a:extLst>
                <a:ext uri="{FF2B5EF4-FFF2-40B4-BE49-F238E27FC236}">
                  <a16:creationId xmlns:a16="http://schemas.microsoft.com/office/drawing/2014/main" id="{C6C01FA9-59C2-156D-19A4-E91C6BA29548}"/>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5492" r="-5492" b="-24407"/>
              </a:stretch>
            </a:blipFill>
          </p:spPr>
          <p:txBody>
            <a:bodyPr/>
            <a:lstStyle/>
            <a:p>
              <a:endParaRPr lang="en-RO"/>
            </a:p>
          </p:txBody>
        </p:sp>
        <p:sp>
          <p:nvSpPr>
            <p:cNvPr id="17417" name="Freeform 9">
              <a:extLst>
                <a:ext uri="{FF2B5EF4-FFF2-40B4-BE49-F238E27FC236}">
                  <a16:creationId xmlns:a16="http://schemas.microsoft.com/office/drawing/2014/main" id="{0F1370FF-B007-95A5-0A69-E5A056686936}"/>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01509FD7-35E6-1DAA-01A4-07F24E92A78F}"/>
              </a:ext>
            </a:extLst>
          </p:cNvPr>
          <p:cNvSpPr txBox="1">
            <a:spLocks noChangeArrowheads="1"/>
          </p:cNvSpPr>
          <p:nvPr/>
        </p:nvSpPr>
        <p:spPr bwMode="auto">
          <a:xfrm>
            <a:off x="1497013" y="679450"/>
            <a:ext cx="15293975"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Comunicare</a:t>
            </a:r>
            <a:r>
              <a:rPr lang="en-US" altLang="zh-CN" sz="4800" b="1" dirty="0">
                <a:solidFill>
                  <a:srgbClr val="FFFFFF"/>
                </a:solidFill>
                <a:latin typeface="Arial" panose="020B0604020202020204" pitchFamily="34" charset="0"/>
                <a:sym typeface="Arimo Bold" panose="020B0704020202020204" pitchFamily="34" charset="0"/>
              </a:rPr>
              <a:t> online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persoanele</a:t>
            </a:r>
            <a:r>
              <a:rPr lang="en-US" altLang="zh-CN" sz="4800" b="1" dirty="0">
                <a:solidFill>
                  <a:srgbClr val="FFFFFF"/>
                </a:solidFill>
                <a:latin typeface="Arial" panose="020B0604020202020204" pitchFamily="34" charset="0"/>
                <a:sym typeface="Arimo Bold" panose="020B0704020202020204" pitchFamily="34" charset="0"/>
              </a:rPr>
              <a:t> cu </a:t>
            </a:r>
            <a:r>
              <a:rPr lang="en-US" altLang="zh-CN" sz="4800" b="1" dirty="0" err="1">
                <a:solidFill>
                  <a:srgbClr val="FFFFFF"/>
                </a:solidFill>
                <a:latin typeface="Arial" panose="020B0604020202020204" pitchFamily="34" charset="0"/>
                <a:sym typeface="Arimo Bold" panose="020B0704020202020204" pitchFamily="34" charset="0"/>
              </a:rPr>
              <a:t>dizabilități</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55" presetClass="entr" presetSubtype="0"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strVal val="#ppt_w*0.70"/>
                                          </p:val>
                                        </p:tav>
                                        <p:tav tm="100000">
                                          <p:val>
                                            <p:strVal val="#ppt_w"/>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2000" fill="hold">
                                          <p:stCondLst>
                                            <p:cond delay="0"/>
                                          </p:stCondLst>
                                        </p:cTn>
                                        <p:tgtEl>
                                          <p:spTgt spid="6"/>
                                        </p:tgtEl>
                                        <p:attrNameLst>
                                          <p:attrName>style.visibility</p:attrName>
                                        </p:attrNameLst>
                                      </p:cBhvr>
                                      <p:to>
                                        <p:strVal val="visible"/>
                                      </p:to>
                                    </p:set>
                                    <p:animEffect transition="in" filter="wipe(up)">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82A60FC5-4601-0535-45DC-0A4BC4743EB1}"/>
              </a:ext>
            </a:extLst>
          </p:cNvPr>
          <p:cNvGrpSpPr>
            <a:grpSpLocks/>
          </p:cNvGrpSpPr>
          <p:nvPr/>
        </p:nvGrpSpPr>
        <p:grpSpPr bwMode="auto">
          <a:xfrm>
            <a:off x="584200" y="1028700"/>
            <a:ext cx="17119600" cy="8229600"/>
            <a:chOff x="0" y="0"/>
            <a:chExt cx="4508901" cy="2167467"/>
          </a:xfrm>
        </p:grpSpPr>
        <p:sp>
          <p:nvSpPr>
            <p:cNvPr id="45059" name="Freeform 3">
              <a:extLst>
                <a:ext uri="{FF2B5EF4-FFF2-40B4-BE49-F238E27FC236}">
                  <a16:creationId xmlns:a16="http://schemas.microsoft.com/office/drawing/2014/main" id="{B3A3F301-7B74-1AB6-9C48-610ECC95354E}"/>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60" name="TextBox 4">
              <a:extLst>
                <a:ext uri="{FF2B5EF4-FFF2-40B4-BE49-F238E27FC236}">
                  <a16:creationId xmlns:a16="http://schemas.microsoft.com/office/drawing/2014/main" id="{221EC291-6D3C-7A7B-6D40-CC00AA79256C}"/>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sp>
        <p:nvSpPr>
          <p:cNvPr id="5" name="TextBox 5">
            <a:extLst>
              <a:ext uri="{FF2B5EF4-FFF2-40B4-BE49-F238E27FC236}">
                <a16:creationId xmlns:a16="http://schemas.microsoft.com/office/drawing/2014/main" id="{802737B2-2758-DA22-C64E-A2CF74817AF1}"/>
              </a:ext>
            </a:extLst>
          </p:cNvPr>
          <p:cNvSpPr txBox="1">
            <a:spLocks noChangeArrowheads="1"/>
          </p:cNvSpPr>
          <p:nvPr/>
        </p:nvSpPr>
        <p:spPr bwMode="auto">
          <a:xfrm>
            <a:off x="1403350" y="1714500"/>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mobilitate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9F582681-8B4F-6A03-F1CE-02306E51B69B}"/>
              </a:ext>
            </a:extLst>
          </p:cNvPr>
          <p:cNvSpPr txBox="1">
            <a:spLocks noChangeArrowheads="1"/>
          </p:cNvSpPr>
          <p:nvPr/>
        </p:nvSpPr>
        <p:spPr bwMode="auto">
          <a:xfrm>
            <a:off x="12276138" y="5057775"/>
            <a:ext cx="4983162"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Cuprinde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peste</a:t>
            </a:r>
            <a:r>
              <a:rPr lang="en-US" altLang="zh-CN" sz="3200" dirty="0">
                <a:solidFill>
                  <a:schemeClr val="bg1"/>
                </a:solidFill>
                <a:latin typeface="Arial" panose="020B0604020202020204" pitchFamily="34" charset="0"/>
                <a:sym typeface="Arial" panose="020B0604020202020204" pitchFamily="34" charset="0"/>
              </a:rPr>
              <a:t> 100 de </a:t>
            </a:r>
            <a:r>
              <a:rPr lang="en-US" altLang="zh-CN" sz="3200" dirty="0" err="1">
                <a:solidFill>
                  <a:schemeClr val="bg1"/>
                </a:solidFill>
                <a:latin typeface="Arial" panose="020B0604020202020204" pitchFamily="34" charset="0"/>
                <a:sym typeface="Arial" panose="020B0604020202020204" pitchFamily="34" charset="0"/>
              </a:rPr>
              <a:t>condiții</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afectează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articulațiile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țesuturile</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înconjoară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articulațiile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alte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țesuturi</a:t>
            </a:r>
            <a:r>
              <a:rPr lang="en-US" altLang="zh-CN" sz="3200" dirty="0">
                <a:solidFill>
                  <a:schemeClr val="bg1"/>
                </a:solidFill>
                <a:latin typeface="Arial" panose="020B0604020202020204" pitchFamily="34" charset="0"/>
                <a:sym typeface="Arial" panose="020B0604020202020204" pitchFamily="34" charset="0"/>
              </a:rPr>
              <a:t> conjunctive.</a:t>
            </a:r>
          </a:p>
        </p:txBody>
      </p:sp>
      <p:sp>
        <p:nvSpPr>
          <p:cNvPr id="10" name="TextBox 10">
            <a:extLst>
              <a:ext uri="{FF2B5EF4-FFF2-40B4-BE49-F238E27FC236}">
                <a16:creationId xmlns:a16="http://schemas.microsoft.com/office/drawing/2014/main" id="{4F36889D-ABA8-5E68-103F-649084F7C8C3}"/>
              </a:ext>
            </a:extLst>
          </p:cNvPr>
          <p:cNvSpPr txBox="1">
            <a:spLocks noChangeArrowheads="1"/>
          </p:cNvSpPr>
          <p:nvPr/>
        </p:nvSpPr>
        <p:spPr bwMode="auto">
          <a:xfrm>
            <a:off x="6967538" y="5057775"/>
            <a:ext cx="4468812" cy="39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Implică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îndepărtarea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chirurgicală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unui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membru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unei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părți</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acestuia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indiferent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dacă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vorba</a:t>
            </a:r>
            <a:r>
              <a:rPr lang="en-US" altLang="zh-CN" sz="3200" dirty="0">
                <a:solidFill>
                  <a:schemeClr val="bg1"/>
                </a:solidFill>
                <a:latin typeface="Arial" panose="020B0604020202020204" pitchFamily="34" charset="0"/>
                <a:sym typeface="Arial" panose="020B0604020202020204" pitchFamily="34" charset="0"/>
              </a:rPr>
              <a:t> de un </a:t>
            </a:r>
            <a:r>
              <a:rPr lang="en-US" altLang="zh-CN" sz="3200" dirty="0" err="1">
                <a:solidFill>
                  <a:schemeClr val="bg1"/>
                </a:solidFill>
                <a:latin typeface="Arial" panose="020B0604020202020204" pitchFamily="34" charset="0"/>
                <a:sym typeface="Arial" panose="020B0604020202020204" pitchFamily="34" charset="0"/>
              </a:rPr>
              <a:t>picior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mână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deget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deget</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558691A2-BD12-1D4A-AE0C-1B11628E0520}"/>
              </a:ext>
            </a:extLst>
          </p:cNvPr>
          <p:cNvSpPr txBox="1">
            <a:spLocks noChangeArrowheads="1"/>
          </p:cNvSpPr>
          <p:nvPr/>
        </p:nvSpPr>
        <p:spPr bwMode="auto">
          <a:xfrm>
            <a:off x="1427163" y="5057775"/>
            <a:ext cx="4608512"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Descrie</a:t>
            </a:r>
            <a:r>
              <a:rPr lang="en-US" altLang="zh-CN" sz="3200" dirty="0">
                <a:solidFill>
                  <a:schemeClr val="bg1"/>
                </a:solidFill>
                <a:latin typeface="Arial" panose="020B0604020202020204" pitchFamily="34" charset="0"/>
                <a:sym typeface="Arial" panose="020B0604020202020204" pitchFamily="34" charset="0"/>
              </a:rPr>
              <a:t> un </a:t>
            </a:r>
            <a:r>
              <a:rPr lang="en-US" altLang="zh-CN" sz="3200" dirty="0" err="1">
                <a:solidFill>
                  <a:schemeClr val="bg1"/>
                </a:solidFill>
                <a:latin typeface="Arial" panose="020B0604020202020204" pitchFamily="34" charset="0"/>
                <a:sym typeface="Arial" panose="020B0604020202020204" pitchFamily="34" charset="0"/>
              </a:rPr>
              <a:t>grup</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tulburări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permanente</a:t>
            </a:r>
            <a:r>
              <a:rPr lang="en-US" altLang="zh-CN" sz="3200" dirty="0">
                <a:solidFill>
                  <a:schemeClr val="bg1"/>
                </a:solidFill>
                <a:latin typeface="Arial" panose="020B0604020202020204" pitchFamily="34" charset="0"/>
                <a:sym typeface="Arial" panose="020B0604020202020204" pitchFamily="34" charset="0"/>
              </a:rPr>
              <a:t> ale </a:t>
            </a:r>
            <a:r>
              <a:rPr lang="en-US" altLang="zh-CN" sz="3200" dirty="0" err="1">
                <a:solidFill>
                  <a:schemeClr val="bg1"/>
                </a:solidFill>
                <a:latin typeface="Arial" panose="020B0604020202020204" pitchFamily="34" charset="0"/>
                <a:sym typeface="Arial" panose="020B0604020202020204" pitchFamily="34" charset="0"/>
              </a:rPr>
              <a:t>dezvoltării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mișcării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posturii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provocând</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limitări</a:t>
            </a:r>
            <a:r>
              <a:rPr lang="en-US" altLang="zh-CN" sz="3200" dirty="0">
                <a:solidFill>
                  <a:schemeClr val="bg1"/>
                </a:solidFill>
                <a:latin typeface="Arial" panose="020B0604020202020204" pitchFamily="34" charset="0"/>
                <a:sym typeface="Arial" panose="020B0604020202020204" pitchFamily="34" charset="0"/>
              </a:rPr>
              <a:t> ale </a:t>
            </a:r>
            <a:r>
              <a:rPr lang="en-US" altLang="zh-CN" sz="3200" dirty="0" err="1">
                <a:solidFill>
                  <a:schemeClr val="bg1"/>
                </a:solidFill>
                <a:latin typeface="Arial" panose="020B0604020202020204" pitchFamily="34" charset="0"/>
                <a:sym typeface="Arial" panose="020B0604020202020204" pitchFamily="34" charset="0"/>
              </a:rPr>
              <a:t>activității</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45065" name="Group 18">
            <a:extLst>
              <a:ext uri="{FF2B5EF4-FFF2-40B4-BE49-F238E27FC236}">
                <a16:creationId xmlns:a16="http://schemas.microsoft.com/office/drawing/2014/main" id="{D7B02E66-7BF4-BBAE-1055-21BF131C14D3}"/>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0B6AC1D4-A639-CCB3-250A-D515F2FD255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3C392BD-A861-0501-0F0E-8317C1B09C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2BDAC478-16B3-C4F1-0962-5ED74A29E83F}"/>
              </a:ext>
            </a:extLst>
          </p:cNvPr>
          <p:cNvGrpSpPr>
            <a:grpSpLocks/>
          </p:cNvGrpSpPr>
          <p:nvPr/>
        </p:nvGrpSpPr>
        <p:grpSpPr bwMode="auto">
          <a:xfrm>
            <a:off x="973138" y="3676650"/>
            <a:ext cx="4786312" cy="901700"/>
            <a:chOff x="1533" y="5790"/>
            <a:chExt cx="7537" cy="1420"/>
          </a:xfrm>
        </p:grpSpPr>
        <p:grpSp>
          <p:nvGrpSpPr>
            <p:cNvPr id="45069" name="Group 7">
              <a:extLst>
                <a:ext uri="{FF2B5EF4-FFF2-40B4-BE49-F238E27FC236}">
                  <a16:creationId xmlns:a16="http://schemas.microsoft.com/office/drawing/2014/main" id="{D4F92439-9D9D-4855-06D3-DB53E44E0938}"/>
                </a:ext>
              </a:extLst>
            </p:cNvPr>
            <p:cNvGrpSpPr>
              <a:grpSpLocks/>
            </p:cNvGrpSpPr>
            <p:nvPr/>
          </p:nvGrpSpPr>
          <p:grpSpPr bwMode="auto">
            <a:xfrm>
              <a:off x="1533" y="5790"/>
              <a:ext cx="1421" cy="1421"/>
              <a:chOff x="0" y="0"/>
              <a:chExt cx="812800" cy="812800"/>
            </a:xfrm>
          </p:grpSpPr>
          <p:sp>
            <p:nvSpPr>
              <p:cNvPr id="45070" name="Freeform 8">
                <a:extLst>
                  <a:ext uri="{FF2B5EF4-FFF2-40B4-BE49-F238E27FC236}">
                    <a16:creationId xmlns:a16="http://schemas.microsoft.com/office/drawing/2014/main" id="{402C3816-8383-94AD-45EB-F4F23991ADA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1" name="TextBox 9">
                <a:extLst>
                  <a:ext uri="{FF2B5EF4-FFF2-40B4-BE49-F238E27FC236}">
                    <a16:creationId xmlns:a16="http://schemas.microsoft.com/office/drawing/2014/main" id="{2D6D944E-15A8-2FD4-C4FF-B411D25FFB1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21" name="TextBox 21">
              <a:extLst>
                <a:ext uri="{FF2B5EF4-FFF2-40B4-BE49-F238E27FC236}">
                  <a16:creationId xmlns:a16="http://schemas.microsoft.com/office/drawing/2014/main" id="{3ECCADA6-5F3A-146F-A016-F407EE9CF0E6}"/>
                </a:ext>
              </a:extLst>
            </p:cNvPr>
            <p:cNvSpPr txBox="1"/>
            <p:nvPr/>
          </p:nvSpPr>
          <p:spPr>
            <a:xfrm>
              <a:off x="2833" y="6028"/>
              <a:ext cx="6237"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Paralizie cerebrală</a:t>
              </a:r>
            </a:p>
          </p:txBody>
        </p:sp>
      </p:grpSp>
      <p:grpSp>
        <p:nvGrpSpPr>
          <p:cNvPr id="25" name="Group 24">
            <a:extLst>
              <a:ext uri="{FF2B5EF4-FFF2-40B4-BE49-F238E27FC236}">
                <a16:creationId xmlns:a16="http://schemas.microsoft.com/office/drawing/2014/main" id="{DFE7C16D-7B43-B6F2-D990-CD8DFC16B674}"/>
              </a:ext>
            </a:extLst>
          </p:cNvPr>
          <p:cNvGrpSpPr>
            <a:grpSpLocks/>
          </p:cNvGrpSpPr>
          <p:nvPr/>
        </p:nvGrpSpPr>
        <p:grpSpPr bwMode="auto">
          <a:xfrm>
            <a:off x="6515100" y="3554413"/>
            <a:ext cx="4616450" cy="903287"/>
            <a:chOff x="10259" y="5597"/>
            <a:chExt cx="7271" cy="1424"/>
          </a:xfrm>
        </p:grpSpPr>
        <p:grpSp>
          <p:nvGrpSpPr>
            <p:cNvPr id="45074" name="Group 11">
              <a:extLst>
                <a:ext uri="{FF2B5EF4-FFF2-40B4-BE49-F238E27FC236}">
                  <a16:creationId xmlns:a16="http://schemas.microsoft.com/office/drawing/2014/main" id="{1C18210D-EFBF-F888-8482-C3A4D1E3AED1}"/>
                </a:ext>
              </a:extLst>
            </p:cNvPr>
            <p:cNvGrpSpPr>
              <a:grpSpLocks/>
            </p:cNvGrpSpPr>
            <p:nvPr/>
          </p:nvGrpSpPr>
          <p:grpSpPr bwMode="auto">
            <a:xfrm>
              <a:off x="10259" y="5597"/>
              <a:ext cx="1424" cy="1424"/>
              <a:chOff x="0" y="0"/>
              <a:chExt cx="812800" cy="812800"/>
            </a:xfrm>
          </p:grpSpPr>
          <p:sp>
            <p:nvSpPr>
              <p:cNvPr id="45075" name="Freeform 12">
                <a:extLst>
                  <a:ext uri="{FF2B5EF4-FFF2-40B4-BE49-F238E27FC236}">
                    <a16:creationId xmlns:a16="http://schemas.microsoft.com/office/drawing/2014/main" id="{94E2A62C-3ABF-ECDD-07EF-EAB4D03A1A9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76" name="TextBox 13">
                <a:extLst>
                  <a:ext uri="{FF2B5EF4-FFF2-40B4-BE49-F238E27FC236}">
                    <a16:creationId xmlns:a16="http://schemas.microsoft.com/office/drawing/2014/main" id="{FB107ADC-12E7-EB65-AB5A-699076344026}"/>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2" name="TextBox 22">
              <a:extLst>
                <a:ext uri="{FF2B5EF4-FFF2-40B4-BE49-F238E27FC236}">
                  <a16:creationId xmlns:a16="http://schemas.microsoft.com/office/drawing/2014/main" id="{BB694DF2-B272-EFD0-E6CF-944E9A680337}"/>
                </a:ext>
              </a:extLst>
            </p:cNvPr>
            <p:cNvSpPr txBox="1"/>
            <p:nvPr/>
          </p:nvSpPr>
          <p:spPr>
            <a:xfrm>
              <a:off x="11684" y="5837"/>
              <a:ext cx="5846" cy="871"/>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Amputări</a:t>
              </a:r>
            </a:p>
          </p:txBody>
        </p:sp>
      </p:grpSp>
      <p:grpSp>
        <p:nvGrpSpPr>
          <p:cNvPr id="26" name="Group 25">
            <a:extLst>
              <a:ext uri="{FF2B5EF4-FFF2-40B4-BE49-F238E27FC236}">
                <a16:creationId xmlns:a16="http://schemas.microsoft.com/office/drawing/2014/main" id="{FF2D4D7C-B37E-8345-70B0-30E6BE27DB93}"/>
              </a:ext>
            </a:extLst>
          </p:cNvPr>
          <p:cNvGrpSpPr>
            <a:grpSpLocks/>
          </p:cNvGrpSpPr>
          <p:nvPr/>
        </p:nvGrpSpPr>
        <p:grpSpPr bwMode="auto">
          <a:xfrm>
            <a:off x="12055475" y="3644900"/>
            <a:ext cx="4300538" cy="904875"/>
            <a:chOff x="18986" y="5740"/>
            <a:chExt cx="6772" cy="1424"/>
          </a:xfrm>
        </p:grpSpPr>
        <p:grpSp>
          <p:nvGrpSpPr>
            <p:cNvPr id="45079" name="Group 15">
              <a:extLst>
                <a:ext uri="{FF2B5EF4-FFF2-40B4-BE49-F238E27FC236}">
                  <a16:creationId xmlns:a16="http://schemas.microsoft.com/office/drawing/2014/main" id="{D4FC9874-8900-AEDB-19DC-3118F871312B}"/>
                </a:ext>
              </a:extLst>
            </p:cNvPr>
            <p:cNvGrpSpPr>
              <a:grpSpLocks/>
            </p:cNvGrpSpPr>
            <p:nvPr/>
          </p:nvGrpSpPr>
          <p:grpSpPr bwMode="auto">
            <a:xfrm>
              <a:off x="18986" y="5740"/>
              <a:ext cx="1424" cy="1424"/>
              <a:chOff x="0" y="0"/>
              <a:chExt cx="812800" cy="812800"/>
            </a:xfrm>
          </p:grpSpPr>
          <p:sp>
            <p:nvSpPr>
              <p:cNvPr id="45080" name="Freeform 16">
                <a:extLst>
                  <a:ext uri="{FF2B5EF4-FFF2-40B4-BE49-F238E27FC236}">
                    <a16:creationId xmlns:a16="http://schemas.microsoft.com/office/drawing/2014/main" id="{CBFD32FE-34D6-6707-2434-8164280AD76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5081" name="TextBox 17">
                <a:extLst>
                  <a:ext uri="{FF2B5EF4-FFF2-40B4-BE49-F238E27FC236}">
                    <a16:creationId xmlns:a16="http://schemas.microsoft.com/office/drawing/2014/main" id="{3701416D-3833-56E0-DDF6-D9575635A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3" name="TextBox 23">
              <a:extLst>
                <a:ext uri="{FF2B5EF4-FFF2-40B4-BE49-F238E27FC236}">
                  <a16:creationId xmlns:a16="http://schemas.microsoft.com/office/drawing/2014/main" id="{7732801A-AA5E-9221-0A53-9F4BD6B55658}"/>
                </a:ext>
              </a:extLst>
            </p:cNvPr>
            <p:cNvSpPr txBox="1"/>
            <p:nvPr/>
          </p:nvSpPr>
          <p:spPr>
            <a:xfrm>
              <a:off x="20756" y="5940"/>
              <a:ext cx="5002"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Artrită</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000" fill="hold">
                                          <p:stCondLst>
                                            <p:cond delay="0"/>
                                          </p:stCondLst>
                                        </p:cTn>
                                        <p:tgtEl>
                                          <p:spTgt spid="14"/>
                                        </p:tgtEl>
                                        <p:attrNameLst>
                                          <p:attrName>style.visibility</p:attrName>
                                        </p:attrNameLst>
                                      </p:cBhvr>
                                      <p:to>
                                        <p:strVal val="visible"/>
                                      </p:to>
                                    </p:set>
                                    <p:animEffect transition="in" filter="barn(inVertical)">
                                      <p:cBhvr>
                                        <p:cTn id="30" dur="1000"/>
                                        <p:tgtEl>
                                          <p:spTgt spid="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000" fill="hold">
                                          <p:stCondLst>
                                            <p:cond delay="0"/>
                                          </p:stCondLst>
                                        </p:cTn>
                                        <p:tgtEl>
                                          <p:spTgt spid="25"/>
                                        </p:tgtEl>
                                        <p:attrNameLst>
                                          <p:attrName>style.visibility</p:attrName>
                                        </p:attrNameLst>
                                      </p:cBhvr>
                                      <p:to>
                                        <p:strVal val="visible"/>
                                      </p:to>
                                    </p:set>
                                    <p:animEffect transition="in" filter="checkerboard(across)">
                                      <p:cBhvr>
                                        <p:cTn id="35" dur="10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000" fill="hold">
                                          <p:stCondLst>
                                            <p:cond delay="0"/>
                                          </p:stCondLst>
                                        </p:cTn>
                                        <p:tgtEl>
                                          <p:spTgt spid="10"/>
                                        </p:tgtEl>
                                        <p:attrNameLst>
                                          <p:attrName>style.visibility</p:attrName>
                                        </p:attrNameLst>
                                      </p:cBhvr>
                                      <p:to>
                                        <p:strVal val="visible"/>
                                      </p:to>
                                    </p:set>
                                    <p:animEffect transition="in" filter="barn(inVertical)">
                                      <p:cBhvr>
                                        <p:cTn id="40" dur="10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000" fill="hold">
                                          <p:stCondLst>
                                            <p:cond delay="0"/>
                                          </p:stCondLst>
                                        </p:cTn>
                                        <p:tgtEl>
                                          <p:spTgt spid="26"/>
                                        </p:tgtEl>
                                        <p:attrNameLst>
                                          <p:attrName>style.visibility</p:attrName>
                                        </p:attrNameLst>
                                      </p:cBhvr>
                                      <p:to>
                                        <p:strVal val="visible"/>
                                      </p:to>
                                    </p:set>
                                    <p:animEffect transition="in" filter="checkerboard(across)">
                                      <p:cBhvr>
                                        <p:cTn id="45" dur="10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000" fill="hold">
                                          <p:stCondLst>
                                            <p:cond delay="0"/>
                                          </p:stCondLst>
                                        </p:cTn>
                                        <p:tgtEl>
                                          <p:spTgt spid="6"/>
                                        </p:tgtEl>
                                        <p:attrNameLst>
                                          <p:attrName>style.visibility</p:attrName>
                                        </p:attrNameLst>
                                      </p:cBhvr>
                                      <p:to>
                                        <p:strVal val="visible"/>
                                      </p:to>
                                    </p:set>
                                    <p:animEffect transition="in" filter="barn(inVertical)">
                                      <p:cBhvr>
                                        <p:cTn id="5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F38DEB58-5C9D-0569-CE09-D1ECB361FF6A}"/>
              </a:ext>
            </a:extLst>
          </p:cNvPr>
          <p:cNvGrpSpPr>
            <a:grpSpLocks/>
          </p:cNvGrpSpPr>
          <p:nvPr/>
        </p:nvGrpSpPr>
        <p:grpSpPr bwMode="auto">
          <a:xfrm>
            <a:off x="584200" y="1028700"/>
            <a:ext cx="17119600" cy="8229600"/>
            <a:chOff x="0" y="0"/>
            <a:chExt cx="4508901" cy="2167467"/>
          </a:xfrm>
        </p:grpSpPr>
        <p:sp>
          <p:nvSpPr>
            <p:cNvPr id="46083" name="Freeform 3">
              <a:extLst>
                <a:ext uri="{FF2B5EF4-FFF2-40B4-BE49-F238E27FC236}">
                  <a16:creationId xmlns:a16="http://schemas.microsoft.com/office/drawing/2014/main" id="{F5093D41-5CF9-5279-A675-E0E5A7BB5950}"/>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84" name="TextBox 4">
              <a:extLst>
                <a:ext uri="{FF2B5EF4-FFF2-40B4-BE49-F238E27FC236}">
                  <a16:creationId xmlns:a16="http://schemas.microsoft.com/office/drawing/2014/main" id="{AE7D3362-A879-FF99-CFB4-D7C786D4AE8E}"/>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6085" name="Group 8">
            <a:extLst>
              <a:ext uri="{FF2B5EF4-FFF2-40B4-BE49-F238E27FC236}">
                <a16:creationId xmlns:a16="http://schemas.microsoft.com/office/drawing/2014/main" id="{7EE6489A-10CD-3F98-4437-D5E5B3007A82}"/>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A91D7110-D066-8D90-C1F0-C2232F83624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CA1171BD-24B7-29F7-B261-2AAE92CD729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6088" name="Picture 11">
            <a:extLst>
              <a:ext uri="{FF2B5EF4-FFF2-40B4-BE49-F238E27FC236}">
                <a16:creationId xmlns:a16="http://schemas.microsoft.com/office/drawing/2014/main" id="{A27254D9-60AF-9B04-7F77-58AD0507F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4E8777D1-8669-629E-FD2E-E54D7FDC8B3D}"/>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mobilitate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BFF23D39-C12A-DD76-C27E-34F62C69DA45}"/>
              </a:ext>
            </a:extLst>
          </p:cNvPr>
          <p:cNvSpPr txBox="1">
            <a:spLocks noChangeArrowheads="1"/>
          </p:cNvSpPr>
          <p:nvPr/>
        </p:nvSpPr>
        <p:spPr bwMode="auto">
          <a:xfrm>
            <a:off x="2478088" y="5207000"/>
            <a:ext cx="14370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Leziunile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măduvei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spinării</a:t>
            </a:r>
            <a:r>
              <a:rPr lang="en-US" altLang="zh-CN" sz="3200" dirty="0">
                <a:solidFill>
                  <a:schemeClr val="bg1"/>
                </a:solidFill>
                <a:latin typeface="Arial" panose="020B0604020202020204" pitchFamily="34" charset="0"/>
                <a:sym typeface="Arial" panose="020B0604020202020204" pitchFamily="34" charset="0"/>
              </a:rPr>
              <a:t> (SCI) pot duce la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parțială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totală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funcțiilor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motorii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senzoriale</a:t>
            </a:r>
            <a:r>
              <a:rPr lang="en-US" altLang="zh-CN" sz="3200" dirty="0">
                <a:solidFill>
                  <a:schemeClr val="bg1"/>
                </a:solidFill>
                <a:latin typeface="Arial" panose="020B0604020202020204" pitchFamily="34" charset="0"/>
                <a:sym typeface="Arial" panose="020B0604020202020204" pitchFamily="34" charset="0"/>
              </a:rPr>
              <a:t> sub </a:t>
            </a:r>
            <a:r>
              <a:rPr lang="en-US" altLang="zh-CN" sz="3200" dirty="0" err="1">
                <a:solidFill>
                  <a:schemeClr val="bg1"/>
                </a:solidFill>
                <a:latin typeface="Arial" panose="020B0604020202020204" pitchFamily="34" charset="0"/>
                <a:sym typeface="Arial" panose="020B0604020202020204" pitchFamily="34" charset="0"/>
              </a:rPr>
              <a:t>nivelul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leziunii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Severitatea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depinde</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tipul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nivelul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leziunii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poate</a:t>
            </a:r>
            <a:r>
              <a:rPr lang="en-US" altLang="zh-CN" sz="3200" dirty="0">
                <a:solidFill>
                  <a:schemeClr val="bg1"/>
                </a:solidFill>
                <a:latin typeface="Arial" panose="020B0604020202020204" pitchFamily="34" charset="0"/>
                <a:sym typeface="Arial" panose="020B0604020202020204" pitchFamily="34" charset="0"/>
              </a:rPr>
              <a:t> varia de la </a:t>
            </a:r>
            <a:r>
              <a:rPr lang="en-US" altLang="zh-CN" sz="3200" dirty="0" err="1">
                <a:solidFill>
                  <a:schemeClr val="bg1"/>
                </a:solidFill>
                <a:latin typeface="Arial" panose="020B0604020202020204" pitchFamily="34" charset="0"/>
                <a:sym typeface="Arial" panose="020B0604020202020204" pitchFamily="34" charset="0"/>
              </a:rPr>
              <a:t>afectarea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unui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membru</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paraplegie</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mișcării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senzației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părțile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inferioare</a:t>
            </a:r>
            <a:r>
              <a:rPr lang="en-US" altLang="zh-CN" sz="3200" dirty="0">
                <a:solidFill>
                  <a:schemeClr val="bg1"/>
                </a:solidFill>
                <a:latin typeface="Arial" panose="020B0604020202020204" pitchFamily="34" charset="0"/>
                <a:sym typeface="Arial" panose="020B0604020202020204" pitchFamily="34" charset="0"/>
              </a:rPr>
              <a:t> ale </a:t>
            </a:r>
            <a:r>
              <a:rPr lang="en-US" altLang="zh-CN" sz="3200" dirty="0" err="1">
                <a:solidFill>
                  <a:schemeClr val="bg1"/>
                </a:solidFill>
                <a:latin typeface="Arial" panose="020B0604020202020204" pitchFamily="34" charset="0"/>
                <a:sym typeface="Arial" panose="020B0604020202020204" pitchFamily="34" charset="0"/>
              </a:rPr>
              <a:t>corpului</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tetraplegie</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mișcării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senzației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toate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patru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membre</a:t>
            </a:r>
            <a:r>
              <a:rPr lang="en-US" altLang="zh-CN" sz="3200" dirty="0">
                <a:solidFill>
                  <a:schemeClr val="bg1"/>
                </a:solidFill>
                <a:latin typeface="Arial" panose="020B0604020202020204" pitchFamily="34" charset="0"/>
                <a:sym typeface="Arial" panose="020B0604020202020204" pitchFamily="34" charset="0"/>
              </a:rPr>
              <a:t> ).</a:t>
            </a:r>
          </a:p>
        </p:txBody>
      </p:sp>
      <p:grpSp>
        <p:nvGrpSpPr>
          <p:cNvPr id="15" name="Group 14">
            <a:extLst>
              <a:ext uri="{FF2B5EF4-FFF2-40B4-BE49-F238E27FC236}">
                <a16:creationId xmlns:a16="http://schemas.microsoft.com/office/drawing/2014/main" id="{3B94ABD1-A45B-73BC-A3E2-F01B24827276}"/>
              </a:ext>
            </a:extLst>
          </p:cNvPr>
          <p:cNvGrpSpPr>
            <a:grpSpLocks/>
          </p:cNvGrpSpPr>
          <p:nvPr/>
        </p:nvGrpSpPr>
        <p:grpSpPr bwMode="auto">
          <a:xfrm>
            <a:off x="1295400" y="3856038"/>
            <a:ext cx="15440025" cy="901700"/>
            <a:chOff x="2040" y="6072"/>
            <a:chExt cx="24316" cy="1420"/>
          </a:xfrm>
        </p:grpSpPr>
        <p:grpSp>
          <p:nvGrpSpPr>
            <p:cNvPr id="46092" name="Group 5">
              <a:extLst>
                <a:ext uri="{FF2B5EF4-FFF2-40B4-BE49-F238E27FC236}">
                  <a16:creationId xmlns:a16="http://schemas.microsoft.com/office/drawing/2014/main" id="{4F03522F-4BA7-0372-C8ED-D23FECF41697}"/>
                </a:ext>
              </a:extLst>
            </p:cNvPr>
            <p:cNvGrpSpPr>
              <a:grpSpLocks/>
            </p:cNvGrpSpPr>
            <p:nvPr/>
          </p:nvGrpSpPr>
          <p:grpSpPr bwMode="auto">
            <a:xfrm>
              <a:off x="2040" y="6072"/>
              <a:ext cx="1421" cy="1421"/>
              <a:chOff x="0" y="0"/>
              <a:chExt cx="812800" cy="812800"/>
            </a:xfrm>
          </p:grpSpPr>
          <p:sp>
            <p:nvSpPr>
              <p:cNvPr id="46093" name="Freeform 6">
                <a:extLst>
                  <a:ext uri="{FF2B5EF4-FFF2-40B4-BE49-F238E27FC236}">
                    <a16:creationId xmlns:a16="http://schemas.microsoft.com/office/drawing/2014/main" id="{9C79AC76-CD44-C9E6-D93C-A3BBC6BFDC0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6094" name="TextBox 7">
                <a:extLst>
                  <a:ext uri="{FF2B5EF4-FFF2-40B4-BE49-F238E27FC236}">
                    <a16:creationId xmlns:a16="http://schemas.microsoft.com/office/drawing/2014/main" id="{267493EA-BC29-913B-FB3D-764803545A71}"/>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14" name="TextBox 14">
              <a:extLst>
                <a:ext uri="{FF2B5EF4-FFF2-40B4-BE49-F238E27FC236}">
                  <a16:creationId xmlns:a16="http://schemas.microsoft.com/office/drawing/2014/main" id="{2798609C-27BF-326E-9595-2FD87D9C744A}"/>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Leziuni ale m</a:t>
              </a:r>
              <a:r>
                <a:rPr lang="ro-RO"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ă</a:t>
              </a: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duvei spin</a:t>
              </a:r>
              <a:r>
                <a:rPr lang="ro-RO"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ă</a:t>
              </a: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rii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7106" name="Group 2">
            <a:extLst>
              <a:ext uri="{FF2B5EF4-FFF2-40B4-BE49-F238E27FC236}">
                <a16:creationId xmlns:a16="http://schemas.microsoft.com/office/drawing/2014/main" id="{7CE6A8D6-902A-A195-39CD-163AB95BF097}"/>
              </a:ext>
            </a:extLst>
          </p:cNvPr>
          <p:cNvGrpSpPr>
            <a:grpSpLocks/>
          </p:cNvGrpSpPr>
          <p:nvPr/>
        </p:nvGrpSpPr>
        <p:grpSpPr bwMode="auto">
          <a:xfrm>
            <a:off x="584200" y="1104790"/>
            <a:ext cx="17119600" cy="8229600"/>
            <a:chOff x="0" y="0"/>
            <a:chExt cx="4508901" cy="2167467"/>
          </a:xfrm>
        </p:grpSpPr>
        <p:sp>
          <p:nvSpPr>
            <p:cNvPr id="47107" name="Freeform 3">
              <a:extLst>
                <a:ext uri="{FF2B5EF4-FFF2-40B4-BE49-F238E27FC236}">
                  <a16:creationId xmlns:a16="http://schemas.microsoft.com/office/drawing/2014/main" id="{2FF97077-9298-1AFF-F399-2F7EC67F5287}"/>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08" name="TextBox 4">
              <a:extLst>
                <a:ext uri="{FF2B5EF4-FFF2-40B4-BE49-F238E27FC236}">
                  <a16:creationId xmlns:a16="http://schemas.microsoft.com/office/drawing/2014/main" id="{D5B2B2E4-F94A-FD4C-73A9-CCD0D7C2C619}"/>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1CFC2F75-119D-BD78-70B1-7ABB518FDDBA}"/>
              </a:ext>
            </a:extLst>
          </p:cNvPr>
          <p:cNvSpPr txBox="1">
            <a:spLocks noChangeArrowheads="1"/>
          </p:cNvSpPr>
          <p:nvPr/>
        </p:nvSpPr>
        <p:spPr bwMode="auto">
          <a:xfrm>
            <a:off x="1295400" y="1409798"/>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mobilitate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75CD4139-7294-217F-2B77-7020B0467804}"/>
              </a:ext>
            </a:extLst>
          </p:cNvPr>
          <p:cNvSpPr txBox="1">
            <a:spLocks noChangeArrowheads="1"/>
          </p:cNvSpPr>
          <p:nvPr/>
        </p:nvSpPr>
        <p:spPr bwMode="auto">
          <a:xfrm>
            <a:off x="12695013" y="4217941"/>
            <a:ext cx="4983163"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O </a:t>
            </a:r>
            <a:r>
              <a:rPr lang="en-US" altLang="zh-CN" sz="3200" dirty="0" err="1">
                <a:solidFill>
                  <a:schemeClr val="bg1"/>
                </a:solidFill>
                <a:latin typeface="Arial" panose="020B0604020202020204" pitchFamily="34" charset="0"/>
                <a:sym typeface="Arial" panose="020B0604020202020204" pitchFamily="34" charset="0"/>
              </a:rPr>
              <a:t>boală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sistemului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nervos</a:t>
            </a:r>
            <a:r>
              <a:rPr lang="en-US" altLang="zh-CN" sz="3200" dirty="0">
                <a:solidFill>
                  <a:schemeClr val="bg1"/>
                </a:solidFill>
                <a:latin typeface="Arial" panose="020B0604020202020204" pitchFamily="34" charset="0"/>
                <a:sym typeface="Arial" panose="020B0604020202020204" pitchFamily="34" charset="0"/>
              </a:rPr>
              <a:t> central care </a:t>
            </a:r>
            <a:r>
              <a:rPr lang="en-US" altLang="zh-CN" sz="3200" dirty="0" err="1">
                <a:solidFill>
                  <a:schemeClr val="bg1"/>
                </a:solidFill>
                <a:latin typeface="Arial" panose="020B0604020202020204" pitchFamily="34" charset="0"/>
                <a:sym typeface="Arial" panose="020B0604020202020204" pitchFamily="34" charset="0"/>
              </a:rPr>
              <a:t>poate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afecta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creierul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măduva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spinării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nervii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optici</a:t>
            </a:r>
            <a:r>
              <a:rPr lang="en-US" altLang="zh-CN" sz="3200" dirty="0">
                <a:solidFill>
                  <a:schemeClr val="bg1"/>
                </a:solidFill>
                <a:latin typeface="Arial" panose="020B0604020202020204" pitchFamily="34" charset="0"/>
                <a:sym typeface="Arial" panose="020B0604020202020204" pitchFamily="34" charset="0"/>
              </a:rPr>
              <a:t>.</a:t>
            </a:r>
          </a:p>
        </p:txBody>
      </p:sp>
      <p:sp>
        <p:nvSpPr>
          <p:cNvPr id="10" name="TextBox 10">
            <a:extLst>
              <a:ext uri="{FF2B5EF4-FFF2-40B4-BE49-F238E27FC236}">
                <a16:creationId xmlns:a16="http://schemas.microsoft.com/office/drawing/2014/main" id="{7DDF10EC-E077-21E2-2F8E-30BDD205ACD8}"/>
              </a:ext>
            </a:extLst>
          </p:cNvPr>
          <p:cNvSpPr txBox="1">
            <a:spLocks noChangeArrowheads="1"/>
          </p:cNvSpPr>
          <p:nvPr/>
        </p:nvSpPr>
        <p:spPr bwMode="auto">
          <a:xfrm>
            <a:off x="7153051" y="4176666"/>
            <a:ext cx="4703762"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a:solidFill>
                  <a:schemeClr val="bg1"/>
                </a:solidFill>
                <a:latin typeface="Arial" panose="020B0604020202020204" pitchFamily="34" charset="0"/>
                <a:sym typeface="Arial" panose="020B0604020202020204" pitchFamily="34" charset="0"/>
              </a:rPr>
              <a:t>O </a:t>
            </a:r>
            <a:r>
              <a:rPr lang="en-US" altLang="zh-CN" sz="3200" dirty="0" err="1">
                <a:solidFill>
                  <a:schemeClr val="bg1"/>
                </a:solidFill>
                <a:latin typeface="Arial" panose="020B0604020202020204" pitchFamily="34" charset="0"/>
                <a:sym typeface="Arial" panose="020B0604020202020204" pitchFamily="34" charset="0"/>
              </a:rPr>
              <a:t>malformație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congenitală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coloanei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vertebrale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măduvei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spinării</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apare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atunci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când</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coloana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vertebrală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fătului</a:t>
            </a:r>
            <a:r>
              <a:rPr lang="en-US" altLang="zh-CN" sz="3200" dirty="0">
                <a:solidFill>
                  <a:schemeClr val="bg1"/>
                </a:solidFill>
                <a:latin typeface="Arial" panose="020B0604020202020204" pitchFamily="34" charset="0"/>
                <a:sym typeface="Arial" panose="020B0604020202020204" pitchFamily="34" charset="0"/>
              </a:rPr>
              <a:t> nu se </a:t>
            </a:r>
            <a:r>
              <a:rPr lang="en-US" altLang="zh-CN" sz="3200" dirty="0" err="1">
                <a:solidFill>
                  <a:schemeClr val="bg1"/>
                </a:solidFill>
                <a:latin typeface="Arial" panose="020B0604020202020204" pitchFamily="34" charset="0"/>
                <a:sym typeface="Arial" panose="020B0604020202020204" pitchFamily="34" charset="0"/>
              </a:rPr>
              <a:t>închide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complet</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timpul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dezvoltării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uter</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BB246DAD-8D8C-E02A-07B4-316CB3482E0F}"/>
              </a:ext>
            </a:extLst>
          </p:cNvPr>
          <p:cNvSpPr txBox="1">
            <a:spLocks noChangeArrowheads="1"/>
          </p:cNvSpPr>
          <p:nvPr/>
        </p:nvSpPr>
        <p:spPr bwMode="auto">
          <a:xfrm>
            <a:off x="1038225" y="4176666"/>
            <a:ext cx="5662388" cy="456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475"/>
              </a:lnSpc>
            </a:pPr>
            <a:r>
              <a:rPr lang="ro-RO" altLang="zh-CN" sz="3200" dirty="0">
                <a:solidFill>
                  <a:schemeClr val="bg1"/>
                </a:solidFill>
                <a:latin typeface="Arial" panose="020B0604020202020204" pitchFamily="34" charset="0"/>
                <a:sym typeface="Arial" panose="020B0604020202020204" pitchFamily="34" charset="0"/>
              </a:rPr>
              <a:t>R</a:t>
            </a:r>
            <a:r>
              <a:rPr lang="en-US" altLang="zh-CN" sz="3200" dirty="0" err="1">
                <a:solidFill>
                  <a:schemeClr val="bg1"/>
                </a:solidFill>
                <a:latin typeface="Arial" panose="020B0604020202020204" pitchFamily="34" charset="0"/>
                <a:sym typeface="Arial" panose="020B0604020202020204" pitchFamily="34" charset="0"/>
              </a:rPr>
              <a:t>eprezintă</a:t>
            </a:r>
            <a:r>
              <a:rPr lang="en-US" altLang="zh-CN" sz="3200" dirty="0">
                <a:solidFill>
                  <a:schemeClr val="bg1"/>
                </a:solidFill>
                <a:latin typeface="Arial" panose="020B0604020202020204" pitchFamily="34" charset="0"/>
                <a:sym typeface="Arial" panose="020B0604020202020204" pitchFamily="34" charset="0"/>
              </a:rPr>
              <a:t> un </a:t>
            </a:r>
            <a:r>
              <a:rPr lang="en-US" altLang="zh-CN" sz="3200" dirty="0" err="1">
                <a:solidFill>
                  <a:schemeClr val="bg1"/>
                </a:solidFill>
                <a:latin typeface="Arial" panose="020B0604020202020204" pitchFamily="34" charset="0"/>
                <a:sym typeface="Arial" panose="020B0604020202020204" pitchFamily="34" charset="0"/>
              </a:rPr>
              <a:t>grup</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boli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genetice</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cauzează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slăbiciune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musculară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progresivă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țesutului</a:t>
            </a:r>
            <a:r>
              <a:rPr lang="en-US" altLang="zh-CN" sz="3200" dirty="0">
                <a:solidFill>
                  <a:schemeClr val="bg1"/>
                </a:solidFill>
                <a:latin typeface="Arial" panose="020B0604020202020204" pitchFamily="34" charset="0"/>
                <a:sym typeface="Arial" panose="020B0604020202020204" pitchFamily="34" charset="0"/>
              </a:rPr>
              <a:t> muscular.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timp</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aceste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condiții</a:t>
            </a:r>
            <a:r>
              <a:rPr lang="en-US" altLang="zh-CN" sz="3200" dirty="0">
                <a:solidFill>
                  <a:schemeClr val="bg1"/>
                </a:solidFill>
                <a:latin typeface="Arial" panose="020B0604020202020204" pitchFamily="34" charset="0"/>
                <a:sym typeface="Arial" panose="020B0604020202020204" pitchFamily="34" charset="0"/>
              </a:rPr>
              <a:t> pot </a:t>
            </a:r>
            <a:r>
              <a:rPr lang="en-US" altLang="zh-CN" sz="3200" dirty="0" err="1">
                <a:solidFill>
                  <a:schemeClr val="bg1"/>
                </a:solidFill>
                <a:latin typeface="Arial" panose="020B0604020202020204" pitchFamily="34" charset="0"/>
                <a:sym typeface="Arial" panose="020B0604020202020204" pitchFamily="34" charset="0"/>
              </a:rPr>
              <a:t>afecta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capacitatea</a:t>
            </a:r>
            <a:r>
              <a:rPr lang="en-US" altLang="zh-CN" sz="3200" dirty="0">
                <a:solidFill>
                  <a:schemeClr val="bg1"/>
                </a:solidFill>
                <a:latin typeface="Arial" panose="020B0604020202020204" pitchFamily="34" charset="0"/>
                <a:sym typeface="Arial" panose="020B0604020202020204" pitchFamily="34" charset="0"/>
              </a:rPr>
              <a:t> de a merge, de a </a:t>
            </a:r>
            <a:r>
              <a:rPr lang="en-US" altLang="zh-CN" sz="3200" dirty="0" err="1">
                <a:solidFill>
                  <a:schemeClr val="bg1"/>
                </a:solidFill>
                <a:latin typeface="Arial" panose="020B0604020202020204" pitchFamily="34" charset="0"/>
                <a:sym typeface="Arial" panose="020B0604020202020204" pitchFamily="34" charset="0"/>
              </a:rPr>
              <a:t>respira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mișca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brațele</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47113" name="Group 18">
            <a:extLst>
              <a:ext uri="{FF2B5EF4-FFF2-40B4-BE49-F238E27FC236}">
                <a16:creationId xmlns:a16="http://schemas.microsoft.com/office/drawing/2014/main" id="{9C88C0CC-7627-09D4-29FE-EE1AF4083C04}"/>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91308FAA-B43F-434D-32F5-BA642814E7AF}"/>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C4EF3CC2-1E81-E532-0381-5F4360F41AD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4D9734A3-5E48-0624-894E-6F5C65E0C984}"/>
              </a:ext>
            </a:extLst>
          </p:cNvPr>
          <p:cNvGrpSpPr>
            <a:grpSpLocks/>
          </p:cNvGrpSpPr>
          <p:nvPr/>
        </p:nvGrpSpPr>
        <p:grpSpPr bwMode="auto">
          <a:xfrm>
            <a:off x="1028700" y="2940853"/>
            <a:ext cx="4829810" cy="901559"/>
            <a:chOff x="1620" y="5188"/>
            <a:chExt cx="7606" cy="1421"/>
          </a:xfrm>
        </p:grpSpPr>
        <p:grpSp>
          <p:nvGrpSpPr>
            <p:cNvPr id="47117" name="Group 7">
              <a:extLst>
                <a:ext uri="{FF2B5EF4-FFF2-40B4-BE49-F238E27FC236}">
                  <a16:creationId xmlns:a16="http://schemas.microsoft.com/office/drawing/2014/main" id="{44CAE78C-6CAE-2550-A892-80C40AD81F02}"/>
                </a:ext>
              </a:extLst>
            </p:cNvPr>
            <p:cNvGrpSpPr>
              <a:grpSpLocks/>
            </p:cNvGrpSpPr>
            <p:nvPr/>
          </p:nvGrpSpPr>
          <p:grpSpPr bwMode="auto">
            <a:xfrm>
              <a:off x="1620" y="5188"/>
              <a:ext cx="1421" cy="1421"/>
              <a:chOff x="0" y="0"/>
              <a:chExt cx="812800" cy="812800"/>
            </a:xfrm>
          </p:grpSpPr>
          <p:sp>
            <p:nvSpPr>
              <p:cNvPr id="47118" name="Freeform 8">
                <a:extLst>
                  <a:ext uri="{FF2B5EF4-FFF2-40B4-BE49-F238E27FC236}">
                    <a16:creationId xmlns:a16="http://schemas.microsoft.com/office/drawing/2014/main" id="{1F0B8978-1540-EA4F-0566-F5981ED6B53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19" name="TextBox 9">
                <a:extLst>
                  <a:ext uri="{FF2B5EF4-FFF2-40B4-BE49-F238E27FC236}">
                    <a16:creationId xmlns:a16="http://schemas.microsoft.com/office/drawing/2014/main" id="{F06C0AEE-BC42-1AC8-6E34-2B392B188FE2}"/>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6AB440DA-BA00-8F68-CC8E-F142F58914B9}"/>
                </a:ext>
              </a:extLst>
            </p:cNvPr>
            <p:cNvSpPr txBox="1"/>
            <p:nvPr/>
          </p:nvSpPr>
          <p:spPr>
            <a:xfrm>
              <a:off x="3243" y="5297"/>
              <a:ext cx="5983" cy="869"/>
            </a:xfrm>
            <a:prstGeom prst="rect">
              <a:avLst/>
            </a:prstGeom>
          </p:spPr>
          <p:txBody>
            <a:bodyPr wrap="square" lIns="0" tIns="0" rIns="0" bIns="0">
              <a:spAutoFit/>
            </a:bodyPr>
            <a:lstStyle/>
            <a:p>
              <a:pPr algn="ctr" fontAlgn="auto">
                <a:lnSpc>
                  <a:spcPts val="4320"/>
                </a:lnSpc>
                <a:defRPr/>
              </a:pPr>
              <a:r>
                <a:rPr lang="ro-RO"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a:t>
              </a: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istrofii musculare</a:t>
              </a:r>
            </a:p>
          </p:txBody>
        </p:sp>
      </p:grpSp>
      <p:grpSp>
        <p:nvGrpSpPr>
          <p:cNvPr id="25" name="Group 24">
            <a:extLst>
              <a:ext uri="{FF2B5EF4-FFF2-40B4-BE49-F238E27FC236}">
                <a16:creationId xmlns:a16="http://schemas.microsoft.com/office/drawing/2014/main" id="{286D0554-7308-3FB4-D61D-D5ADF6DCE515}"/>
              </a:ext>
            </a:extLst>
          </p:cNvPr>
          <p:cNvGrpSpPr>
            <a:grpSpLocks/>
          </p:cNvGrpSpPr>
          <p:nvPr/>
        </p:nvGrpSpPr>
        <p:grpSpPr bwMode="auto">
          <a:xfrm>
            <a:off x="6700613" y="2817766"/>
            <a:ext cx="4616450" cy="904875"/>
            <a:chOff x="10346" y="4995"/>
            <a:chExt cx="7270" cy="1424"/>
          </a:xfrm>
        </p:grpSpPr>
        <p:grpSp>
          <p:nvGrpSpPr>
            <p:cNvPr id="47122" name="Group 11">
              <a:extLst>
                <a:ext uri="{FF2B5EF4-FFF2-40B4-BE49-F238E27FC236}">
                  <a16:creationId xmlns:a16="http://schemas.microsoft.com/office/drawing/2014/main" id="{CBA1911F-A450-1D99-9525-C5EB1B6D0F2B}"/>
                </a:ext>
              </a:extLst>
            </p:cNvPr>
            <p:cNvGrpSpPr>
              <a:grpSpLocks/>
            </p:cNvGrpSpPr>
            <p:nvPr/>
          </p:nvGrpSpPr>
          <p:grpSpPr bwMode="auto">
            <a:xfrm>
              <a:off x="10346" y="4995"/>
              <a:ext cx="1424" cy="1424"/>
              <a:chOff x="0" y="0"/>
              <a:chExt cx="812800" cy="812800"/>
            </a:xfrm>
          </p:grpSpPr>
          <p:sp>
            <p:nvSpPr>
              <p:cNvPr id="47123" name="Freeform 12">
                <a:extLst>
                  <a:ext uri="{FF2B5EF4-FFF2-40B4-BE49-F238E27FC236}">
                    <a16:creationId xmlns:a16="http://schemas.microsoft.com/office/drawing/2014/main" id="{9D7F2D60-3E9B-40BB-5D71-2A061FD7D276}"/>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1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4" name="TextBox 13">
                <a:extLst>
                  <a:ext uri="{FF2B5EF4-FFF2-40B4-BE49-F238E27FC236}">
                    <a16:creationId xmlns:a16="http://schemas.microsoft.com/office/drawing/2014/main" id="{F6E26205-17B4-51AF-72AE-E71934D9DF17}"/>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BA1A6EE3-456A-CD3D-4CD7-91477C7E5CD3}"/>
                </a:ext>
              </a:extLst>
            </p:cNvPr>
            <p:cNvSpPr txBox="1"/>
            <p:nvPr/>
          </p:nvSpPr>
          <p:spPr>
            <a:xfrm>
              <a:off x="11771" y="5235"/>
              <a:ext cx="5845"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Spina </a:t>
              </a:r>
              <a:r>
                <a:rPr lang="ro-RO"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b</a:t>
              </a: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ifida</a:t>
              </a:r>
            </a:p>
          </p:txBody>
        </p:sp>
      </p:grpSp>
      <p:grpSp>
        <p:nvGrpSpPr>
          <p:cNvPr id="26" name="Group 25">
            <a:extLst>
              <a:ext uri="{FF2B5EF4-FFF2-40B4-BE49-F238E27FC236}">
                <a16:creationId xmlns:a16="http://schemas.microsoft.com/office/drawing/2014/main" id="{5C3E9167-D341-7D74-5D1C-EDFC29DA4AF8}"/>
              </a:ext>
            </a:extLst>
          </p:cNvPr>
          <p:cNvGrpSpPr>
            <a:grpSpLocks/>
          </p:cNvGrpSpPr>
          <p:nvPr/>
        </p:nvGrpSpPr>
        <p:grpSpPr bwMode="auto">
          <a:xfrm>
            <a:off x="12244161" y="2781255"/>
            <a:ext cx="4915047" cy="1267907"/>
            <a:chOff x="19075" y="4938"/>
            <a:chExt cx="6661" cy="1995"/>
          </a:xfrm>
        </p:grpSpPr>
        <p:grpSp>
          <p:nvGrpSpPr>
            <p:cNvPr id="47127" name="Group 15">
              <a:extLst>
                <a:ext uri="{FF2B5EF4-FFF2-40B4-BE49-F238E27FC236}">
                  <a16:creationId xmlns:a16="http://schemas.microsoft.com/office/drawing/2014/main" id="{5A2D59EB-9373-17F2-5091-66A916F6B012}"/>
                </a:ext>
              </a:extLst>
            </p:cNvPr>
            <p:cNvGrpSpPr>
              <a:grpSpLocks/>
            </p:cNvGrpSpPr>
            <p:nvPr/>
          </p:nvGrpSpPr>
          <p:grpSpPr bwMode="auto">
            <a:xfrm>
              <a:off x="19075" y="4938"/>
              <a:ext cx="1424" cy="1424"/>
              <a:chOff x="0" y="0"/>
              <a:chExt cx="812800" cy="812800"/>
            </a:xfrm>
          </p:grpSpPr>
          <p:sp>
            <p:nvSpPr>
              <p:cNvPr id="47128" name="Freeform 16">
                <a:extLst>
                  <a:ext uri="{FF2B5EF4-FFF2-40B4-BE49-F238E27FC236}">
                    <a16:creationId xmlns:a16="http://schemas.microsoft.com/office/drawing/2014/main" id="{E662E105-44DE-8C5D-EB12-56E02455876E}"/>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D2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7129" name="TextBox 17">
                <a:extLst>
                  <a:ext uri="{FF2B5EF4-FFF2-40B4-BE49-F238E27FC236}">
                    <a16:creationId xmlns:a16="http://schemas.microsoft.com/office/drawing/2014/main" id="{CBC349DF-FE3E-B0A6-2826-F6F76CCB855F}"/>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08C78DE4-DA7D-D04E-C5AE-E5C14A3D5174}"/>
                </a:ext>
              </a:extLst>
            </p:cNvPr>
            <p:cNvSpPr txBox="1"/>
            <p:nvPr/>
          </p:nvSpPr>
          <p:spPr>
            <a:xfrm>
              <a:off x="20734" y="5189"/>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Scleroza multiplă</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48130" name="Group 2">
            <a:extLst>
              <a:ext uri="{FF2B5EF4-FFF2-40B4-BE49-F238E27FC236}">
                <a16:creationId xmlns:a16="http://schemas.microsoft.com/office/drawing/2014/main" id="{1278B1C3-0204-3F61-A27E-D15F25432A87}"/>
              </a:ext>
            </a:extLst>
          </p:cNvPr>
          <p:cNvGrpSpPr>
            <a:grpSpLocks/>
          </p:cNvGrpSpPr>
          <p:nvPr/>
        </p:nvGrpSpPr>
        <p:grpSpPr bwMode="auto">
          <a:xfrm>
            <a:off x="584200" y="1028700"/>
            <a:ext cx="17119600" cy="8229600"/>
            <a:chOff x="0" y="0"/>
            <a:chExt cx="4508901" cy="2167467"/>
          </a:xfrm>
        </p:grpSpPr>
        <p:sp>
          <p:nvSpPr>
            <p:cNvPr id="48131" name="Freeform 3">
              <a:extLst>
                <a:ext uri="{FF2B5EF4-FFF2-40B4-BE49-F238E27FC236}">
                  <a16:creationId xmlns:a16="http://schemas.microsoft.com/office/drawing/2014/main" id="{65B35161-1200-DD24-4613-8637E729D7B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32" name="TextBox 4">
              <a:extLst>
                <a:ext uri="{FF2B5EF4-FFF2-40B4-BE49-F238E27FC236}">
                  <a16:creationId xmlns:a16="http://schemas.microsoft.com/office/drawing/2014/main" id="{999D90EE-A661-FBE8-5967-654FDF8D951D}"/>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48133" name="Group 8">
            <a:extLst>
              <a:ext uri="{FF2B5EF4-FFF2-40B4-BE49-F238E27FC236}">
                <a16:creationId xmlns:a16="http://schemas.microsoft.com/office/drawing/2014/main" id="{A8F857A5-16D7-6A90-85E5-DF36F7EC1E0C}"/>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42A35F70-E961-1B91-AEFA-545E6FFDC9FD}"/>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2897A0A1-7E7F-E487-4A7A-79B18ED8507C}"/>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48136" name="Picture 11">
            <a:extLst>
              <a:ext uri="{FF2B5EF4-FFF2-40B4-BE49-F238E27FC236}">
                <a16:creationId xmlns:a16="http://schemas.microsoft.com/office/drawing/2014/main" id="{976404EA-A480-B19B-06B8-D4EBC8C31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2ADFA114-0839-9303-E477-9185D71DB5AF}"/>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fr-FR" altLang="zh-CN" sz="6400" b="1" dirty="0" err="1">
                <a:solidFill>
                  <a:schemeClr val="bg1"/>
                </a:solidFill>
                <a:latin typeface="Arial" panose="020B0604020202020204" pitchFamily="34" charset="0"/>
                <a:sym typeface="Arimo Bold" panose="020B0704020202020204" pitchFamily="34" charset="0"/>
              </a:rPr>
              <a:t>Tipuri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dizabilități</a:t>
            </a:r>
            <a:r>
              <a:rPr lang="fr-FR" altLang="zh-CN" sz="6400" b="1" dirty="0">
                <a:solidFill>
                  <a:schemeClr val="bg1"/>
                </a:solidFill>
                <a:latin typeface="Arial" panose="020B0604020202020204" pitchFamily="34" charset="0"/>
                <a:sym typeface="Arimo Bold" panose="020B0704020202020204" pitchFamily="34" charset="0"/>
              </a:rPr>
              <a:t> de </a:t>
            </a:r>
            <a:r>
              <a:rPr lang="fr-FR" altLang="zh-CN" sz="6400" b="1" dirty="0" err="1">
                <a:solidFill>
                  <a:schemeClr val="bg1"/>
                </a:solidFill>
                <a:latin typeface="Arial" panose="020B0604020202020204" pitchFamily="34" charset="0"/>
                <a:sym typeface="Arimo Bold" panose="020B0704020202020204" pitchFamily="34" charset="0"/>
              </a:rPr>
              <a:t>mobilitate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75FFDF2-0335-5535-DC94-AD2DD9CBD775}"/>
              </a:ext>
            </a:extLst>
          </p:cNvPr>
          <p:cNvSpPr txBox="1">
            <a:spLocks noChangeArrowheads="1"/>
          </p:cNvSpPr>
          <p:nvPr/>
        </p:nvSpPr>
        <p:spPr bwMode="auto">
          <a:xfrm>
            <a:off x="2478088" y="5207000"/>
            <a:ext cx="14370050" cy="225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Poliomielita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este</a:t>
            </a:r>
            <a:r>
              <a:rPr lang="en-US" altLang="zh-CN" sz="3200" dirty="0">
                <a:solidFill>
                  <a:schemeClr val="bg1"/>
                </a:solidFill>
                <a:latin typeface="Arial" panose="020B0604020202020204" pitchFamily="34" charset="0"/>
                <a:sym typeface="Arial" panose="020B0604020202020204" pitchFamily="34" charset="0"/>
              </a:rPr>
              <a:t> o </a:t>
            </a:r>
            <a:r>
              <a:rPr lang="en-US" altLang="zh-CN" sz="3200" dirty="0" err="1">
                <a:solidFill>
                  <a:schemeClr val="bg1"/>
                </a:solidFill>
                <a:latin typeface="Arial" panose="020B0604020202020204" pitchFamily="34" charset="0"/>
                <a:sym typeface="Arial" panose="020B0604020202020204" pitchFamily="34" charset="0"/>
              </a:rPr>
              <a:t>boală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virală</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poate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provoca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paralizie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temporară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permanentă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Sindromul</a:t>
            </a:r>
            <a:r>
              <a:rPr lang="en-US" altLang="zh-CN" sz="3200" dirty="0">
                <a:solidFill>
                  <a:schemeClr val="bg1"/>
                </a:solidFill>
                <a:latin typeface="Arial" panose="020B0604020202020204" pitchFamily="34" charset="0"/>
                <a:sym typeface="Arial" panose="020B0604020202020204" pitchFamily="34" charset="0"/>
              </a:rPr>
              <a:t> post-polio se </a:t>
            </a:r>
            <a:r>
              <a:rPr lang="en-US" altLang="zh-CN" sz="3200" dirty="0" err="1">
                <a:solidFill>
                  <a:schemeClr val="bg1"/>
                </a:solidFill>
                <a:latin typeface="Arial" panose="020B0604020202020204" pitchFamily="34" charset="0"/>
                <a:sym typeface="Arial" panose="020B0604020202020204" pitchFamily="34" charset="0"/>
              </a:rPr>
              <a:t>referă</a:t>
            </a:r>
            <a:r>
              <a:rPr lang="en-US" altLang="zh-CN" sz="3200" dirty="0">
                <a:solidFill>
                  <a:schemeClr val="bg1"/>
                </a:solidFill>
                <a:latin typeface="Arial" panose="020B0604020202020204" pitchFamily="34" charset="0"/>
                <a:sym typeface="Arial" panose="020B0604020202020204" pitchFamily="34" charset="0"/>
              </a:rPr>
              <a:t> la un set de </a:t>
            </a:r>
            <a:r>
              <a:rPr lang="en-US" altLang="zh-CN" sz="3200" dirty="0" err="1">
                <a:solidFill>
                  <a:schemeClr val="bg1"/>
                </a:solidFill>
                <a:latin typeface="Arial" panose="020B0604020202020204" pitchFamily="34" charset="0"/>
                <a:sym typeface="Arial" panose="020B0604020202020204" pitchFamily="34" charset="0"/>
              </a:rPr>
              <a:t>simptome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debilitante</a:t>
            </a:r>
            <a:r>
              <a:rPr lang="en-US" altLang="zh-CN" sz="3200" dirty="0">
                <a:solidFill>
                  <a:schemeClr val="bg1"/>
                </a:solidFill>
                <a:latin typeface="Arial" panose="020B0604020202020204" pitchFamily="34" charset="0"/>
                <a:sym typeface="Arial" panose="020B0604020202020204" pitchFamily="34" charset="0"/>
              </a:rPr>
              <a:t> care pot </a:t>
            </a:r>
            <a:r>
              <a:rPr lang="en-US" altLang="zh-CN" sz="3200" dirty="0" err="1">
                <a:solidFill>
                  <a:schemeClr val="bg1"/>
                </a:solidFill>
                <a:latin typeface="Arial" panose="020B0604020202020204" pitchFamily="34" charset="0"/>
                <a:sym typeface="Arial" panose="020B0604020202020204" pitchFamily="34" charset="0"/>
              </a:rPr>
              <a:t>apărea</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zeci</a:t>
            </a:r>
            <a:r>
              <a:rPr lang="en-US" altLang="zh-CN" sz="3200" dirty="0">
                <a:solidFill>
                  <a:schemeClr val="bg1"/>
                </a:solidFill>
                <a:latin typeface="Arial" panose="020B0604020202020204" pitchFamily="34" charset="0"/>
                <a:sym typeface="Arial" panose="020B0604020202020204" pitchFamily="34" charset="0"/>
              </a:rPr>
              <a:t> de ani </a:t>
            </a:r>
            <a:r>
              <a:rPr lang="en-US" altLang="zh-CN" sz="3200" dirty="0" err="1">
                <a:solidFill>
                  <a:schemeClr val="bg1"/>
                </a:solidFill>
                <a:latin typeface="Arial" panose="020B0604020202020204" pitchFamily="34" charset="0"/>
                <a:sym typeface="Arial" panose="020B0604020202020204" pitchFamily="34" charset="0"/>
              </a:rPr>
              <a:t>după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infecția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inițială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inclusiv</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slăbiciune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musculară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progresivă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oboseală</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5" name="Group 14">
            <a:extLst>
              <a:ext uri="{FF2B5EF4-FFF2-40B4-BE49-F238E27FC236}">
                <a16:creationId xmlns:a16="http://schemas.microsoft.com/office/drawing/2014/main" id="{FC3EAE51-726E-AD5A-AE3E-0B96F95E2953}"/>
              </a:ext>
            </a:extLst>
          </p:cNvPr>
          <p:cNvGrpSpPr>
            <a:grpSpLocks/>
          </p:cNvGrpSpPr>
          <p:nvPr/>
        </p:nvGrpSpPr>
        <p:grpSpPr bwMode="auto">
          <a:xfrm>
            <a:off x="1295400" y="3856038"/>
            <a:ext cx="15440025" cy="901700"/>
            <a:chOff x="2040" y="6072"/>
            <a:chExt cx="24316" cy="1420"/>
          </a:xfrm>
        </p:grpSpPr>
        <p:grpSp>
          <p:nvGrpSpPr>
            <p:cNvPr id="48140" name="Group 5">
              <a:extLst>
                <a:ext uri="{FF2B5EF4-FFF2-40B4-BE49-F238E27FC236}">
                  <a16:creationId xmlns:a16="http://schemas.microsoft.com/office/drawing/2014/main" id="{C8C48403-06DC-F19D-3786-60BA095F687A}"/>
                </a:ext>
              </a:extLst>
            </p:cNvPr>
            <p:cNvGrpSpPr>
              <a:grpSpLocks/>
            </p:cNvGrpSpPr>
            <p:nvPr/>
          </p:nvGrpSpPr>
          <p:grpSpPr bwMode="auto">
            <a:xfrm>
              <a:off x="2040" y="6072"/>
              <a:ext cx="1421" cy="1421"/>
              <a:chOff x="0" y="0"/>
              <a:chExt cx="812800" cy="812800"/>
            </a:xfrm>
          </p:grpSpPr>
          <p:sp>
            <p:nvSpPr>
              <p:cNvPr id="48141" name="Freeform 6">
                <a:extLst>
                  <a:ext uri="{FF2B5EF4-FFF2-40B4-BE49-F238E27FC236}">
                    <a16:creationId xmlns:a16="http://schemas.microsoft.com/office/drawing/2014/main" id="{D8490433-B557-1DE5-BC15-2E18F8D68D91}"/>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48142" name="TextBox 7">
                <a:extLst>
                  <a:ext uri="{FF2B5EF4-FFF2-40B4-BE49-F238E27FC236}">
                    <a16:creationId xmlns:a16="http://schemas.microsoft.com/office/drawing/2014/main" id="{7A9A1028-D043-220D-D7AB-ABFA648F5E1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3DB37F3B-C6BC-3BC7-FE0F-8BCF60D788CB}"/>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Poliomielita </a:t>
              </a:r>
              <a:r>
                <a:rPr lang="ro-RO"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ș</a:t>
              </a: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i sindromul post-polio</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checkerboard(across)">
                                      <p:cBhvr>
                                        <p:cTn id="25" dur="1000"/>
                                        <p:tgtEl>
                                          <p:spTgt spid="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7129B29B-CF8B-B1BE-70BA-93C6B2CEC7B2}"/>
              </a:ext>
            </a:extLst>
          </p:cNvPr>
          <p:cNvGrpSpPr>
            <a:grpSpLocks/>
          </p:cNvGrpSpPr>
          <p:nvPr/>
        </p:nvGrpSpPr>
        <p:grpSpPr bwMode="auto">
          <a:xfrm>
            <a:off x="9144000" y="0"/>
            <a:ext cx="9144000" cy="5789613"/>
            <a:chOff x="0" y="0"/>
            <a:chExt cx="12192000" cy="7719142"/>
          </a:xfrm>
        </p:grpSpPr>
        <p:pic>
          <p:nvPicPr>
            <p:cNvPr id="49155" name="Picture 3">
              <a:extLst>
                <a:ext uri="{FF2B5EF4-FFF2-40B4-BE49-F238E27FC236}">
                  <a16:creationId xmlns:a16="http://schemas.microsoft.com/office/drawing/2014/main" id="{F04FFADE-FCBB-91D9-8B19-7EE30EFEC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25" b="242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9156" name="Group 4">
            <a:extLst>
              <a:ext uri="{FF2B5EF4-FFF2-40B4-BE49-F238E27FC236}">
                <a16:creationId xmlns:a16="http://schemas.microsoft.com/office/drawing/2014/main" id="{2013E6C1-AB31-DA5F-CB6A-AECD7F487831}"/>
              </a:ext>
            </a:extLst>
          </p:cNvPr>
          <p:cNvGrpSpPr>
            <a:grpSpLocks/>
          </p:cNvGrpSpPr>
          <p:nvPr/>
        </p:nvGrpSpPr>
        <p:grpSpPr bwMode="auto">
          <a:xfrm>
            <a:off x="0" y="0"/>
            <a:ext cx="9144000" cy="5789613"/>
            <a:chOff x="0" y="0"/>
            <a:chExt cx="12192000" cy="7719142"/>
          </a:xfrm>
        </p:grpSpPr>
        <p:pic>
          <p:nvPicPr>
            <p:cNvPr id="49157" name="Picture 5">
              <a:extLst>
                <a:ext uri="{FF2B5EF4-FFF2-40B4-BE49-F238E27FC236}">
                  <a16:creationId xmlns:a16="http://schemas.microsoft.com/office/drawing/2014/main" id="{E3E24467-D09C-8C93-DF1A-939E085C4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F62B9F2C-144F-0E64-BCB6-3A08EB4DADDA}"/>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dirty="0">
                <a:solidFill>
                  <a:srgbClr val="FFFFFF"/>
                </a:solidFill>
                <a:latin typeface="Arial" panose="020B0604020202020204" pitchFamily="34" charset="0"/>
                <a:sym typeface="Arimo Bold" panose="020B0704020202020204" pitchFamily="34" charset="0"/>
              </a:rPr>
              <a:t>Cum </a:t>
            </a:r>
            <a:r>
              <a:rPr lang="en-US" altLang="zh-CN" sz="6400" b="1" dirty="0" err="1">
                <a:solidFill>
                  <a:srgbClr val="FFFFFF"/>
                </a:solidFill>
                <a:latin typeface="Arial" panose="020B0604020202020204" pitchFamily="34" charset="0"/>
                <a:sym typeface="Arimo Bold" panose="020B0704020202020204" pitchFamily="34" charset="0"/>
              </a:rPr>
              <a:t>să</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comunici</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asertiv</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persoanele</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dizabilități</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locomotorii</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49159" name="AutoShape 7">
            <a:extLst>
              <a:ext uri="{FF2B5EF4-FFF2-40B4-BE49-F238E27FC236}">
                <a16:creationId xmlns:a16="http://schemas.microsoft.com/office/drawing/2014/main" id="{809B346F-F6AB-EF7A-5FBF-8E7FC4CE7E8D}"/>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9160" name="Group 8">
            <a:extLst>
              <a:ext uri="{FF2B5EF4-FFF2-40B4-BE49-F238E27FC236}">
                <a16:creationId xmlns:a16="http://schemas.microsoft.com/office/drawing/2014/main" id="{3A6429FC-D5A5-4B9B-C7E9-B3E7EB6C5962}"/>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7828398F-A879-F692-D6C2-FBAB1604941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8749C24D-56AF-BB76-1A19-FA489D4FB57E}"/>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70D44BFA-5FBF-15AC-F229-7E0CD0B5CC8C}"/>
              </a:ext>
            </a:extLst>
          </p:cNvPr>
          <p:cNvGrpSpPr>
            <a:grpSpLocks/>
          </p:cNvGrpSpPr>
          <p:nvPr/>
        </p:nvGrpSpPr>
        <p:grpSpPr bwMode="auto">
          <a:xfrm>
            <a:off x="6256338" y="3613150"/>
            <a:ext cx="5492750" cy="4894263"/>
            <a:chOff x="9853" y="5689"/>
            <a:chExt cx="8650" cy="7708"/>
          </a:xfrm>
        </p:grpSpPr>
        <p:sp>
          <p:nvSpPr>
            <p:cNvPr id="50179" name="Freeform 2">
              <a:extLst>
                <a:ext uri="{FF2B5EF4-FFF2-40B4-BE49-F238E27FC236}">
                  <a16:creationId xmlns:a16="http://schemas.microsoft.com/office/drawing/2014/main" id="{F901652E-1B1E-3AC1-EC1E-B02EEF0AF277}"/>
                </a:ext>
              </a:extLst>
            </p:cNvPr>
            <p:cNvSpPr>
              <a:spLocks noChangeArrowheads="1"/>
            </p:cNvSpPr>
            <p:nvPr/>
          </p:nvSpPr>
          <p:spPr bwMode="auto">
            <a:xfrm>
              <a:off x="11194" y="5689"/>
              <a:ext cx="6757" cy="5955"/>
            </a:xfrm>
            <a:custGeom>
              <a:avLst/>
              <a:gdLst>
                <a:gd name="T0" fmla="*/ 0 w 4290882"/>
                <a:gd name="T1" fmla="*/ 0 h 3781339"/>
                <a:gd name="T2" fmla="*/ 4290882 w 4290882"/>
                <a:gd name="T3" fmla="*/ 0 h 3781339"/>
                <a:gd name="T4" fmla="*/ 4290882 w 4290882"/>
                <a:gd name="T5" fmla="*/ 3781340 h 3781339"/>
                <a:gd name="T6" fmla="*/ 0 w 4290882"/>
                <a:gd name="T7" fmla="*/ 3781340 h 3781339"/>
                <a:gd name="T8" fmla="*/ 0 w 4290882"/>
                <a:gd name="T9" fmla="*/ 0 h 3781339"/>
              </a:gdLst>
              <a:ahLst/>
              <a:cxnLst>
                <a:cxn ang="0">
                  <a:pos x="T0" y="T1"/>
                </a:cxn>
                <a:cxn ang="0">
                  <a:pos x="T2" y="T3"/>
                </a:cxn>
                <a:cxn ang="0">
                  <a:pos x="T4" y="T5"/>
                </a:cxn>
                <a:cxn ang="0">
                  <a:pos x="T6" y="T7"/>
                </a:cxn>
                <a:cxn ang="0">
                  <a:pos x="T8" y="T9"/>
                </a:cxn>
              </a:cxnLst>
              <a:rect l="0" t="0" r="r" b="b"/>
              <a:pathLst>
                <a:path w="4290882" h="3781339">
                  <a:moveTo>
                    <a:pt x="0" y="0"/>
                  </a:moveTo>
                  <a:lnTo>
                    <a:pt x="4290882" y="0"/>
                  </a:lnTo>
                  <a:lnTo>
                    <a:pt x="4290882" y="3781340"/>
                  </a:lnTo>
                  <a:lnTo>
                    <a:pt x="0" y="378134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0" name="Freeform 10">
              <a:extLst>
                <a:ext uri="{FF2B5EF4-FFF2-40B4-BE49-F238E27FC236}">
                  <a16:creationId xmlns:a16="http://schemas.microsoft.com/office/drawing/2014/main" id="{300C5CBE-AC18-E043-65BB-B3AA576B0973}"/>
                </a:ext>
              </a:extLst>
            </p:cNvPr>
            <p:cNvSpPr>
              <a:spLocks noChangeArrowheads="1"/>
            </p:cNvSpPr>
            <p:nvPr/>
          </p:nvSpPr>
          <p:spPr bwMode="auto">
            <a:xfrm>
              <a:off x="9853" y="7331"/>
              <a:ext cx="8651" cy="6067"/>
            </a:xfrm>
            <a:custGeom>
              <a:avLst/>
              <a:gdLst>
                <a:gd name="T0" fmla="*/ 0 w 5493694"/>
                <a:gd name="T1" fmla="*/ 0 h 3852453"/>
                <a:gd name="T2" fmla="*/ 5493695 w 5493694"/>
                <a:gd name="T3" fmla="*/ 0 h 3852453"/>
                <a:gd name="T4" fmla="*/ 5493695 w 5493694"/>
                <a:gd name="T5" fmla="*/ 3852454 h 3852453"/>
                <a:gd name="T6" fmla="*/ 0 w 5493694"/>
                <a:gd name="T7" fmla="*/ 3852454 h 3852453"/>
                <a:gd name="T8" fmla="*/ 0 w 5493694"/>
                <a:gd name="T9" fmla="*/ 0 h 3852453"/>
              </a:gdLst>
              <a:ahLst/>
              <a:cxnLst>
                <a:cxn ang="0">
                  <a:pos x="T0" y="T1"/>
                </a:cxn>
                <a:cxn ang="0">
                  <a:pos x="T2" y="T3"/>
                </a:cxn>
                <a:cxn ang="0">
                  <a:pos x="T4" y="T5"/>
                </a:cxn>
                <a:cxn ang="0">
                  <a:pos x="T6" y="T7"/>
                </a:cxn>
                <a:cxn ang="0">
                  <a:pos x="T8" y="T9"/>
                </a:cxn>
              </a:cxnLst>
              <a:rect l="0" t="0" r="r" b="b"/>
              <a:pathLst>
                <a:path w="5493694" h="3852453">
                  <a:moveTo>
                    <a:pt x="0" y="0"/>
                  </a:moveTo>
                  <a:lnTo>
                    <a:pt x="5493695" y="0"/>
                  </a:lnTo>
                  <a:lnTo>
                    <a:pt x="5493695" y="3852454"/>
                  </a:lnTo>
                  <a:lnTo>
                    <a:pt x="0" y="3852454"/>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46" name="Group 45">
            <a:extLst>
              <a:ext uri="{FF2B5EF4-FFF2-40B4-BE49-F238E27FC236}">
                <a16:creationId xmlns:a16="http://schemas.microsoft.com/office/drawing/2014/main" id="{53C0C9CB-2DE1-7137-7FD6-8DCD365AF5D5}"/>
              </a:ext>
            </a:extLst>
          </p:cNvPr>
          <p:cNvGrpSpPr>
            <a:grpSpLocks/>
          </p:cNvGrpSpPr>
          <p:nvPr/>
        </p:nvGrpSpPr>
        <p:grpSpPr bwMode="auto">
          <a:xfrm>
            <a:off x="365125" y="1757363"/>
            <a:ext cx="7015163" cy="1680416"/>
            <a:chOff x="1194" y="2767"/>
            <a:chExt cx="10428" cy="2647"/>
          </a:xfrm>
        </p:grpSpPr>
        <p:grpSp>
          <p:nvGrpSpPr>
            <p:cNvPr id="50182" name="Group 11">
              <a:extLst>
                <a:ext uri="{FF2B5EF4-FFF2-40B4-BE49-F238E27FC236}">
                  <a16:creationId xmlns:a16="http://schemas.microsoft.com/office/drawing/2014/main" id="{12445EED-BCE0-AEE7-6D1D-24DA85FAD193}"/>
                </a:ext>
              </a:extLst>
            </p:cNvPr>
            <p:cNvGrpSpPr>
              <a:grpSpLocks/>
            </p:cNvGrpSpPr>
            <p:nvPr/>
          </p:nvGrpSpPr>
          <p:grpSpPr bwMode="auto">
            <a:xfrm>
              <a:off x="9357" y="2802"/>
              <a:ext cx="2265" cy="1928"/>
              <a:chOff x="0" y="0"/>
              <a:chExt cx="1917339" cy="1632135"/>
            </a:xfrm>
          </p:grpSpPr>
          <p:sp>
            <p:nvSpPr>
              <p:cNvPr id="50183" name="Freeform 12">
                <a:extLst>
                  <a:ext uri="{FF2B5EF4-FFF2-40B4-BE49-F238E27FC236}">
                    <a16:creationId xmlns:a16="http://schemas.microsoft.com/office/drawing/2014/main" id="{18295CB1-4D5A-8C54-E402-3A2522C508B1}"/>
                  </a:ext>
                </a:extLst>
              </p:cNvPr>
              <p:cNvSpPr>
                <a:spLocks noChangeArrowheads="1"/>
              </p:cNvSpPr>
              <p:nvPr/>
            </p:nvSpPr>
            <p:spPr bwMode="auto">
              <a:xfrm flipH="1">
                <a:off x="0" y="0"/>
                <a:ext cx="1917339" cy="1632135"/>
              </a:xfrm>
              <a:custGeom>
                <a:avLst/>
                <a:gdLst>
                  <a:gd name="T0" fmla="*/ 1917339 w 1917339"/>
                  <a:gd name="T1" fmla="*/ 0 h 1632135"/>
                  <a:gd name="T2" fmla="*/ 0 w 1917339"/>
                  <a:gd name="T3" fmla="*/ 0 h 1632135"/>
                  <a:gd name="T4" fmla="*/ 0 w 1917339"/>
                  <a:gd name="T5" fmla="*/ 1632135 h 1632135"/>
                  <a:gd name="T6" fmla="*/ 1917339 w 1917339"/>
                  <a:gd name="T7" fmla="*/ 1632135 h 1632135"/>
                  <a:gd name="T8" fmla="*/ 1917339 w 1917339"/>
                  <a:gd name="T9" fmla="*/ 0 h 1632135"/>
                </a:gdLst>
                <a:ahLst/>
                <a:cxnLst>
                  <a:cxn ang="0">
                    <a:pos x="T0" y="T1"/>
                  </a:cxn>
                  <a:cxn ang="0">
                    <a:pos x="T2" y="T3"/>
                  </a:cxn>
                  <a:cxn ang="0">
                    <a:pos x="T4" y="T5"/>
                  </a:cxn>
                  <a:cxn ang="0">
                    <a:pos x="T6" y="T7"/>
                  </a:cxn>
                  <a:cxn ang="0">
                    <a:pos x="T8" y="T9"/>
                  </a:cxn>
                </a:cxnLst>
                <a:rect l="0" t="0" r="r" b="b"/>
                <a:pathLst>
                  <a:path w="1917339" h="1632135">
                    <a:moveTo>
                      <a:pt x="1917339" y="0"/>
                    </a:moveTo>
                    <a:lnTo>
                      <a:pt x="0" y="0"/>
                    </a:lnTo>
                    <a:lnTo>
                      <a:pt x="0" y="1632135"/>
                    </a:lnTo>
                    <a:lnTo>
                      <a:pt x="1917339" y="1632135"/>
                    </a:lnTo>
                    <a:lnTo>
                      <a:pt x="1917339"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4" name="Freeform 13">
                <a:extLst>
                  <a:ext uri="{FF2B5EF4-FFF2-40B4-BE49-F238E27FC236}">
                    <a16:creationId xmlns:a16="http://schemas.microsoft.com/office/drawing/2014/main" id="{4BD7B464-A8A0-5E80-755D-8B6F8188B85B}"/>
                  </a:ext>
                </a:extLst>
              </p:cNvPr>
              <p:cNvSpPr>
                <a:spLocks noChangeArrowheads="1"/>
              </p:cNvSpPr>
              <p:nvPr/>
            </p:nvSpPr>
            <p:spPr bwMode="auto">
              <a:xfrm>
                <a:off x="752159" y="398405"/>
                <a:ext cx="739025" cy="761881"/>
              </a:xfrm>
              <a:custGeom>
                <a:avLst/>
                <a:gdLst>
                  <a:gd name="T0" fmla="*/ 0 w 739025"/>
                  <a:gd name="T1" fmla="*/ 0 h 761881"/>
                  <a:gd name="T2" fmla="*/ 739024 w 739025"/>
                  <a:gd name="T3" fmla="*/ 0 h 761881"/>
                  <a:gd name="T4" fmla="*/ 739024 w 739025"/>
                  <a:gd name="T5" fmla="*/ 761882 h 761881"/>
                  <a:gd name="T6" fmla="*/ 0 w 739025"/>
                  <a:gd name="T7" fmla="*/ 761882 h 761881"/>
                  <a:gd name="T8" fmla="*/ 0 w 739025"/>
                  <a:gd name="T9" fmla="*/ 0 h 761881"/>
                </a:gdLst>
                <a:ahLst/>
                <a:cxnLst>
                  <a:cxn ang="0">
                    <a:pos x="T0" y="T1"/>
                  </a:cxn>
                  <a:cxn ang="0">
                    <a:pos x="T2" y="T3"/>
                  </a:cxn>
                  <a:cxn ang="0">
                    <a:pos x="T4" y="T5"/>
                  </a:cxn>
                  <a:cxn ang="0">
                    <a:pos x="T6" y="T7"/>
                  </a:cxn>
                  <a:cxn ang="0">
                    <a:pos x="T8" y="T9"/>
                  </a:cxn>
                </a:cxnLst>
                <a:rect l="0" t="0" r="r" b="b"/>
                <a:pathLst>
                  <a:path w="739025" h="761881">
                    <a:moveTo>
                      <a:pt x="0" y="0"/>
                    </a:moveTo>
                    <a:lnTo>
                      <a:pt x="739024" y="0"/>
                    </a:lnTo>
                    <a:lnTo>
                      <a:pt x="739024" y="761882"/>
                    </a:lnTo>
                    <a:lnTo>
                      <a:pt x="0" y="761882"/>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85" name="TextBox 27">
              <a:extLst>
                <a:ext uri="{FF2B5EF4-FFF2-40B4-BE49-F238E27FC236}">
                  <a16:creationId xmlns:a16="http://schemas.microsoft.com/office/drawing/2014/main" id="{6D822110-6C43-46D4-9207-CA1A9542AC4C}"/>
                </a:ext>
              </a:extLst>
            </p:cNvPr>
            <p:cNvSpPr txBox="1">
              <a:spLocks noChangeArrowheads="1"/>
            </p:cNvSpPr>
            <p:nvPr/>
          </p:nvSpPr>
          <p:spPr bwMode="auto">
            <a:xfrm>
              <a:off x="2472" y="2767"/>
              <a:ext cx="7279" cy="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pt-BR" altLang="zh-CN" sz="3200" b="1" dirty="0">
                  <a:solidFill>
                    <a:srgbClr val="FEFEFE"/>
                  </a:solidFill>
                  <a:latin typeface="Arial" panose="020B0604020202020204" pitchFamily="34" charset="0"/>
                  <a:sym typeface="Arimo Bold" panose="020B0704020202020204" pitchFamily="34" charset="0"/>
                </a:rPr>
                <a:t>Adoptați o perspectivă pozitivă și respectuoasă</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86" name="TextBox 30">
              <a:extLst>
                <a:ext uri="{FF2B5EF4-FFF2-40B4-BE49-F238E27FC236}">
                  <a16:creationId xmlns:a16="http://schemas.microsoft.com/office/drawing/2014/main" id="{3BCB7D3B-B790-CA57-EE90-15CFA2855AFB}"/>
                </a:ext>
              </a:extLst>
            </p:cNvPr>
            <p:cNvSpPr txBox="1">
              <a:spLocks noChangeArrowheads="1"/>
            </p:cNvSpPr>
            <p:nvPr/>
          </p:nvSpPr>
          <p:spPr bwMode="auto">
            <a:xfrm>
              <a:off x="1194"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01</a:t>
              </a:r>
            </a:p>
          </p:txBody>
        </p:sp>
      </p:grpSp>
      <p:grpSp>
        <p:nvGrpSpPr>
          <p:cNvPr id="50" name="Group 49">
            <a:extLst>
              <a:ext uri="{FF2B5EF4-FFF2-40B4-BE49-F238E27FC236}">
                <a16:creationId xmlns:a16="http://schemas.microsoft.com/office/drawing/2014/main" id="{A2DE25BF-02ED-A279-80C5-A97012EAFB0A}"/>
              </a:ext>
            </a:extLst>
          </p:cNvPr>
          <p:cNvGrpSpPr>
            <a:grpSpLocks/>
          </p:cNvGrpSpPr>
          <p:nvPr/>
        </p:nvGrpSpPr>
        <p:grpSpPr bwMode="auto">
          <a:xfrm>
            <a:off x="11220450" y="1757363"/>
            <a:ext cx="6702425" cy="1246187"/>
            <a:chOff x="17669" y="2767"/>
            <a:chExt cx="8379" cy="1963"/>
          </a:xfrm>
        </p:grpSpPr>
        <p:sp>
          <p:nvSpPr>
            <p:cNvPr id="50188" name="Freeform 6">
              <a:extLst>
                <a:ext uri="{FF2B5EF4-FFF2-40B4-BE49-F238E27FC236}">
                  <a16:creationId xmlns:a16="http://schemas.microsoft.com/office/drawing/2014/main" id="{1C46D9C8-5DC9-953D-0DD1-3EDB72BA00BE}"/>
                </a:ext>
              </a:extLst>
            </p:cNvPr>
            <p:cNvSpPr>
              <a:spLocks noChangeArrowheads="1"/>
            </p:cNvSpPr>
            <p:nvPr/>
          </p:nvSpPr>
          <p:spPr bwMode="auto">
            <a:xfrm>
              <a:off x="17669" y="2802"/>
              <a:ext cx="2265" cy="1928"/>
            </a:xfrm>
            <a:custGeom>
              <a:avLst/>
              <a:gdLst>
                <a:gd name="T0" fmla="*/ 0 w 1438275"/>
                <a:gd name="T1" fmla="*/ 0 h 1224332"/>
                <a:gd name="T2" fmla="*/ 1438275 w 1438275"/>
                <a:gd name="T3" fmla="*/ 0 h 1224332"/>
                <a:gd name="T4" fmla="*/ 1438275 w 1438275"/>
                <a:gd name="T5" fmla="*/ 1224332 h 1224332"/>
                <a:gd name="T6" fmla="*/ 0 w 1438275"/>
                <a:gd name="T7" fmla="*/ 1224332 h 1224332"/>
                <a:gd name="T8" fmla="*/ 0 w 1438275"/>
                <a:gd name="T9" fmla="*/ 0 h 1224332"/>
              </a:gdLst>
              <a:ahLst/>
              <a:cxnLst>
                <a:cxn ang="0">
                  <a:pos x="T0" y="T1"/>
                </a:cxn>
                <a:cxn ang="0">
                  <a:pos x="T2" y="T3"/>
                </a:cxn>
                <a:cxn ang="0">
                  <a:pos x="T4" y="T5"/>
                </a:cxn>
                <a:cxn ang="0">
                  <a:pos x="T6" y="T7"/>
                </a:cxn>
                <a:cxn ang="0">
                  <a:pos x="T8" y="T9"/>
                </a:cxn>
              </a:cxnLst>
              <a:rect l="0" t="0" r="r" b="b"/>
              <a:pathLst>
                <a:path w="1438275" h="1224332">
                  <a:moveTo>
                    <a:pt x="0" y="0"/>
                  </a:moveTo>
                  <a:lnTo>
                    <a:pt x="1438275" y="0"/>
                  </a:lnTo>
                  <a:lnTo>
                    <a:pt x="1438275" y="1224332"/>
                  </a:lnTo>
                  <a:lnTo>
                    <a:pt x="0" y="122433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89" name="Freeform 23">
              <a:extLst>
                <a:ext uri="{FF2B5EF4-FFF2-40B4-BE49-F238E27FC236}">
                  <a16:creationId xmlns:a16="http://schemas.microsoft.com/office/drawing/2014/main" id="{E2292B88-77B0-9C3F-A496-8B3F28C6381F}"/>
                </a:ext>
              </a:extLst>
            </p:cNvPr>
            <p:cNvSpPr>
              <a:spLocks noChangeArrowheads="1"/>
            </p:cNvSpPr>
            <p:nvPr/>
          </p:nvSpPr>
          <p:spPr bwMode="auto">
            <a:xfrm>
              <a:off x="18141" y="3264"/>
              <a:ext cx="979" cy="1004"/>
            </a:xfrm>
            <a:custGeom>
              <a:avLst/>
              <a:gdLst>
                <a:gd name="T0" fmla="*/ 0 w 621611"/>
                <a:gd name="T1" fmla="*/ 0 h 637550"/>
                <a:gd name="T2" fmla="*/ 621611 w 621611"/>
                <a:gd name="T3" fmla="*/ 0 h 637550"/>
                <a:gd name="T4" fmla="*/ 621611 w 621611"/>
                <a:gd name="T5" fmla="*/ 637550 h 637550"/>
                <a:gd name="T6" fmla="*/ 0 w 621611"/>
                <a:gd name="T7" fmla="*/ 637550 h 637550"/>
                <a:gd name="T8" fmla="*/ 0 w 621611"/>
                <a:gd name="T9" fmla="*/ 0 h 637550"/>
              </a:gdLst>
              <a:ahLst/>
              <a:cxnLst>
                <a:cxn ang="0">
                  <a:pos x="T0" y="T1"/>
                </a:cxn>
                <a:cxn ang="0">
                  <a:pos x="T2" y="T3"/>
                </a:cxn>
                <a:cxn ang="0">
                  <a:pos x="T4" y="T5"/>
                </a:cxn>
                <a:cxn ang="0">
                  <a:pos x="T6" y="T7"/>
                </a:cxn>
                <a:cxn ang="0">
                  <a:pos x="T8" y="T9"/>
                </a:cxn>
              </a:cxnLst>
              <a:rect l="0" t="0" r="r" b="b"/>
              <a:pathLst>
                <a:path w="621611" h="637550">
                  <a:moveTo>
                    <a:pt x="0" y="0"/>
                  </a:moveTo>
                  <a:lnTo>
                    <a:pt x="621611" y="0"/>
                  </a:lnTo>
                  <a:lnTo>
                    <a:pt x="621611" y="637550"/>
                  </a:lnTo>
                  <a:lnTo>
                    <a:pt x="0" y="637550"/>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0" name="TextBox 28">
              <a:extLst>
                <a:ext uri="{FF2B5EF4-FFF2-40B4-BE49-F238E27FC236}">
                  <a16:creationId xmlns:a16="http://schemas.microsoft.com/office/drawing/2014/main" id="{3E7CAC3B-97AC-AA39-C566-E5E91E12872A}"/>
                </a:ext>
              </a:extLst>
            </p:cNvPr>
            <p:cNvSpPr txBox="1">
              <a:spLocks noChangeArrowheads="1"/>
            </p:cNvSpPr>
            <p:nvPr/>
          </p:nvSpPr>
          <p:spPr bwMode="auto">
            <a:xfrm>
              <a:off x="19934" y="2767"/>
              <a:ext cx="4679"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dirty="0" err="1">
                  <a:solidFill>
                    <a:srgbClr val="FEFEFE"/>
                  </a:solidFill>
                  <a:latin typeface="Arial" panose="020B0604020202020204" pitchFamily="34" charset="0"/>
                  <a:sym typeface="Arimo Bold" panose="020B0704020202020204" pitchFamily="34" charset="0"/>
                </a:rPr>
                <a:t>Claritate</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și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specificitate</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1" name="TextBox 31">
              <a:extLst>
                <a:ext uri="{FF2B5EF4-FFF2-40B4-BE49-F238E27FC236}">
                  <a16:creationId xmlns:a16="http://schemas.microsoft.com/office/drawing/2014/main" id="{33CC1343-8C35-E74A-164D-B4FF63D2CD3D}"/>
                </a:ext>
              </a:extLst>
            </p:cNvPr>
            <p:cNvSpPr txBox="1">
              <a:spLocks noChangeArrowheads="1"/>
            </p:cNvSpPr>
            <p:nvPr/>
          </p:nvSpPr>
          <p:spPr bwMode="auto">
            <a:xfrm>
              <a:off x="25212" y="3024"/>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dirty="0">
                  <a:solidFill>
                    <a:srgbClr val="FEFEFE"/>
                  </a:solidFill>
                  <a:latin typeface="Arial" panose="020B0604020202020204" pitchFamily="34" charset="0"/>
                  <a:sym typeface="Arimo Bold" panose="020B0704020202020204" pitchFamily="34" charset="0"/>
                </a:rPr>
                <a:t>05</a:t>
              </a:r>
            </a:p>
          </p:txBody>
        </p:sp>
      </p:grpSp>
      <p:grpSp>
        <p:nvGrpSpPr>
          <p:cNvPr id="51" name="Group 50">
            <a:extLst>
              <a:ext uri="{FF2B5EF4-FFF2-40B4-BE49-F238E27FC236}">
                <a16:creationId xmlns:a16="http://schemas.microsoft.com/office/drawing/2014/main" id="{49610548-F75F-9872-6AF4-BE73A2924A23}"/>
              </a:ext>
            </a:extLst>
          </p:cNvPr>
          <p:cNvGrpSpPr>
            <a:grpSpLocks/>
          </p:cNvGrpSpPr>
          <p:nvPr/>
        </p:nvGrpSpPr>
        <p:grpSpPr bwMode="auto">
          <a:xfrm>
            <a:off x="11830050" y="3521075"/>
            <a:ext cx="6034088" cy="1225550"/>
            <a:chOff x="18630" y="5546"/>
            <a:chExt cx="9067" cy="1928"/>
          </a:xfrm>
        </p:grpSpPr>
        <p:grpSp>
          <p:nvGrpSpPr>
            <p:cNvPr id="50193" name="Group 3">
              <a:extLst>
                <a:ext uri="{FF2B5EF4-FFF2-40B4-BE49-F238E27FC236}">
                  <a16:creationId xmlns:a16="http://schemas.microsoft.com/office/drawing/2014/main" id="{6D50CA56-4B47-B9CA-B4FF-EB8EDAC4C08C}"/>
                </a:ext>
              </a:extLst>
            </p:cNvPr>
            <p:cNvGrpSpPr>
              <a:grpSpLocks/>
            </p:cNvGrpSpPr>
            <p:nvPr/>
          </p:nvGrpSpPr>
          <p:grpSpPr bwMode="auto">
            <a:xfrm>
              <a:off x="18630" y="5546"/>
              <a:ext cx="2265" cy="1928"/>
              <a:chOff x="0" y="0"/>
              <a:chExt cx="1917700" cy="1632442"/>
            </a:xfrm>
          </p:grpSpPr>
          <p:sp>
            <p:nvSpPr>
              <p:cNvPr id="50194" name="Freeform 4">
                <a:extLst>
                  <a:ext uri="{FF2B5EF4-FFF2-40B4-BE49-F238E27FC236}">
                    <a16:creationId xmlns:a16="http://schemas.microsoft.com/office/drawing/2014/main" id="{63A65B70-FF75-C7FE-3D64-B8E1500DFEB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195" name="Freeform 5">
                <a:extLst>
                  <a:ext uri="{FF2B5EF4-FFF2-40B4-BE49-F238E27FC236}">
                    <a16:creationId xmlns:a16="http://schemas.microsoft.com/office/drawing/2014/main" id="{748B5C6B-AC5B-B202-BEEA-1DC7662F7B6E}"/>
                  </a:ext>
                </a:extLst>
              </p:cNvPr>
              <p:cNvSpPr>
                <a:spLocks noChangeArrowheads="1"/>
              </p:cNvSpPr>
              <p:nvPr/>
            </p:nvSpPr>
            <p:spPr bwMode="auto">
              <a:xfrm>
                <a:off x="609309" y="501524"/>
                <a:ext cx="476766" cy="629394"/>
              </a:xfrm>
              <a:custGeom>
                <a:avLst/>
                <a:gdLst>
                  <a:gd name="T0" fmla="*/ 0 w 476766"/>
                  <a:gd name="T1" fmla="*/ 0 h 629394"/>
                  <a:gd name="T2" fmla="*/ 476766 w 476766"/>
                  <a:gd name="T3" fmla="*/ 0 h 629394"/>
                  <a:gd name="T4" fmla="*/ 476766 w 476766"/>
                  <a:gd name="T5" fmla="*/ 629394 h 629394"/>
                  <a:gd name="T6" fmla="*/ 0 w 476766"/>
                  <a:gd name="T7" fmla="*/ 629394 h 629394"/>
                  <a:gd name="T8" fmla="*/ 0 w 476766"/>
                  <a:gd name="T9" fmla="*/ 0 h 629394"/>
                </a:gdLst>
                <a:ahLst/>
                <a:cxnLst>
                  <a:cxn ang="0">
                    <a:pos x="T0" y="T1"/>
                  </a:cxn>
                  <a:cxn ang="0">
                    <a:pos x="T2" y="T3"/>
                  </a:cxn>
                  <a:cxn ang="0">
                    <a:pos x="T4" y="T5"/>
                  </a:cxn>
                  <a:cxn ang="0">
                    <a:pos x="T6" y="T7"/>
                  </a:cxn>
                  <a:cxn ang="0">
                    <a:pos x="T8" y="T9"/>
                  </a:cxn>
                </a:cxnLst>
                <a:rect l="0" t="0" r="r" b="b"/>
                <a:pathLst>
                  <a:path w="476766" h="629394">
                    <a:moveTo>
                      <a:pt x="0" y="0"/>
                    </a:moveTo>
                    <a:lnTo>
                      <a:pt x="476766" y="0"/>
                    </a:lnTo>
                    <a:lnTo>
                      <a:pt x="476766" y="629394"/>
                    </a:lnTo>
                    <a:lnTo>
                      <a:pt x="0" y="629394"/>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196" name="TextBox 29">
              <a:extLst>
                <a:ext uri="{FF2B5EF4-FFF2-40B4-BE49-F238E27FC236}">
                  <a16:creationId xmlns:a16="http://schemas.microsoft.com/office/drawing/2014/main" id="{37264F3E-2D56-E8B2-5ED9-8405F1B47A03}"/>
                </a:ext>
              </a:extLst>
            </p:cNvPr>
            <p:cNvSpPr txBox="1">
              <a:spLocks noChangeArrowheads="1"/>
            </p:cNvSpPr>
            <p:nvPr/>
          </p:nvSpPr>
          <p:spPr bwMode="auto">
            <a:xfrm>
              <a:off x="20760" y="5554"/>
              <a:ext cx="5570"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dirty="0" err="1">
                  <a:solidFill>
                    <a:srgbClr val="FEFEFE"/>
                  </a:solidFill>
                  <a:latin typeface="Arial" panose="020B0604020202020204" pitchFamily="34" charset="0"/>
                  <a:sym typeface="Arimo Bold" panose="020B0704020202020204" pitchFamily="34" charset="0"/>
                </a:rPr>
                <a:t>Folosiți</a:t>
              </a:r>
              <a:r>
                <a:rPr lang="en-US" altLang="zh-CN" sz="3200" b="1" dirty="0">
                  <a:solidFill>
                    <a:srgbClr val="FEFEFE"/>
                  </a:solidFill>
                  <a:latin typeface="Arial" panose="020B0604020202020204" pitchFamily="34" charset="0"/>
                  <a:sym typeface="Arimo Bold" panose="020B0704020202020204" pitchFamily="34" charset="0"/>
                </a:rPr>
                <a:t> un </a:t>
              </a:r>
              <a:r>
                <a:rPr lang="en-US" altLang="zh-CN" sz="3200" b="1" dirty="0" err="1">
                  <a:solidFill>
                    <a:srgbClr val="FEFEFE"/>
                  </a:solidFill>
                  <a:latin typeface="Arial" panose="020B0604020202020204" pitchFamily="34" charset="0"/>
                  <a:sym typeface="Arimo Bold" panose="020B0704020202020204" pitchFamily="34" charset="0"/>
                </a:rPr>
                <a:t>limbaj</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respectuos</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50197" name="TextBox 33">
              <a:extLst>
                <a:ext uri="{FF2B5EF4-FFF2-40B4-BE49-F238E27FC236}">
                  <a16:creationId xmlns:a16="http://schemas.microsoft.com/office/drawing/2014/main" id="{07980691-C430-52CC-F203-89955D79A7A8}"/>
                </a:ext>
              </a:extLst>
            </p:cNvPr>
            <p:cNvSpPr txBox="1">
              <a:spLocks noChangeArrowheads="1"/>
            </p:cNvSpPr>
            <p:nvPr/>
          </p:nvSpPr>
          <p:spPr bwMode="auto">
            <a:xfrm>
              <a:off x="26861"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06</a:t>
              </a:r>
            </a:p>
          </p:txBody>
        </p:sp>
      </p:grpSp>
      <p:grpSp>
        <p:nvGrpSpPr>
          <p:cNvPr id="47" name="Group 46">
            <a:extLst>
              <a:ext uri="{FF2B5EF4-FFF2-40B4-BE49-F238E27FC236}">
                <a16:creationId xmlns:a16="http://schemas.microsoft.com/office/drawing/2014/main" id="{DACF98F9-CF1D-6FE2-6E4B-2CA1A61A77BE}"/>
              </a:ext>
            </a:extLst>
          </p:cNvPr>
          <p:cNvGrpSpPr>
            <a:grpSpLocks/>
          </p:cNvGrpSpPr>
          <p:nvPr/>
        </p:nvGrpSpPr>
        <p:grpSpPr bwMode="auto">
          <a:xfrm>
            <a:off x="365125" y="3527425"/>
            <a:ext cx="6295073" cy="1225550"/>
            <a:chOff x="792" y="5554"/>
            <a:chExt cx="9697" cy="1930"/>
          </a:xfrm>
        </p:grpSpPr>
        <p:grpSp>
          <p:nvGrpSpPr>
            <p:cNvPr id="50199" name="Group 14">
              <a:extLst>
                <a:ext uri="{FF2B5EF4-FFF2-40B4-BE49-F238E27FC236}">
                  <a16:creationId xmlns:a16="http://schemas.microsoft.com/office/drawing/2014/main" id="{4DD5F8FA-0E15-727B-140A-FCD60E064046}"/>
                </a:ext>
              </a:extLst>
            </p:cNvPr>
            <p:cNvGrpSpPr>
              <a:grpSpLocks/>
            </p:cNvGrpSpPr>
            <p:nvPr/>
          </p:nvGrpSpPr>
          <p:grpSpPr bwMode="auto">
            <a:xfrm>
              <a:off x="8224" y="5556"/>
              <a:ext cx="2265" cy="1928"/>
              <a:chOff x="0" y="0"/>
              <a:chExt cx="1917700" cy="1632442"/>
            </a:xfrm>
          </p:grpSpPr>
          <p:sp>
            <p:nvSpPr>
              <p:cNvPr id="50200" name="Freeform 15">
                <a:extLst>
                  <a:ext uri="{FF2B5EF4-FFF2-40B4-BE49-F238E27FC236}">
                    <a16:creationId xmlns:a16="http://schemas.microsoft.com/office/drawing/2014/main" id="{93865676-F1FE-4C27-25A0-AD21912E7E6C}"/>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1" name="Freeform 16">
                <a:extLst>
                  <a:ext uri="{FF2B5EF4-FFF2-40B4-BE49-F238E27FC236}">
                    <a16:creationId xmlns:a16="http://schemas.microsoft.com/office/drawing/2014/main" id="{5AC707AD-99CD-14B5-D9EB-18EE15F6514C}"/>
                  </a:ext>
                </a:extLst>
              </p:cNvPr>
              <p:cNvSpPr>
                <a:spLocks noChangeArrowheads="1"/>
              </p:cNvSpPr>
              <p:nvPr/>
            </p:nvSpPr>
            <p:spPr bwMode="auto">
              <a:xfrm>
                <a:off x="697625" y="487745"/>
                <a:ext cx="855598" cy="690896"/>
              </a:xfrm>
              <a:custGeom>
                <a:avLst/>
                <a:gdLst>
                  <a:gd name="T0" fmla="*/ 0 w 855598"/>
                  <a:gd name="T1" fmla="*/ 0 h 690896"/>
                  <a:gd name="T2" fmla="*/ 855599 w 855598"/>
                  <a:gd name="T3" fmla="*/ 0 h 690896"/>
                  <a:gd name="T4" fmla="*/ 855599 w 855598"/>
                  <a:gd name="T5" fmla="*/ 690896 h 690896"/>
                  <a:gd name="T6" fmla="*/ 0 w 855598"/>
                  <a:gd name="T7" fmla="*/ 690896 h 690896"/>
                  <a:gd name="T8" fmla="*/ 0 w 855598"/>
                  <a:gd name="T9" fmla="*/ 0 h 690896"/>
                </a:gdLst>
                <a:ahLst/>
                <a:cxnLst>
                  <a:cxn ang="0">
                    <a:pos x="T0" y="T1"/>
                  </a:cxn>
                  <a:cxn ang="0">
                    <a:pos x="T2" y="T3"/>
                  </a:cxn>
                  <a:cxn ang="0">
                    <a:pos x="T4" y="T5"/>
                  </a:cxn>
                  <a:cxn ang="0">
                    <a:pos x="T6" y="T7"/>
                  </a:cxn>
                  <a:cxn ang="0">
                    <a:pos x="T8" y="T9"/>
                  </a:cxn>
                </a:cxnLst>
                <a:rect l="0" t="0" r="r" b="b"/>
                <a:pathLst>
                  <a:path w="855598" h="690896">
                    <a:moveTo>
                      <a:pt x="0" y="0"/>
                    </a:moveTo>
                    <a:lnTo>
                      <a:pt x="855599" y="0"/>
                    </a:lnTo>
                    <a:lnTo>
                      <a:pt x="855599" y="690896"/>
                    </a:lnTo>
                    <a:lnTo>
                      <a:pt x="0" y="690896"/>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2" name="TextBox 32">
              <a:extLst>
                <a:ext uri="{FF2B5EF4-FFF2-40B4-BE49-F238E27FC236}">
                  <a16:creationId xmlns:a16="http://schemas.microsoft.com/office/drawing/2014/main" id="{A34D9384-968B-60CF-6BE9-9620ACB1C0C6}"/>
                </a:ext>
              </a:extLst>
            </p:cNvPr>
            <p:cNvSpPr txBox="1">
              <a:spLocks noChangeArrowheads="1"/>
            </p:cNvSpPr>
            <p:nvPr/>
          </p:nvSpPr>
          <p:spPr bwMode="auto">
            <a:xfrm>
              <a:off x="792" y="599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a:solidFill>
                    <a:srgbClr val="FEFEFE"/>
                  </a:solidFill>
                  <a:latin typeface="Arial" panose="020B0604020202020204" pitchFamily="34" charset="0"/>
                  <a:sym typeface="Arimo Bold" panose="020B0704020202020204" pitchFamily="34" charset="0"/>
                </a:rPr>
                <a:t>02</a:t>
              </a:r>
            </a:p>
          </p:txBody>
        </p:sp>
        <p:sp>
          <p:nvSpPr>
            <p:cNvPr id="50203" name="TextBox 38">
              <a:extLst>
                <a:ext uri="{FF2B5EF4-FFF2-40B4-BE49-F238E27FC236}">
                  <a16:creationId xmlns:a16="http://schemas.microsoft.com/office/drawing/2014/main" id="{E3BD3A78-E833-A6FF-77DD-EA03344E1767}"/>
                </a:ext>
              </a:extLst>
            </p:cNvPr>
            <p:cNvSpPr txBox="1">
              <a:spLocks noChangeArrowheads="1"/>
            </p:cNvSpPr>
            <p:nvPr/>
          </p:nvSpPr>
          <p:spPr bwMode="auto">
            <a:xfrm>
              <a:off x="2213" y="5554"/>
              <a:ext cx="5260" cy="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dirty="0" err="1">
                  <a:solidFill>
                    <a:srgbClr val="FEFEFE"/>
                  </a:solidFill>
                  <a:latin typeface="Arial" panose="020B0604020202020204" pitchFamily="34" charset="0"/>
                  <a:sym typeface="Arimo Bold" panose="020B0704020202020204" pitchFamily="34" charset="0"/>
                </a:rPr>
                <a:t>Comunica</a:t>
              </a:r>
              <a:r>
                <a:rPr lang="ro-RO" altLang="zh-CN" sz="3200" b="1" dirty="0">
                  <a:solidFill>
                    <a:srgbClr val="FEFEFE"/>
                  </a:solidFill>
                  <a:latin typeface="Arial" panose="020B0604020202020204" pitchFamily="34" charset="0"/>
                  <a:sym typeface="Arimo Bold" panose="020B0704020202020204" pitchFamily="34" charset="0"/>
                </a:rPr>
                <a:t>ți</a:t>
              </a:r>
              <a:r>
                <a:rPr lang="en-US" altLang="zh-CN" sz="3200" b="1" dirty="0">
                  <a:solidFill>
                    <a:srgbClr val="FEFEFE"/>
                  </a:solidFill>
                  <a:latin typeface="Arial" panose="020B0604020202020204" pitchFamily="34" charset="0"/>
                  <a:sym typeface="Arimo Bold" panose="020B0704020202020204" pitchFamily="34" charset="0"/>
                </a:rPr>
                <a:t> la </a:t>
              </a:r>
              <a:r>
                <a:rPr lang="en-US" altLang="zh-CN" sz="3200" b="1" dirty="0" err="1">
                  <a:solidFill>
                    <a:srgbClr val="FEFEFE"/>
                  </a:solidFill>
                  <a:latin typeface="Arial" panose="020B0604020202020204" pitchFamily="34" charset="0"/>
                  <a:sym typeface="Arimo Bold" panose="020B0704020202020204" pitchFamily="34" charset="0"/>
                </a:rPr>
                <a:t>nivelul</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ochilor</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8" name="Group 47">
            <a:extLst>
              <a:ext uri="{FF2B5EF4-FFF2-40B4-BE49-F238E27FC236}">
                <a16:creationId xmlns:a16="http://schemas.microsoft.com/office/drawing/2014/main" id="{A4C6D51F-6330-90D2-089F-F115BACD7173}"/>
              </a:ext>
            </a:extLst>
          </p:cNvPr>
          <p:cNvGrpSpPr>
            <a:grpSpLocks/>
          </p:cNvGrpSpPr>
          <p:nvPr/>
        </p:nvGrpSpPr>
        <p:grpSpPr bwMode="auto">
          <a:xfrm>
            <a:off x="365125" y="5249863"/>
            <a:ext cx="5504498" cy="1223962"/>
            <a:chOff x="668" y="8268"/>
            <a:chExt cx="8576" cy="1928"/>
          </a:xfrm>
        </p:grpSpPr>
        <p:grpSp>
          <p:nvGrpSpPr>
            <p:cNvPr id="50205" name="Group 17">
              <a:extLst>
                <a:ext uri="{FF2B5EF4-FFF2-40B4-BE49-F238E27FC236}">
                  <a16:creationId xmlns:a16="http://schemas.microsoft.com/office/drawing/2014/main" id="{0F1911B9-3521-076C-57FE-8F41FCC7F41E}"/>
                </a:ext>
              </a:extLst>
            </p:cNvPr>
            <p:cNvGrpSpPr>
              <a:grpSpLocks/>
            </p:cNvGrpSpPr>
            <p:nvPr/>
          </p:nvGrpSpPr>
          <p:grpSpPr bwMode="auto">
            <a:xfrm>
              <a:off x="6979" y="8268"/>
              <a:ext cx="2265" cy="1928"/>
              <a:chOff x="0" y="0"/>
              <a:chExt cx="1917700" cy="1632442"/>
            </a:xfrm>
          </p:grpSpPr>
          <p:sp>
            <p:nvSpPr>
              <p:cNvPr id="50206" name="Freeform 18">
                <a:extLst>
                  <a:ext uri="{FF2B5EF4-FFF2-40B4-BE49-F238E27FC236}">
                    <a16:creationId xmlns:a16="http://schemas.microsoft.com/office/drawing/2014/main" id="{77A33974-576B-5978-AFA2-4A390B530823}"/>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07" name="Freeform 19">
                <a:extLst>
                  <a:ext uri="{FF2B5EF4-FFF2-40B4-BE49-F238E27FC236}">
                    <a16:creationId xmlns:a16="http://schemas.microsoft.com/office/drawing/2014/main" id="{FA205812-F4DC-89E3-BEBF-7DDDFFD774AA}"/>
                  </a:ext>
                </a:extLst>
              </p:cNvPr>
              <p:cNvSpPr>
                <a:spLocks noChangeArrowheads="1"/>
              </p:cNvSpPr>
              <p:nvPr/>
            </p:nvSpPr>
            <p:spPr bwMode="auto">
              <a:xfrm>
                <a:off x="733990" y="403654"/>
                <a:ext cx="831369" cy="825134"/>
              </a:xfrm>
              <a:custGeom>
                <a:avLst/>
                <a:gdLst>
                  <a:gd name="T0" fmla="*/ 0 w 831369"/>
                  <a:gd name="T1" fmla="*/ 0 h 825134"/>
                  <a:gd name="T2" fmla="*/ 831369 w 831369"/>
                  <a:gd name="T3" fmla="*/ 0 h 825134"/>
                  <a:gd name="T4" fmla="*/ 831369 w 831369"/>
                  <a:gd name="T5" fmla="*/ 825134 h 825134"/>
                  <a:gd name="T6" fmla="*/ 0 w 831369"/>
                  <a:gd name="T7" fmla="*/ 825134 h 825134"/>
                  <a:gd name="T8" fmla="*/ 0 w 831369"/>
                  <a:gd name="T9" fmla="*/ 0 h 825134"/>
                </a:gdLst>
                <a:ahLst/>
                <a:cxnLst>
                  <a:cxn ang="0">
                    <a:pos x="T0" y="T1"/>
                  </a:cxn>
                  <a:cxn ang="0">
                    <a:pos x="T2" y="T3"/>
                  </a:cxn>
                  <a:cxn ang="0">
                    <a:pos x="T4" y="T5"/>
                  </a:cxn>
                  <a:cxn ang="0">
                    <a:pos x="T6" y="T7"/>
                  </a:cxn>
                  <a:cxn ang="0">
                    <a:pos x="T8" y="T9"/>
                  </a:cxn>
                </a:cxnLst>
                <a:rect l="0" t="0" r="r" b="b"/>
                <a:pathLst>
                  <a:path w="831369" h="825134">
                    <a:moveTo>
                      <a:pt x="0" y="0"/>
                    </a:moveTo>
                    <a:lnTo>
                      <a:pt x="831369" y="0"/>
                    </a:lnTo>
                    <a:lnTo>
                      <a:pt x="831369" y="825134"/>
                    </a:lnTo>
                    <a:lnTo>
                      <a:pt x="0" y="825134"/>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08" name="TextBox 36">
              <a:extLst>
                <a:ext uri="{FF2B5EF4-FFF2-40B4-BE49-F238E27FC236}">
                  <a16:creationId xmlns:a16="http://schemas.microsoft.com/office/drawing/2014/main" id="{FC05050F-626F-8B98-916A-9FEA9CFA9558}"/>
                </a:ext>
              </a:extLst>
            </p:cNvPr>
            <p:cNvSpPr txBox="1">
              <a:spLocks noChangeArrowheads="1"/>
            </p:cNvSpPr>
            <p:nvPr/>
          </p:nvSpPr>
          <p:spPr bwMode="auto">
            <a:xfrm>
              <a:off x="668" y="8622"/>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dirty="0">
                  <a:solidFill>
                    <a:srgbClr val="FEFEFE"/>
                  </a:solidFill>
                  <a:latin typeface="Arial" panose="020B0604020202020204" pitchFamily="34" charset="0"/>
                  <a:sym typeface="Arimo Bold" panose="020B0704020202020204" pitchFamily="34" charset="0"/>
                </a:rPr>
                <a:t>03</a:t>
              </a:r>
            </a:p>
          </p:txBody>
        </p:sp>
        <p:sp>
          <p:nvSpPr>
            <p:cNvPr id="50209" name="TextBox 39">
              <a:extLst>
                <a:ext uri="{FF2B5EF4-FFF2-40B4-BE49-F238E27FC236}">
                  <a16:creationId xmlns:a16="http://schemas.microsoft.com/office/drawing/2014/main" id="{3279B614-B8A9-9AF7-F4CD-BEF3D518B9FE}"/>
                </a:ext>
              </a:extLst>
            </p:cNvPr>
            <p:cNvSpPr txBox="1">
              <a:spLocks noChangeArrowheads="1"/>
            </p:cNvSpPr>
            <p:nvPr/>
          </p:nvSpPr>
          <p:spPr bwMode="auto">
            <a:xfrm>
              <a:off x="1800" y="8622"/>
              <a:ext cx="542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dirty="0" err="1">
                  <a:solidFill>
                    <a:srgbClr val="FEFEFE"/>
                  </a:solidFill>
                  <a:latin typeface="Arial" panose="020B0604020202020204" pitchFamily="34" charset="0"/>
                  <a:sym typeface="Arimo Bold" panose="020B0704020202020204" pitchFamily="34" charset="0"/>
                </a:rPr>
                <a:t>Asculta</a:t>
              </a:r>
              <a:r>
                <a:rPr lang="ro-RO" altLang="zh-CN" sz="3200" b="1" dirty="0">
                  <a:solidFill>
                    <a:srgbClr val="FEFEFE"/>
                  </a:solidFill>
                  <a:latin typeface="Arial" panose="020B0604020202020204" pitchFamily="34" charset="0"/>
                  <a:sym typeface="Arimo Bold" panose="020B0704020202020204" pitchFamily="34" charset="0"/>
                </a:rPr>
                <a:t>ți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activ</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2" name="Group 51">
            <a:extLst>
              <a:ext uri="{FF2B5EF4-FFF2-40B4-BE49-F238E27FC236}">
                <a16:creationId xmlns:a16="http://schemas.microsoft.com/office/drawing/2014/main" id="{245C63C0-9BEF-5A0B-EC43-AA4FC718E6BC}"/>
              </a:ext>
            </a:extLst>
          </p:cNvPr>
          <p:cNvGrpSpPr>
            <a:grpSpLocks/>
          </p:cNvGrpSpPr>
          <p:nvPr/>
        </p:nvGrpSpPr>
        <p:grpSpPr bwMode="auto">
          <a:xfrm>
            <a:off x="12463463" y="5194300"/>
            <a:ext cx="5400675" cy="1279525"/>
            <a:chOff x="19627" y="8179"/>
            <a:chExt cx="8505" cy="2017"/>
          </a:xfrm>
        </p:grpSpPr>
        <p:grpSp>
          <p:nvGrpSpPr>
            <p:cNvPr id="50211" name="Group 24">
              <a:extLst>
                <a:ext uri="{FF2B5EF4-FFF2-40B4-BE49-F238E27FC236}">
                  <a16:creationId xmlns:a16="http://schemas.microsoft.com/office/drawing/2014/main" id="{4EBA8A40-EB63-A58F-A072-7BA48A3AF95A}"/>
                </a:ext>
              </a:extLst>
            </p:cNvPr>
            <p:cNvGrpSpPr>
              <a:grpSpLocks/>
            </p:cNvGrpSpPr>
            <p:nvPr/>
          </p:nvGrpSpPr>
          <p:grpSpPr bwMode="auto">
            <a:xfrm>
              <a:off x="19627" y="8268"/>
              <a:ext cx="2265" cy="1928"/>
              <a:chOff x="0" y="0"/>
              <a:chExt cx="1917700" cy="1632442"/>
            </a:xfrm>
          </p:grpSpPr>
          <p:sp>
            <p:nvSpPr>
              <p:cNvPr id="50212" name="Freeform 25">
                <a:extLst>
                  <a:ext uri="{FF2B5EF4-FFF2-40B4-BE49-F238E27FC236}">
                    <a16:creationId xmlns:a16="http://schemas.microsoft.com/office/drawing/2014/main" id="{1659B262-574B-804C-A798-2E6405CB2AEE}"/>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3" name="Freeform 26">
                <a:extLst>
                  <a:ext uri="{FF2B5EF4-FFF2-40B4-BE49-F238E27FC236}">
                    <a16:creationId xmlns:a16="http://schemas.microsoft.com/office/drawing/2014/main" id="{A320706C-4464-3731-37A4-58EE0E6A7861}"/>
                  </a:ext>
                </a:extLst>
              </p:cNvPr>
              <p:cNvSpPr>
                <a:spLocks noChangeArrowheads="1"/>
              </p:cNvSpPr>
              <p:nvPr/>
            </p:nvSpPr>
            <p:spPr bwMode="auto">
              <a:xfrm>
                <a:off x="407448" y="368798"/>
                <a:ext cx="810954" cy="894846"/>
              </a:xfrm>
              <a:custGeom>
                <a:avLst/>
                <a:gdLst>
                  <a:gd name="T0" fmla="*/ 0 w 810954"/>
                  <a:gd name="T1" fmla="*/ 0 h 894846"/>
                  <a:gd name="T2" fmla="*/ 810954 w 810954"/>
                  <a:gd name="T3" fmla="*/ 0 h 894846"/>
                  <a:gd name="T4" fmla="*/ 810954 w 810954"/>
                  <a:gd name="T5" fmla="*/ 894846 h 894846"/>
                  <a:gd name="T6" fmla="*/ 0 w 810954"/>
                  <a:gd name="T7" fmla="*/ 894846 h 894846"/>
                  <a:gd name="T8" fmla="*/ 0 w 810954"/>
                  <a:gd name="T9" fmla="*/ 0 h 894846"/>
                </a:gdLst>
                <a:ahLst/>
                <a:cxnLst>
                  <a:cxn ang="0">
                    <a:pos x="T0" y="T1"/>
                  </a:cxn>
                  <a:cxn ang="0">
                    <a:pos x="T2" y="T3"/>
                  </a:cxn>
                  <a:cxn ang="0">
                    <a:pos x="T4" y="T5"/>
                  </a:cxn>
                  <a:cxn ang="0">
                    <a:pos x="T6" y="T7"/>
                  </a:cxn>
                  <a:cxn ang="0">
                    <a:pos x="T8" y="T9"/>
                  </a:cxn>
                </a:cxnLst>
                <a:rect l="0" t="0" r="r" b="b"/>
                <a:pathLst>
                  <a:path w="810954" h="894846">
                    <a:moveTo>
                      <a:pt x="0" y="0"/>
                    </a:moveTo>
                    <a:lnTo>
                      <a:pt x="810954" y="0"/>
                    </a:lnTo>
                    <a:lnTo>
                      <a:pt x="810954" y="894846"/>
                    </a:lnTo>
                    <a:lnTo>
                      <a:pt x="0" y="894846"/>
                    </a:lnTo>
                    <a:lnTo>
                      <a:pt x="0" y="0"/>
                    </a:lnTo>
                    <a:close/>
                  </a:path>
                </a:pathLst>
              </a:cu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14" name="TextBox 37">
              <a:extLst>
                <a:ext uri="{FF2B5EF4-FFF2-40B4-BE49-F238E27FC236}">
                  <a16:creationId xmlns:a16="http://schemas.microsoft.com/office/drawing/2014/main" id="{2704A49B-5E45-7F92-65B2-399F3A9D9736}"/>
                </a:ext>
              </a:extLst>
            </p:cNvPr>
            <p:cNvSpPr txBox="1">
              <a:spLocks noChangeArrowheads="1"/>
            </p:cNvSpPr>
            <p:nvPr/>
          </p:nvSpPr>
          <p:spPr bwMode="auto">
            <a:xfrm>
              <a:off x="27296" y="8622"/>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07</a:t>
              </a:r>
            </a:p>
          </p:txBody>
        </p:sp>
        <p:sp>
          <p:nvSpPr>
            <p:cNvPr id="50215" name="TextBox 40">
              <a:extLst>
                <a:ext uri="{FF2B5EF4-FFF2-40B4-BE49-F238E27FC236}">
                  <a16:creationId xmlns:a16="http://schemas.microsoft.com/office/drawing/2014/main" id="{705D310C-1A90-73BE-59B9-CE1D8D7A4404}"/>
                </a:ext>
              </a:extLst>
            </p:cNvPr>
            <p:cNvSpPr txBox="1">
              <a:spLocks noChangeArrowheads="1"/>
            </p:cNvSpPr>
            <p:nvPr/>
          </p:nvSpPr>
          <p:spPr bwMode="auto">
            <a:xfrm>
              <a:off x="22192" y="8179"/>
              <a:ext cx="4804"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ro-RO" altLang="zh-CN" sz="3200" b="1" dirty="0">
                  <a:solidFill>
                    <a:srgbClr val="FEFEFE"/>
                  </a:solidFill>
                  <a:latin typeface="Arial" panose="020B0604020202020204" pitchFamily="34" charset="0"/>
                  <a:sym typeface="Arimo Bold" panose="020B0704020202020204" pitchFamily="34" charset="0"/>
                </a:rPr>
                <a:t>Atenție la</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mediu</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49" name="Group 48">
            <a:extLst>
              <a:ext uri="{FF2B5EF4-FFF2-40B4-BE49-F238E27FC236}">
                <a16:creationId xmlns:a16="http://schemas.microsoft.com/office/drawing/2014/main" id="{78AD3A65-2BDE-88BA-ECE0-46418C02E51F}"/>
              </a:ext>
            </a:extLst>
          </p:cNvPr>
          <p:cNvGrpSpPr>
            <a:grpSpLocks/>
          </p:cNvGrpSpPr>
          <p:nvPr/>
        </p:nvGrpSpPr>
        <p:grpSpPr bwMode="auto">
          <a:xfrm>
            <a:off x="152636" y="6905625"/>
            <a:ext cx="5913837" cy="1225550"/>
            <a:chOff x="574" y="10876"/>
            <a:chExt cx="8979" cy="1928"/>
          </a:xfrm>
        </p:grpSpPr>
        <p:grpSp>
          <p:nvGrpSpPr>
            <p:cNvPr id="50217" name="Group 20">
              <a:extLst>
                <a:ext uri="{FF2B5EF4-FFF2-40B4-BE49-F238E27FC236}">
                  <a16:creationId xmlns:a16="http://schemas.microsoft.com/office/drawing/2014/main" id="{1360D591-638B-4FE4-0824-39592BFAC9F5}"/>
                </a:ext>
              </a:extLst>
            </p:cNvPr>
            <p:cNvGrpSpPr>
              <a:grpSpLocks/>
            </p:cNvGrpSpPr>
            <p:nvPr/>
          </p:nvGrpSpPr>
          <p:grpSpPr bwMode="auto">
            <a:xfrm>
              <a:off x="7288" y="10876"/>
              <a:ext cx="2265" cy="1928"/>
              <a:chOff x="0" y="0"/>
              <a:chExt cx="1917700" cy="1632442"/>
            </a:xfrm>
          </p:grpSpPr>
          <p:sp>
            <p:nvSpPr>
              <p:cNvPr id="50218" name="Freeform 21">
                <a:extLst>
                  <a:ext uri="{FF2B5EF4-FFF2-40B4-BE49-F238E27FC236}">
                    <a16:creationId xmlns:a16="http://schemas.microsoft.com/office/drawing/2014/main" id="{E593F519-322C-2F05-A56E-A9D2BC10BAED}"/>
                  </a:ext>
                </a:extLst>
              </p:cNvPr>
              <p:cNvSpPr>
                <a:spLocks noChangeArrowheads="1"/>
              </p:cNvSpPr>
              <p:nvPr/>
            </p:nvSpPr>
            <p:spPr bwMode="auto">
              <a:xfrm flipH="1">
                <a:off x="0" y="0"/>
                <a:ext cx="1917700" cy="1632442"/>
              </a:xfrm>
              <a:custGeom>
                <a:avLst/>
                <a:gdLst>
                  <a:gd name="T0" fmla="*/ 1917700 w 1917700"/>
                  <a:gd name="T1" fmla="*/ 0 h 1632442"/>
                  <a:gd name="T2" fmla="*/ 0 w 1917700"/>
                  <a:gd name="T3" fmla="*/ 0 h 1632442"/>
                  <a:gd name="T4" fmla="*/ 0 w 1917700"/>
                  <a:gd name="T5" fmla="*/ 1632442 h 1632442"/>
                  <a:gd name="T6" fmla="*/ 1917700 w 1917700"/>
                  <a:gd name="T7" fmla="*/ 1632442 h 1632442"/>
                  <a:gd name="T8" fmla="*/ 1917700 w 1917700"/>
                  <a:gd name="T9" fmla="*/ 0 h 1632442"/>
                </a:gdLst>
                <a:ahLst/>
                <a:cxnLst>
                  <a:cxn ang="0">
                    <a:pos x="T0" y="T1"/>
                  </a:cxn>
                  <a:cxn ang="0">
                    <a:pos x="T2" y="T3"/>
                  </a:cxn>
                  <a:cxn ang="0">
                    <a:pos x="T4" y="T5"/>
                  </a:cxn>
                  <a:cxn ang="0">
                    <a:pos x="T6" y="T7"/>
                  </a:cxn>
                  <a:cxn ang="0">
                    <a:pos x="T8" y="T9"/>
                  </a:cxn>
                </a:cxnLst>
                <a:rect l="0" t="0" r="r" b="b"/>
                <a:pathLst>
                  <a:path w="1917700" h="1632442">
                    <a:moveTo>
                      <a:pt x="1917700" y="0"/>
                    </a:moveTo>
                    <a:lnTo>
                      <a:pt x="0" y="0"/>
                    </a:lnTo>
                    <a:lnTo>
                      <a:pt x="0" y="1632442"/>
                    </a:lnTo>
                    <a:lnTo>
                      <a:pt x="1917700" y="1632442"/>
                    </a:lnTo>
                    <a:lnTo>
                      <a:pt x="191770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19" name="Freeform 22">
                <a:extLst>
                  <a:ext uri="{FF2B5EF4-FFF2-40B4-BE49-F238E27FC236}">
                    <a16:creationId xmlns:a16="http://schemas.microsoft.com/office/drawing/2014/main" id="{0C64FDCA-688D-4663-F0A9-902E26180679}"/>
                  </a:ext>
                </a:extLst>
              </p:cNvPr>
              <p:cNvSpPr>
                <a:spLocks noChangeArrowheads="1"/>
              </p:cNvSpPr>
              <p:nvPr/>
            </p:nvSpPr>
            <p:spPr bwMode="auto">
              <a:xfrm>
                <a:off x="626648" y="428734"/>
                <a:ext cx="923916" cy="707951"/>
              </a:xfrm>
              <a:custGeom>
                <a:avLst/>
                <a:gdLst>
                  <a:gd name="T0" fmla="*/ 0 w 923916"/>
                  <a:gd name="T1" fmla="*/ 0 h 707951"/>
                  <a:gd name="T2" fmla="*/ 923917 w 923916"/>
                  <a:gd name="T3" fmla="*/ 0 h 707951"/>
                  <a:gd name="T4" fmla="*/ 923917 w 923916"/>
                  <a:gd name="T5" fmla="*/ 707950 h 707951"/>
                  <a:gd name="T6" fmla="*/ 0 w 923916"/>
                  <a:gd name="T7" fmla="*/ 707950 h 707951"/>
                  <a:gd name="T8" fmla="*/ 0 w 923916"/>
                  <a:gd name="T9" fmla="*/ 0 h 707951"/>
                </a:gdLst>
                <a:ahLst/>
                <a:cxnLst>
                  <a:cxn ang="0">
                    <a:pos x="T0" y="T1"/>
                  </a:cxn>
                  <a:cxn ang="0">
                    <a:pos x="T2" y="T3"/>
                  </a:cxn>
                  <a:cxn ang="0">
                    <a:pos x="T4" y="T5"/>
                  </a:cxn>
                  <a:cxn ang="0">
                    <a:pos x="T6" y="T7"/>
                  </a:cxn>
                  <a:cxn ang="0">
                    <a:pos x="T8" y="T9"/>
                  </a:cxn>
                </a:cxnLst>
                <a:rect l="0" t="0" r="r" b="b"/>
                <a:pathLst>
                  <a:path w="923916" h="707951">
                    <a:moveTo>
                      <a:pt x="0" y="0"/>
                    </a:moveTo>
                    <a:lnTo>
                      <a:pt x="923917" y="0"/>
                    </a:lnTo>
                    <a:lnTo>
                      <a:pt x="923917" y="707950"/>
                    </a:lnTo>
                    <a:lnTo>
                      <a:pt x="0" y="707950"/>
                    </a:lnTo>
                    <a:lnTo>
                      <a:pt x="0" y="0"/>
                    </a:lnTo>
                    <a:close/>
                  </a:path>
                </a:pathLst>
              </a:cu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0" name="TextBox 34">
              <a:extLst>
                <a:ext uri="{FF2B5EF4-FFF2-40B4-BE49-F238E27FC236}">
                  <a16:creationId xmlns:a16="http://schemas.microsoft.com/office/drawing/2014/main" id="{75945742-80A4-0AF1-34EE-1DDC51FC8392}"/>
                </a:ext>
              </a:extLst>
            </p:cNvPr>
            <p:cNvSpPr txBox="1">
              <a:spLocks noChangeArrowheads="1"/>
            </p:cNvSpPr>
            <p:nvPr/>
          </p:nvSpPr>
          <p:spPr bwMode="auto">
            <a:xfrm>
              <a:off x="574" y="11423"/>
              <a:ext cx="1159"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4475"/>
                </a:lnSpc>
              </a:pPr>
              <a:r>
                <a:rPr lang="en-US" altLang="zh-CN" sz="3200" b="1" dirty="0">
                  <a:solidFill>
                    <a:srgbClr val="FEFEFE"/>
                  </a:solidFill>
                  <a:latin typeface="Arial" panose="020B0604020202020204" pitchFamily="34" charset="0"/>
                  <a:sym typeface="Arimo Bold" panose="020B0704020202020204" pitchFamily="34" charset="0"/>
                </a:rPr>
                <a:t>04</a:t>
              </a:r>
            </a:p>
          </p:txBody>
        </p:sp>
        <p:sp>
          <p:nvSpPr>
            <p:cNvPr id="50221" name="TextBox 41">
              <a:extLst>
                <a:ext uri="{FF2B5EF4-FFF2-40B4-BE49-F238E27FC236}">
                  <a16:creationId xmlns:a16="http://schemas.microsoft.com/office/drawing/2014/main" id="{833388FF-AABB-1969-1337-AED05756E4B5}"/>
                </a:ext>
              </a:extLst>
            </p:cNvPr>
            <p:cNvSpPr txBox="1">
              <a:spLocks noChangeArrowheads="1"/>
            </p:cNvSpPr>
            <p:nvPr/>
          </p:nvSpPr>
          <p:spPr bwMode="auto">
            <a:xfrm>
              <a:off x="2130" y="10981"/>
              <a:ext cx="4679"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dirty="0" err="1">
                  <a:solidFill>
                    <a:srgbClr val="FEFEFE"/>
                  </a:solidFill>
                  <a:latin typeface="Arial" panose="020B0604020202020204" pitchFamily="34" charset="0"/>
                  <a:sym typeface="Arimo Bold" panose="020B0704020202020204" pitchFamily="34" charset="0"/>
                </a:rPr>
                <a:t>Încurajați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independența</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3" name="Group 52">
            <a:extLst>
              <a:ext uri="{FF2B5EF4-FFF2-40B4-BE49-F238E27FC236}">
                <a16:creationId xmlns:a16="http://schemas.microsoft.com/office/drawing/2014/main" id="{BDD3F454-4F62-7336-4812-D6079908CABB}"/>
              </a:ext>
            </a:extLst>
          </p:cNvPr>
          <p:cNvGrpSpPr>
            <a:grpSpLocks/>
          </p:cNvGrpSpPr>
          <p:nvPr/>
        </p:nvGrpSpPr>
        <p:grpSpPr bwMode="auto">
          <a:xfrm>
            <a:off x="11938000" y="6905625"/>
            <a:ext cx="5926138" cy="1225550"/>
            <a:chOff x="18801" y="10876"/>
            <a:chExt cx="9031" cy="1928"/>
          </a:xfrm>
        </p:grpSpPr>
        <p:grpSp>
          <p:nvGrpSpPr>
            <p:cNvPr id="50223" name="Group 7">
              <a:extLst>
                <a:ext uri="{FF2B5EF4-FFF2-40B4-BE49-F238E27FC236}">
                  <a16:creationId xmlns:a16="http://schemas.microsoft.com/office/drawing/2014/main" id="{F81A1796-E8F5-C117-5712-4C1AF69332D3}"/>
                </a:ext>
              </a:extLst>
            </p:cNvPr>
            <p:cNvGrpSpPr>
              <a:grpSpLocks/>
            </p:cNvGrpSpPr>
            <p:nvPr/>
          </p:nvGrpSpPr>
          <p:grpSpPr bwMode="auto">
            <a:xfrm>
              <a:off x="18801" y="10876"/>
              <a:ext cx="2265" cy="1928"/>
              <a:chOff x="0" y="0"/>
              <a:chExt cx="1917700" cy="1632442"/>
            </a:xfrm>
          </p:grpSpPr>
          <p:sp>
            <p:nvSpPr>
              <p:cNvPr id="50224" name="Freeform 8">
                <a:extLst>
                  <a:ext uri="{FF2B5EF4-FFF2-40B4-BE49-F238E27FC236}">
                    <a16:creationId xmlns:a16="http://schemas.microsoft.com/office/drawing/2014/main" id="{9D7F625C-42C3-DC58-56D6-23CAEE50A8C3}"/>
                  </a:ext>
                </a:extLst>
              </p:cNvPr>
              <p:cNvSpPr>
                <a:spLocks noChangeArrowheads="1"/>
              </p:cNvSpPr>
              <p:nvPr/>
            </p:nvSpPr>
            <p:spPr bwMode="auto">
              <a:xfrm>
                <a:off x="0" y="0"/>
                <a:ext cx="1917700" cy="1632442"/>
              </a:xfrm>
              <a:custGeom>
                <a:avLst/>
                <a:gdLst>
                  <a:gd name="T0" fmla="*/ 0 w 1917700"/>
                  <a:gd name="T1" fmla="*/ 0 h 1632442"/>
                  <a:gd name="T2" fmla="*/ 1917700 w 1917700"/>
                  <a:gd name="T3" fmla="*/ 0 h 1632442"/>
                  <a:gd name="T4" fmla="*/ 1917700 w 1917700"/>
                  <a:gd name="T5" fmla="*/ 1632442 h 1632442"/>
                  <a:gd name="T6" fmla="*/ 0 w 1917700"/>
                  <a:gd name="T7" fmla="*/ 1632442 h 1632442"/>
                  <a:gd name="T8" fmla="*/ 0 w 1917700"/>
                  <a:gd name="T9" fmla="*/ 0 h 1632442"/>
                </a:gdLst>
                <a:ahLst/>
                <a:cxnLst>
                  <a:cxn ang="0">
                    <a:pos x="T0" y="T1"/>
                  </a:cxn>
                  <a:cxn ang="0">
                    <a:pos x="T2" y="T3"/>
                  </a:cxn>
                  <a:cxn ang="0">
                    <a:pos x="T4" y="T5"/>
                  </a:cxn>
                  <a:cxn ang="0">
                    <a:pos x="T6" y="T7"/>
                  </a:cxn>
                  <a:cxn ang="0">
                    <a:pos x="T8" y="T9"/>
                  </a:cxn>
                </a:cxnLst>
                <a:rect l="0" t="0" r="r" b="b"/>
                <a:pathLst>
                  <a:path w="1917700" h="1632442">
                    <a:moveTo>
                      <a:pt x="0" y="0"/>
                    </a:moveTo>
                    <a:lnTo>
                      <a:pt x="1917700" y="0"/>
                    </a:lnTo>
                    <a:lnTo>
                      <a:pt x="1917700" y="1632442"/>
                    </a:lnTo>
                    <a:lnTo>
                      <a:pt x="0" y="1632442"/>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0225" name="Freeform 9">
                <a:extLst>
                  <a:ext uri="{FF2B5EF4-FFF2-40B4-BE49-F238E27FC236}">
                    <a16:creationId xmlns:a16="http://schemas.microsoft.com/office/drawing/2014/main" id="{4F9382CE-041D-8E4E-ED3F-2680D0A5CCEB}"/>
                  </a:ext>
                </a:extLst>
              </p:cNvPr>
              <p:cNvSpPr>
                <a:spLocks noChangeArrowheads="1"/>
              </p:cNvSpPr>
              <p:nvPr/>
            </p:nvSpPr>
            <p:spPr bwMode="auto">
              <a:xfrm>
                <a:off x="444823" y="446795"/>
                <a:ext cx="738852" cy="738852"/>
              </a:xfrm>
              <a:custGeom>
                <a:avLst/>
                <a:gdLst>
                  <a:gd name="T0" fmla="*/ 0 w 738852"/>
                  <a:gd name="T1" fmla="*/ 0 h 738852"/>
                  <a:gd name="T2" fmla="*/ 738853 w 738852"/>
                  <a:gd name="T3" fmla="*/ 0 h 738852"/>
                  <a:gd name="T4" fmla="*/ 738853 w 738852"/>
                  <a:gd name="T5" fmla="*/ 738852 h 738852"/>
                  <a:gd name="T6" fmla="*/ 0 w 738852"/>
                  <a:gd name="T7" fmla="*/ 738852 h 738852"/>
                  <a:gd name="T8" fmla="*/ 0 w 738852"/>
                  <a:gd name="T9" fmla="*/ 0 h 738852"/>
                </a:gdLst>
                <a:ahLst/>
                <a:cxnLst>
                  <a:cxn ang="0">
                    <a:pos x="T0" y="T1"/>
                  </a:cxn>
                  <a:cxn ang="0">
                    <a:pos x="T2" y="T3"/>
                  </a:cxn>
                  <a:cxn ang="0">
                    <a:pos x="T4" y="T5"/>
                  </a:cxn>
                  <a:cxn ang="0">
                    <a:pos x="T6" y="T7"/>
                  </a:cxn>
                  <a:cxn ang="0">
                    <a:pos x="T8" y="T9"/>
                  </a:cxn>
                </a:cxnLst>
                <a:rect l="0" t="0" r="r" b="b"/>
                <a:pathLst>
                  <a:path w="738852" h="738852">
                    <a:moveTo>
                      <a:pt x="0" y="0"/>
                    </a:moveTo>
                    <a:lnTo>
                      <a:pt x="738853" y="0"/>
                    </a:lnTo>
                    <a:lnTo>
                      <a:pt x="738853" y="738852"/>
                    </a:lnTo>
                    <a:lnTo>
                      <a:pt x="0" y="738852"/>
                    </a:lnTo>
                    <a:lnTo>
                      <a:pt x="0" y="0"/>
                    </a:lnTo>
                    <a:close/>
                  </a:path>
                </a:pathLst>
              </a:cu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50226" name="TextBox 35">
              <a:extLst>
                <a:ext uri="{FF2B5EF4-FFF2-40B4-BE49-F238E27FC236}">
                  <a16:creationId xmlns:a16="http://schemas.microsoft.com/office/drawing/2014/main" id="{5666B41E-D09E-3955-EF5F-05C29E04C46B}"/>
                </a:ext>
              </a:extLst>
            </p:cNvPr>
            <p:cNvSpPr txBox="1">
              <a:spLocks noChangeArrowheads="1"/>
            </p:cNvSpPr>
            <p:nvPr/>
          </p:nvSpPr>
          <p:spPr bwMode="auto">
            <a:xfrm>
              <a:off x="26996" y="11327"/>
              <a:ext cx="836"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b="1">
                  <a:solidFill>
                    <a:srgbClr val="FEFEFE"/>
                  </a:solidFill>
                  <a:latin typeface="Arial" panose="020B0604020202020204" pitchFamily="34" charset="0"/>
                  <a:sym typeface="Arimo Bold" panose="020B0704020202020204" pitchFamily="34" charset="0"/>
                </a:rPr>
                <a:t>08</a:t>
              </a:r>
            </a:p>
          </p:txBody>
        </p:sp>
        <p:sp>
          <p:nvSpPr>
            <p:cNvPr id="50227" name="TextBox 42">
              <a:extLst>
                <a:ext uri="{FF2B5EF4-FFF2-40B4-BE49-F238E27FC236}">
                  <a16:creationId xmlns:a16="http://schemas.microsoft.com/office/drawing/2014/main" id="{BF705462-453C-F5E9-D270-ECE3D4B5A213}"/>
                </a:ext>
              </a:extLst>
            </p:cNvPr>
            <p:cNvSpPr txBox="1">
              <a:spLocks noChangeArrowheads="1"/>
            </p:cNvSpPr>
            <p:nvPr/>
          </p:nvSpPr>
          <p:spPr bwMode="auto">
            <a:xfrm>
              <a:off x="20895" y="10884"/>
              <a:ext cx="5665" cy="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4475"/>
                </a:lnSpc>
              </a:pPr>
              <a:r>
                <a:rPr lang="en-US" altLang="zh-CN" sz="3200" b="1" dirty="0">
                  <a:solidFill>
                    <a:srgbClr val="FEFEFE"/>
                  </a:solidFill>
                  <a:latin typeface="Arial" panose="020B0604020202020204" pitchFamily="34" charset="0"/>
                  <a:sym typeface="Arimo Bold" panose="020B0704020202020204" pitchFamily="34" charset="0"/>
                </a:rPr>
                <a:t>Feedback </a:t>
              </a:r>
              <a:r>
                <a:rPr lang="en-US" altLang="zh-CN" sz="3200" b="1" dirty="0" err="1">
                  <a:solidFill>
                    <a:srgbClr val="FEFEFE"/>
                  </a:solidFill>
                  <a:latin typeface="Arial" panose="020B0604020202020204" pitchFamily="34" charset="0"/>
                  <a:sym typeface="Arimo Bold" panose="020B0704020202020204" pitchFamily="34" charset="0"/>
                </a:rPr>
                <a:t>și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adaptare</a:t>
              </a:r>
              <a:endParaRPr lang="en-US" altLang="zh-CN" sz="3200" b="1" dirty="0">
                <a:solidFill>
                  <a:srgbClr val="FEFEFE"/>
                </a:solidFill>
                <a:latin typeface="Arial" panose="020B0604020202020204" pitchFamily="34" charset="0"/>
                <a:sym typeface="Arimo Bold" panose="020B0704020202020204" pitchFamily="34" charset="0"/>
              </a:endParaRPr>
            </a:p>
          </p:txBody>
        </p:sp>
      </p:grpSp>
      <p:grpSp>
        <p:nvGrpSpPr>
          <p:cNvPr id="50228" name="Group 43">
            <a:extLst>
              <a:ext uri="{FF2B5EF4-FFF2-40B4-BE49-F238E27FC236}">
                <a16:creationId xmlns:a16="http://schemas.microsoft.com/office/drawing/2014/main" id="{25E5976F-98A5-028E-31C6-34E880E4A26C}"/>
              </a:ext>
            </a:extLst>
          </p:cNvPr>
          <p:cNvGrpSpPr>
            <a:grpSpLocks/>
          </p:cNvGrpSpPr>
          <p:nvPr/>
        </p:nvGrpSpPr>
        <p:grpSpPr bwMode="auto">
          <a:xfrm>
            <a:off x="365125" y="9450388"/>
            <a:ext cx="17557750" cy="609600"/>
            <a:chOff x="0" y="0"/>
            <a:chExt cx="23408743" cy="812506"/>
          </a:xfrm>
        </p:grpSpPr>
        <p:sp>
          <p:nvSpPr>
            <p:cNvPr id="44" name="Freeform 44">
              <a:extLst>
                <a:ext uri="{FF2B5EF4-FFF2-40B4-BE49-F238E27FC236}">
                  <a16:creationId xmlns:a16="http://schemas.microsoft.com/office/drawing/2014/main" id="{A942EAB8-CAC3-F8DF-03C2-5E0A529B0E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17"/>
              <a:stretch>
                <a:fillRect l="-217" r="-217"/>
              </a:stretch>
            </a:blipFill>
          </p:spPr>
          <p:txBody>
            <a:bodyPr/>
            <a:lstStyle/>
            <a:p>
              <a:endParaRPr lang="en-RO"/>
            </a:p>
          </p:txBody>
        </p:sp>
        <p:sp>
          <p:nvSpPr>
            <p:cNvPr id="45" name="TextBox 45">
              <a:extLst>
                <a:ext uri="{FF2B5EF4-FFF2-40B4-BE49-F238E27FC236}">
                  <a16:creationId xmlns:a16="http://schemas.microsoft.com/office/drawing/2014/main" id="{2DA62770-EC7F-E0E1-E530-705C0124BA7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000" fill="hold">
                                          <p:stCondLst>
                                            <p:cond delay="0"/>
                                          </p:stCondLst>
                                        </p:cTn>
                                        <p:tgtEl>
                                          <p:spTgt spid="54"/>
                                        </p:tgtEl>
                                        <p:attrNameLst>
                                          <p:attrName>style.visibility</p:attrName>
                                        </p:attrNameLst>
                                      </p:cBhvr>
                                      <p:to>
                                        <p:strVal val="visible"/>
                                      </p:to>
                                    </p:set>
                                    <p:animEffect transition="in" filter="dissolve">
                                      <p:cBhvr>
                                        <p:cTn id="7" dur="1000"/>
                                        <p:tgtEl>
                                          <p:spTgt spid="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000"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000"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000"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000"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000"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000"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000"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000"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E677032-54DF-2A0F-EAB2-2C9D0E35DF56}"/>
              </a:ext>
            </a:extLst>
          </p:cNvPr>
          <p:cNvGrpSpPr>
            <a:grpSpLocks/>
          </p:cNvGrpSpPr>
          <p:nvPr/>
        </p:nvGrpSpPr>
        <p:grpSpPr bwMode="auto">
          <a:xfrm>
            <a:off x="1028700" y="4117975"/>
            <a:ext cx="12107863" cy="4868863"/>
            <a:chOff x="0" y="0"/>
            <a:chExt cx="16143440" cy="6493210"/>
          </a:xfrm>
        </p:grpSpPr>
        <p:pic>
          <p:nvPicPr>
            <p:cNvPr id="51203" name="Picture 3">
              <a:extLst>
                <a:ext uri="{FF2B5EF4-FFF2-40B4-BE49-F238E27FC236}">
                  <a16:creationId xmlns:a16="http://schemas.microsoft.com/office/drawing/2014/main" id="{6A2D7795-151C-0EC0-942C-51FEE53D7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814" b="19814"/>
            <a:stretch>
              <a:fillRect/>
            </a:stretch>
          </p:blipFill>
          <p:spPr bwMode="auto">
            <a:xfrm>
              <a:off x="0" y="0"/>
              <a:ext cx="16143440" cy="64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a:extLst>
              <a:ext uri="{FF2B5EF4-FFF2-40B4-BE49-F238E27FC236}">
                <a16:creationId xmlns:a16="http://schemas.microsoft.com/office/drawing/2014/main" id="{04E7E617-BAA7-80EC-DEBB-17D04CC0975B}"/>
              </a:ext>
            </a:extLst>
          </p:cNvPr>
          <p:cNvSpPr txBox="1">
            <a:spLocks noChangeArrowheads="1"/>
          </p:cNvSpPr>
          <p:nvPr/>
        </p:nvSpPr>
        <p:spPr bwMode="auto">
          <a:xfrm>
            <a:off x="1028700" y="1293813"/>
            <a:ext cx="162306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6425"/>
              </a:lnSpc>
            </a:pPr>
            <a:r>
              <a:rPr lang="en-US" altLang="zh-CN" sz="4800" b="1" dirty="0">
                <a:solidFill>
                  <a:srgbClr val="FFFFFF"/>
                </a:solidFill>
                <a:latin typeface="Arial" panose="020B0604020202020204" pitchFamily="34" charset="0"/>
                <a:sym typeface="Arimo Bold" panose="020B0704020202020204" pitchFamily="34" charset="0"/>
              </a:rPr>
              <a:t>COMUNICAREA ASERTIVĂ CU PERSOANELE CU DIZABILITĂȚI VIZUALE</a:t>
            </a:r>
            <a:endParaRPr lang="ro-RO" altLang="zh-CN" sz="4800" b="1" dirty="0">
              <a:solidFill>
                <a:srgbClr val="FFFFFF"/>
              </a:solidFill>
              <a:latin typeface="Arial" panose="020B0604020202020204" pitchFamily="34" charset="0"/>
              <a:sym typeface="Arimo Bold" panose="020B0704020202020204" pitchFamily="34" charset="0"/>
            </a:endParaRPr>
          </a:p>
          <a:p>
            <a:pPr algn="ctr">
              <a:lnSpc>
                <a:spcPts val="6425"/>
              </a:lnSpc>
            </a:pPr>
            <a:r>
              <a:rPr lang="en-US" altLang="zh-CN" sz="4800" b="1" dirty="0">
                <a:solidFill>
                  <a:srgbClr val="FFFFFF"/>
                </a:solidFill>
                <a:latin typeface="Arial" panose="020B0604020202020204" pitchFamily="34" charset="0"/>
                <a:sym typeface="Arimo Bold" panose="020B0704020202020204" pitchFamily="34" charset="0"/>
              </a:rPr>
              <a:t>TIPURI DE DIZABILITĂȚI VIZUALE</a:t>
            </a:r>
          </a:p>
        </p:txBody>
      </p:sp>
      <p:sp>
        <p:nvSpPr>
          <p:cNvPr id="51205" name="AutoShape 5">
            <a:extLst>
              <a:ext uri="{FF2B5EF4-FFF2-40B4-BE49-F238E27FC236}">
                <a16:creationId xmlns:a16="http://schemas.microsoft.com/office/drawing/2014/main" id="{77B588BD-3841-48AA-44E7-AC9B9EA58EB9}"/>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6" name="AutoShape 6">
            <a:extLst>
              <a:ext uri="{FF2B5EF4-FFF2-40B4-BE49-F238E27FC236}">
                <a16:creationId xmlns:a16="http://schemas.microsoft.com/office/drawing/2014/main" id="{E1DB14C2-B47E-3976-538C-A4E24FE6213D}"/>
              </a:ext>
            </a:extLst>
          </p:cNvPr>
          <p:cNvSpPr>
            <a:spLocks noChangeShapeType="1"/>
          </p:cNvSpPr>
          <p:nvPr/>
        </p:nvSpPr>
        <p:spPr bwMode="auto">
          <a:xfrm>
            <a:off x="1028700" y="4117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207" name="AutoShape 7">
            <a:extLst>
              <a:ext uri="{FF2B5EF4-FFF2-40B4-BE49-F238E27FC236}">
                <a16:creationId xmlns:a16="http://schemas.microsoft.com/office/drawing/2014/main" id="{3B929E84-95B0-8FB8-37D1-DE2A1E503B89}"/>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1208" name="Group 8">
            <a:extLst>
              <a:ext uri="{FF2B5EF4-FFF2-40B4-BE49-F238E27FC236}">
                <a16:creationId xmlns:a16="http://schemas.microsoft.com/office/drawing/2014/main" id="{255ED55D-14F6-0FA7-A89D-E8AB7FFEF076}"/>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BE65281E-37B8-7B8E-914C-0726346257D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A4A7362C-BF49-A55A-4B1F-CBFC9EB59D3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ppt_x</p:attrName>
                                        </p:attrNameLst>
                                      </p:cBhvr>
                                      <p:tavLst>
                                        <p:tav tm="0">
                                          <p:val>
                                            <p:strVal val="#ppt_x-.2"/>
                                          </p:val>
                                        </p:tav>
                                        <p:tav tm="100000">
                                          <p:val>
                                            <p:strVal val="#ppt_x"/>
                                          </p:val>
                                        </p:tav>
                                      </p:tavLst>
                                    </p:anim>
                                    <p:anim calcmode="lin" valueType="num">
                                      <p:cBhvr>
                                        <p:cTn id="15"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2226" name="Group 2">
            <a:extLst>
              <a:ext uri="{FF2B5EF4-FFF2-40B4-BE49-F238E27FC236}">
                <a16:creationId xmlns:a16="http://schemas.microsoft.com/office/drawing/2014/main" id="{6B99011C-CED9-C8AB-6BEB-7B2B06C3636F}"/>
              </a:ext>
            </a:extLst>
          </p:cNvPr>
          <p:cNvGrpSpPr>
            <a:grpSpLocks/>
          </p:cNvGrpSpPr>
          <p:nvPr/>
        </p:nvGrpSpPr>
        <p:grpSpPr bwMode="auto">
          <a:xfrm>
            <a:off x="584200" y="1028700"/>
            <a:ext cx="17119600" cy="8229600"/>
            <a:chOff x="0" y="0"/>
            <a:chExt cx="4508901" cy="2167467"/>
          </a:xfrm>
        </p:grpSpPr>
        <p:sp>
          <p:nvSpPr>
            <p:cNvPr id="52227" name="Freeform 3">
              <a:extLst>
                <a:ext uri="{FF2B5EF4-FFF2-40B4-BE49-F238E27FC236}">
                  <a16:creationId xmlns:a16="http://schemas.microsoft.com/office/drawing/2014/main" id="{1ACFEC51-32F2-B89E-4719-0607078E960C}"/>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28" name="TextBox 4">
              <a:extLst>
                <a:ext uri="{FF2B5EF4-FFF2-40B4-BE49-F238E27FC236}">
                  <a16:creationId xmlns:a16="http://schemas.microsoft.com/office/drawing/2014/main" id="{06DC1D2F-5BC7-70A0-18E7-F2410C3115D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2229" name="Group 8">
            <a:extLst>
              <a:ext uri="{FF2B5EF4-FFF2-40B4-BE49-F238E27FC236}">
                <a16:creationId xmlns:a16="http://schemas.microsoft.com/office/drawing/2014/main" id="{6C3E9D3C-CFF7-9615-E248-2D288A7F8AB3}"/>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DA51A7BC-747E-8B36-4A86-34823A188FBE}"/>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063066EB-BB6F-CBA8-3E38-A2277BA78C2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2232" name="Picture 11">
            <a:extLst>
              <a:ext uri="{FF2B5EF4-FFF2-40B4-BE49-F238E27FC236}">
                <a16:creationId xmlns:a16="http://schemas.microsoft.com/office/drawing/2014/main" id="{07EF28EB-9C4E-D3DC-EB69-5D63FEE45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506253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8B0AEFCF-2AF2-9B12-A6E9-4B890C7D0064}"/>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vizuale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4141FEC-5F48-6F1D-CABE-1EB3A13154FA}"/>
              </a:ext>
            </a:extLst>
          </p:cNvPr>
          <p:cNvSpPr txBox="1">
            <a:spLocks noChangeArrowheads="1"/>
          </p:cNvSpPr>
          <p:nvPr/>
        </p:nvSpPr>
        <p:spPr bwMode="auto">
          <a:xfrm>
            <a:off x="2478088" y="5207000"/>
            <a:ext cx="14370050"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Miopia</a:t>
            </a:r>
            <a:r>
              <a:rPr lang="en-US" altLang="zh-CN" sz="3200" dirty="0">
                <a:solidFill>
                  <a:schemeClr val="bg1"/>
                </a:solidFill>
                <a:latin typeface="Arial" panose="020B0604020202020204" pitchFamily="34" charset="0"/>
                <a:sym typeface="Arial" panose="020B0604020202020204" pitchFamily="34" charset="0"/>
              </a:rPr>
              <a:t> - (</a:t>
            </a:r>
            <a:r>
              <a:rPr lang="en-US" altLang="zh-CN" sz="3200" dirty="0" err="1">
                <a:solidFill>
                  <a:schemeClr val="bg1"/>
                </a:solidFill>
                <a:latin typeface="Arial" panose="020B0604020202020204" pitchFamily="34" charset="0"/>
                <a:sym typeface="Arial" panose="020B0604020202020204" pitchFamily="34" charset="0"/>
              </a:rPr>
              <a:t>miopie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permite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indivizilor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vadă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clar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obiectele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apropiate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timp</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obiectele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îndepărtate</a:t>
            </a:r>
            <a:r>
              <a:rPr lang="en-US" altLang="zh-CN" sz="3200" dirty="0">
                <a:solidFill>
                  <a:schemeClr val="bg1"/>
                </a:solidFill>
                <a:latin typeface="Arial" panose="020B0604020202020204" pitchFamily="34" charset="0"/>
                <a:sym typeface="Arial" panose="020B0604020202020204" pitchFamily="34" charset="0"/>
              </a:rPr>
              <a:t> apar </a:t>
            </a:r>
            <a:r>
              <a:rPr lang="en-US" altLang="zh-CN" sz="3200" dirty="0" err="1">
                <a:solidFill>
                  <a:schemeClr val="bg1"/>
                </a:solidFill>
                <a:latin typeface="Arial" panose="020B0604020202020204" pitchFamily="34" charset="0"/>
                <a:sym typeface="Arial" panose="020B0604020202020204" pitchFamily="34" charset="0"/>
              </a:rPr>
              <a:t>neclare</a:t>
            </a:r>
            <a:r>
              <a:rPr lang="en-US" altLang="zh-CN" sz="3200" dirty="0">
                <a:solidFill>
                  <a:schemeClr val="bg1"/>
                </a:solidFill>
                <a:latin typeface="Arial" panose="020B0604020202020204" pitchFamily="34" charset="0"/>
                <a:sym typeface="Arial" panose="020B0604020202020204" pitchFamily="34" charset="0"/>
              </a:rPr>
              <a:t>.</a:t>
            </a:r>
            <a:endParaRPr lang="ro-RO" altLang="zh-CN" sz="3200" dirty="0">
              <a:solidFill>
                <a:schemeClr val="bg1"/>
              </a:solidFill>
              <a:latin typeface="Arial" panose="020B0604020202020204" pitchFamily="34" charset="0"/>
              <a:sym typeface="Arial" panose="020B0604020202020204" pitchFamily="34" charset="0"/>
            </a:endParaRPr>
          </a:p>
          <a:p>
            <a:pPr>
              <a:lnSpc>
                <a:spcPts val="4475"/>
              </a:lnSpc>
            </a:pP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Hipermetropie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hipermetropie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afectează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capacitatea</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vedea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clar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obiectele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apropiate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făcându</a:t>
            </a:r>
            <a:r>
              <a:rPr lang="en-US" altLang="zh-CN" sz="3200" dirty="0">
                <a:solidFill>
                  <a:schemeClr val="bg1"/>
                </a:solidFill>
                <a:latin typeface="Arial" panose="020B0604020202020204" pitchFamily="34" charset="0"/>
                <a:sym typeface="Arial" panose="020B0604020202020204" pitchFamily="34" charset="0"/>
              </a:rPr>
              <a:t>-le </a:t>
            </a:r>
            <a:r>
              <a:rPr lang="en-US" altLang="zh-CN" sz="3200" dirty="0" err="1">
                <a:solidFill>
                  <a:schemeClr val="bg1"/>
                </a:solidFill>
                <a:latin typeface="Arial" panose="020B0604020202020204" pitchFamily="34" charset="0"/>
                <a:sym typeface="Arial" panose="020B0604020202020204" pitchFamily="34" charset="0"/>
              </a:rPr>
              <a:t>să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pară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neclare</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6" name="Group 15">
            <a:extLst>
              <a:ext uri="{FF2B5EF4-FFF2-40B4-BE49-F238E27FC236}">
                <a16:creationId xmlns:a16="http://schemas.microsoft.com/office/drawing/2014/main" id="{9C31BB23-7800-F054-AB62-55D28114FC64}"/>
              </a:ext>
            </a:extLst>
          </p:cNvPr>
          <p:cNvGrpSpPr>
            <a:grpSpLocks/>
          </p:cNvGrpSpPr>
          <p:nvPr/>
        </p:nvGrpSpPr>
        <p:grpSpPr bwMode="auto">
          <a:xfrm>
            <a:off x="1295400" y="3856038"/>
            <a:ext cx="15440025" cy="901700"/>
            <a:chOff x="2040" y="6072"/>
            <a:chExt cx="24316" cy="1420"/>
          </a:xfrm>
        </p:grpSpPr>
        <p:grpSp>
          <p:nvGrpSpPr>
            <p:cNvPr id="52236" name="Group 5">
              <a:extLst>
                <a:ext uri="{FF2B5EF4-FFF2-40B4-BE49-F238E27FC236}">
                  <a16:creationId xmlns:a16="http://schemas.microsoft.com/office/drawing/2014/main" id="{A466A4BF-D033-6C0A-803B-DFC242980BA3}"/>
                </a:ext>
              </a:extLst>
            </p:cNvPr>
            <p:cNvGrpSpPr>
              <a:grpSpLocks/>
            </p:cNvGrpSpPr>
            <p:nvPr/>
          </p:nvGrpSpPr>
          <p:grpSpPr bwMode="auto">
            <a:xfrm>
              <a:off x="2040" y="6072"/>
              <a:ext cx="1421" cy="1421"/>
              <a:chOff x="0" y="0"/>
              <a:chExt cx="812800" cy="812800"/>
            </a:xfrm>
          </p:grpSpPr>
          <p:sp>
            <p:nvSpPr>
              <p:cNvPr id="52237" name="Freeform 6">
                <a:extLst>
                  <a:ext uri="{FF2B5EF4-FFF2-40B4-BE49-F238E27FC236}">
                    <a16:creationId xmlns:a16="http://schemas.microsoft.com/office/drawing/2014/main" id="{18239C0F-C068-7BBD-77C3-4A860BE25805}"/>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2238" name="TextBox 7">
                <a:extLst>
                  <a:ext uri="{FF2B5EF4-FFF2-40B4-BE49-F238E27FC236}">
                    <a16:creationId xmlns:a16="http://schemas.microsoft.com/office/drawing/2014/main" id="{0BF0D902-1CE1-284A-AE50-01F6B6DF205A}"/>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01</a:t>
                </a:r>
              </a:p>
            </p:txBody>
          </p:sp>
        </p:grpSp>
        <p:sp>
          <p:nvSpPr>
            <p:cNvPr id="14" name="TextBox 14">
              <a:extLst>
                <a:ext uri="{FF2B5EF4-FFF2-40B4-BE49-F238E27FC236}">
                  <a16:creationId xmlns:a16="http://schemas.microsoft.com/office/drawing/2014/main" id="{20560C58-2962-697D-32E2-B81CE7CFDD05}"/>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Miopie și hipermetropie</a:t>
              </a:r>
            </a:p>
          </p:txBody>
        </p:sp>
      </p:grpSp>
      <p:pic>
        <p:nvPicPr>
          <p:cNvPr id="52240" name="Picture 15">
            <a:extLst>
              <a:ext uri="{FF2B5EF4-FFF2-40B4-BE49-F238E27FC236}">
                <a16:creationId xmlns:a16="http://schemas.microsoft.com/office/drawing/2014/main" id="{1A1BFF93-0DB9-8B0D-011B-3E2079CCA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8341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3250" name="Group 2">
            <a:extLst>
              <a:ext uri="{FF2B5EF4-FFF2-40B4-BE49-F238E27FC236}">
                <a16:creationId xmlns:a16="http://schemas.microsoft.com/office/drawing/2014/main" id="{FF730267-869E-2EF7-F4C1-ED731C05AA4E}"/>
              </a:ext>
            </a:extLst>
          </p:cNvPr>
          <p:cNvGrpSpPr>
            <a:grpSpLocks/>
          </p:cNvGrpSpPr>
          <p:nvPr/>
        </p:nvGrpSpPr>
        <p:grpSpPr bwMode="auto">
          <a:xfrm>
            <a:off x="584200" y="1028700"/>
            <a:ext cx="17119600" cy="8229600"/>
            <a:chOff x="0" y="0"/>
            <a:chExt cx="4508901" cy="2167467"/>
          </a:xfrm>
        </p:grpSpPr>
        <p:sp>
          <p:nvSpPr>
            <p:cNvPr id="53251" name="Freeform 3">
              <a:extLst>
                <a:ext uri="{FF2B5EF4-FFF2-40B4-BE49-F238E27FC236}">
                  <a16:creationId xmlns:a16="http://schemas.microsoft.com/office/drawing/2014/main" id="{D9CB01FD-E8AA-CB84-2DB4-9EBF2ADEB653}"/>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52" name="TextBox 4">
              <a:extLst>
                <a:ext uri="{FF2B5EF4-FFF2-40B4-BE49-F238E27FC236}">
                  <a16:creationId xmlns:a16="http://schemas.microsoft.com/office/drawing/2014/main" id="{ADDFB75A-B632-8F02-8F08-7394BADCDD90}"/>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433D924D-B55D-F35A-E075-C44561D9A1E9}"/>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vizuale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BFD5C0B6-7722-DF08-964C-96AFF4DCFE38}"/>
              </a:ext>
            </a:extLst>
          </p:cNvPr>
          <p:cNvSpPr txBox="1">
            <a:spLocks noChangeArrowheads="1"/>
          </p:cNvSpPr>
          <p:nvPr/>
        </p:nvSpPr>
        <p:spPr bwMode="auto">
          <a:xfrm>
            <a:off x="12276138" y="4937173"/>
            <a:ext cx="498316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it-IT" altLang="zh-CN" sz="3200" dirty="0">
                <a:solidFill>
                  <a:schemeClr val="bg1"/>
                </a:solidFill>
                <a:latin typeface="Arial" panose="020B0604020202020204" pitchFamily="34" charset="0"/>
                <a:sym typeface="Arial" panose="020B0604020202020204" pitchFamily="34" charset="0"/>
              </a:rPr>
              <a:t>Ambele forme uscate și umede pot duce la pierderea vederii centrale.</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D113590D-1AEA-55FA-FFF4-D001B36C341C}"/>
              </a:ext>
            </a:extLst>
          </p:cNvPr>
          <p:cNvSpPr txBox="1">
            <a:spLocks noChangeArrowheads="1"/>
          </p:cNvSpPr>
          <p:nvPr/>
        </p:nvSpPr>
        <p:spPr bwMode="auto">
          <a:xfrm>
            <a:off x="6967538" y="4937173"/>
            <a:ext cx="446881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Dificultate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vedea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clar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obiectele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apropiate</a:t>
            </a:r>
            <a:r>
              <a:rPr lang="en-US" altLang="zh-CN" sz="3200" dirty="0">
                <a:solidFill>
                  <a:schemeClr val="bg1"/>
                </a:solidFill>
                <a:latin typeface="Arial" panose="020B0604020202020204" pitchFamily="34" charset="0"/>
                <a:sym typeface="Arial" panose="020B0604020202020204" pitchFamily="34" charset="0"/>
              </a:rPr>
              <a:t>.</a:t>
            </a:r>
          </a:p>
        </p:txBody>
      </p:sp>
      <p:sp>
        <p:nvSpPr>
          <p:cNvPr id="14" name="TextBox 14">
            <a:extLst>
              <a:ext uri="{FF2B5EF4-FFF2-40B4-BE49-F238E27FC236}">
                <a16:creationId xmlns:a16="http://schemas.microsoft.com/office/drawing/2014/main" id="{36C6F68D-84F7-8859-F466-A31C7AEB8126}"/>
              </a:ext>
            </a:extLst>
          </p:cNvPr>
          <p:cNvSpPr txBox="1">
            <a:spLocks noChangeArrowheads="1"/>
          </p:cNvSpPr>
          <p:nvPr/>
        </p:nvSpPr>
        <p:spPr bwMode="auto">
          <a:xfrm>
            <a:off x="1427163" y="4937173"/>
            <a:ext cx="4608512" cy="341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Cauzată</a:t>
            </a:r>
            <a:r>
              <a:rPr lang="en-US" altLang="zh-CN" sz="3200" dirty="0">
                <a:solidFill>
                  <a:schemeClr val="bg1"/>
                </a:solidFill>
                <a:latin typeface="Arial" panose="020B0604020202020204" pitchFamily="34" charset="0"/>
                <a:sym typeface="Arial" panose="020B0604020202020204" pitchFamily="34" charset="0"/>
              </a:rPr>
              <a:t> de o </a:t>
            </a:r>
            <a:r>
              <a:rPr lang="en-US" altLang="zh-CN" sz="3200" dirty="0" err="1">
                <a:solidFill>
                  <a:schemeClr val="bg1"/>
                </a:solidFill>
                <a:latin typeface="Arial" panose="020B0604020202020204" pitchFamily="34" charset="0"/>
                <a:sym typeface="Arial" panose="020B0604020202020204" pitchFamily="34" charset="0"/>
              </a:rPr>
              <a:t>cornee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formă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neregulată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ce</a:t>
            </a:r>
            <a:r>
              <a:rPr lang="en-US" altLang="zh-CN" sz="3200" dirty="0">
                <a:solidFill>
                  <a:schemeClr val="bg1"/>
                </a:solidFill>
                <a:latin typeface="Arial" panose="020B0604020202020204" pitchFamily="34" charset="0"/>
                <a:sym typeface="Arial" panose="020B0604020202020204" pitchFamily="34" charset="0"/>
              </a:rPr>
              <a:t> duce la o </a:t>
            </a:r>
            <a:r>
              <a:rPr lang="en-US" altLang="zh-CN" sz="3200" dirty="0" err="1">
                <a:solidFill>
                  <a:schemeClr val="bg1"/>
                </a:solidFill>
                <a:latin typeface="Arial" panose="020B0604020202020204" pitchFamily="34" charset="0"/>
                <a:sym typeface="Arial" panose="020B0604020202020204" pitchFamily="34" charset="0"/>
              </a:rPr>
              <a:t>vedere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distorsionată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sau</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încețoșată</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orice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distanță</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53257" name="Group 18">
            <a:extLst>
              <a:ext uri="{FF2B5EF4-FFF2-40B4-BE49-F238E27FC236}">
                <a16:creationId xmlns:a16="http://schemas.microsoft.com/office/drawing/2014/main" id="{C789F3E8-D050-3CB5-BF74-25E84D6D6D5F}"/>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8C701E56-869C-79FA-2472-444D5898BBF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03C007D4-560A-D3A3-DFF6-99AC5764BBF7}"/>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54D4929A-1BE3-E670-EC48-35418A9195A9}"/>
              </a:ext>
            </a:extLst>
          </p:cNvPr>
          <p:cNvGrpSpPr>
            <a:grpSpLocks/>
          </p:cNvGrpSpPr>
          <p:nvPr/>
        </p:nvGrpSpPr>
        <p:grpSpPr bwMode="auto">
          <a:xfrm>
            <a:off x="973138" y="3556048"/>
            <a:ext cx="4786312" cy="901700"/>
            <a:chOff x="1533" y="6395"/>
            <a:chExt cx="7537" cy="1420"/>
          </a:xfrm>
        </p:grpSpPr>
        <p:grpSp>
          <p:nvGrpSpPr>
            <p:cNvPr id="53261" name="Group 7">
              <a:extLst>
                <a:ext uri="{FF2B5EF4-FFF2-40B4-BE49-F238E27FC236}">
                  <a16:creationId xmlns:a16="http://schemas.microsoft.com/office/drawing/2014/main" id="{7A8D346C-5024-BEFC-6D2D-EF52BE74B41D}"/>
                </a:ext>
              </a:extLst>
            </p:cNvPr>
            <p:cNvGrpSpPr>
              <a:grpSpLocks/>
            </p:cNvGrpSpPr>
            <p:nvPr/>
          </p:nvGrpSpPr>
          <p:grpSpPr bwMode="auto">
            <a:xfrm>
              <a:off x="1533" y="6395"/>
              <a:ext cx="1421" cy="1421"/>
              <a:chOff x="0" y="0"/>
              <a:chExt cx="812800" cy="812800"/>
            </a:xfrm>
          </p:grpSpPr>
          <p:sp>
            <p:nvSpPr>
              <p:cNvPr id="53262" name="Freeform 8">
                <a:extLst>
                  <a:ext uri="{FF2B5EF4-FFF2-40B4-BE49-F238E27FC236}">
                    <a16:creationId xmlns:a16="http://schemas.microsoft.com/office/drawing/2014/main" id="{1C3E92E5-3EAD-DEC5-E77C-E2D60201D9D7}"/>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3" name="TextBox 9">
                <a:extLst>
                  <a:ext uri="{FF2B5EF4-FFF2-40B4-BE49-F238E27FC236}">
                    <a16:creationId xmlns:a16="http://schemas.microsoft.com/office/drawing/2014/main" id="{A04825B7-6A6D-A3F6-9381-06E43CF6CD95}"/>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02</a:t>
                </a:r>
              </a:p>
            </p:txBody>
          </p:sp>
        </p:grpSp>
        <p:sp>
          <p:nvSpPr>
            <p:cNvPr id="21" name="TextBox 21">
              <a:extLst>
                <a:ext uri="{FF2B5EF4-FFF2-40B4-BE49-F238E27FC236}">
                  <a16:creationId xmlns:a16="http://schemas.microsoft.com/office/drawing/2014/main" id="{C95C70C8-1B7A-FF87-7763-0835B2A8D6CA}"/>
                </a:ext>
              </a:extLst>
            </p:cNvPr>
            <p:cNvSpPr txBox="1"/>
            <p:nvPr/>
          </p:nvSpPr>
          <p:spPr>
            <a:xfrm>
              <a:off x="2833" y="6630"/>
              <a:ext cx="6237" cy="873"/>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Astigmatism</a:t>
              </a:r>
            </a:p>
          </p:txBody>
        </p:sp>
      </p:grpSp>
      <p:grpSp>
        <p:nvGrpSpPr>
          <p:cNvPr id="25" name="Group 24">
            <a:extLst>
              <a:ext uri="{FF2B5EF4-FFF2-40B4-BE49-F238E27FC236}">
                <a16:creationId xmlns:a16="http://schemas.microsoft.com/office/drawing/2014/main" id="{47183BED-03CB-DC16-834F-670A3A5A87AA}"/>
              </a:ext>
            </a:extLst>
          </p:cNvPr>
          <p:cNvGrpSpPr>
            <a:grpSpLocks/>
          </p:cNvGrpSpPr>
          <p:nvPr/>
        </p:nvGrpSpPr>
        <p:grpSpPr bwMode="auto">
          <a:xfrm>
            <a:off x="6515100" y="3432223"/>
            <a:ext cx="4616450" cy="904875"/>
            <a:chOff x="10259" y="6201"/>
            <a:chExt cx="7271" cy="1424"/>
          </a:xfrm>
        </p:grpSpPr>
        <p:grpSp>
          <p:nvGrpSpPr>
            <p:cNvPr id="53266" name="Group 11">
              <a:extLst>
                <a:ext uri="{FF2B5EF4-FFF2-40B4-BE49-F238E27FC236}">
                  <a16:creationId xmlns:a16="http://schemas.microsoft.com/office/drawing/2014/main" id="{6F7BAD1F-9E9C-7E67-BD7A-2551DFE7FE8B}"/>
                </a:ext>
              </a:extLst>
            </p:cNvPr>
            <p:cNvGrpSpPr>
              <a:grpSpLocks/>
            </p:cNvGrpSpPr>
            <p:nvPr/>
          </p:nvGrpSpPr>
          <p:grpSpPr bwMode="auto">
            <a:xfrm>
              <a:off x="10259" y="6201"/>
              <a:ext cx="1424" cy="1424"/>
              <a:chOff x="0" y="0"/>
              <a:chExt cx="812800" cy="812800"/>
            </a:xfrm>
          </p:grpSpPr>
          <p:sp>
            <p:nvSpPr>
              <p:cNvPr id="53267" name="Freeform 12">
                <a:extLst>
                  <a:ext uri="{FF2B5EF4-FFF2-40B4-BE49-F238E27FC236}">
                    <a16:creationId xmlns:a16="http://schemas.microsoft.com/office/drawing/2014/main" id="{8DE5B558-5037-2E8A-A22E-712D7E81CBF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68" name="TextBox 13">
                <a:extLst>
                  <a:ext uri="{FF2B5EF4-FFF2-40B4-BE49-F238E27FC236}">
                    <a16:creationId xmlns:a16="http://schemas.microsoft.com/office/drawing/2014/main" id="{56FF0264-CBBC-4D93-B4FA-6E1B7073801C}"/>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03</a:t>
                </a:r>
              </a:p>
            </p:txBody>
          </p:sp>
        </p:grpSp>
        <p:sp>
          <p:nvSpPr>
            <p:cNvPr id="22" name="TextBox 22">
              <a:extLst>
                <a:ext uri="{FF2B5EF4-FFF2-40B4-BE49-F238E27FC236}">
                  <a16:creationId xmlns:a16="http://schemas.microsoft.com/office/drawing/2014/main" id="{035E72A9-5BD0-FB91-0E4B-9B6D3B01C31D}"/>
                </a:ext>
              </a:extLst>
            </p:cNvPr>
            <p:cNvSpPr txBox="1"/>
            <p:nvPr/>
          </p:nvSpPr>
          <p:spPr>
            <a:xfrm>
              <a:off x="11684" y="6441"/>
              <a:ext cx="5846" cy="872"/>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Prezbiopie</a:t>
              </a:r>
            </a:p>
          </p:txBody>
        </p:sp>
      </p:grpSp>
      <p:grpSp>
        <p:nvGrpSpPr>
          <p:cNvPr id="26" name="Group 25">
            <a:extLst>
              <a:ext uri="{FF2B5EF4-FFF2-40B4-BE49-F238E27FC236}">
                <a16:creationId xmlns:a16="http://schemas.microsoft.com/office/drawing/2014/main" id="{01BEF5AD-8FFE-421C-FC1A-7C19C66B6F25}"/>
              </a:ext>
            </a:extLst>
          </p:cNvPr>
          <p:cNvGrpSpPr>
            <a:grpSpLocks/>
          </p:cNvGrpSpPr>
          <p:nvPr/>
        </p:nvGrpSpPr>
        <p:grpSpPr bwMode="auto">
          <a:xfrm>
            <a:off x="12055474" y="3314748"/>
            <a:ext cx="4983161" cy="1112838"/>
            <a:chOff x="18986" y="6014"/>
            <a:chExt cx="6932" cy="1754"/>
          </a:xfrm>
        </p:grpSpPr>
        <p:grpSp>
          <p:nvGrpSpPr>
            <p:cNvPr id="53271" name="Group 15">
              <a:extLst>
                <a:ext uri="{FF2B5EF4-FFF2-40B4-BE49-F238E27FC236}">
                  <a16:creationId xmlns:a16="http://schemas.microsoft.com/office/drawing/2014/main" id="{FE5E82AC-723C-D24C-2BA1-09D4FDDF7348}"/>
                </a:ext>
              </a:extLst>
            </p:cNvPr>
            <p:cNvGrpSpPr>
              <a:grpSpLocks/>
            </p:cNvGrpSpPr>
            <p:nvPr/>
          </p:nvGrpSpPr>
          <p:grpSpPr bwMode="auto">
            <a:xfrm>
              <a:off x="18986" y="6344"/>
              <a:ext cx="1424" cy="1424"/>
              <a:chOff x="0" y="0"/>
              <a:chExt cx="812800" cy="812800"/>
            </a:xfrm>
          </p:grpSpPr>
          <p:sp>
            <p:nvSpPr>
              <p:cNvPr id="53272" name="Freeform 16">
                <a:extLst>
                  <a:ext uri="{FF2B5EF4-FFF2-40B4-BE49-F238E27FC236}">
                    <a16:creationId xmlns:a16="http://schemas.microsoft.com/office/drawing/2014/main" id="{35EFB9AF-B873-EED1-783F-49138612658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3273" name="TextBox 17">
                <a:extLst>
                  <a:ext uri="{FF2B5EF4-FFF2-40B4-BE49-F238E27FC236}">
                    <a16:creationId xmlns:a16="http://schemas.microsoft.com/office/drawing/2014/main" id="{1E3C51A9-4EA7-B66F-F9A0-26507944DB7D}"/>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04</a:t>
                </a:r>
              </a:p>
            </p:txBody>
          </p:sp>
        </p:grpSp>
        <p:sp>
          <p:nvSpPr>
            <p:cNvPr id="23" name="TextBox 23">
              <a:extLst>
                <a:ext uri="{FF2B5EF4-FFF2-40B4-BE49-F238E27FC236}">
                  <a16:creationId xmlns:a16="http://schemas.microsoft.com/office/drawing/2014/main" id="{1BDF5666-B347-9DBC-2EE7-41BAF8C61A4A}"/>
                </a:ext>
              </a:extLst>
            </p:cNvPr>
            <p:cNvSpPr txBox="1"/>
            <p:nvPr/>
          </p:nvSpPr>
          <p:spPr>
            <a:xfrm>
              <a:off x="20916" y="6014"/>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Degenerescenț</a:t>
              </a:r>
              <a:r>
                <a:rPr lang="ro-RO"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ă</a:t>
              </a: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 maculară</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4274" name="Group 2">
            <a:extLst>
              <a:ext uri="{FF2B5EF4-FFF2-40B4-BE49-F238E27FC236}">
                <a16:creationId xmlns:a16="http://schemas.microsoft.com/office/drawing/2014/main" id="{0682F3D0-3413-7B12-0B60-AF20A0622EF7}"/>
              </a:ext>
            </a:extLst>
          </p:cNvPr>
          <p:cNvGrpSpPr>
            <a:grpSpLocks/>
          </p:cNvGrpSpPr>
          <p:nvPr/>
        </p:nvGrpSpPr>
        <p:grpSpPr bwMode="auto">
          <a:xfrm>
            <a:off x="584200" y="1028700"/>
            <a:ext cx="17119600" cy="8229600"/>
            <a:chOff x="0" y="0"/>
            <a:chExt cx="4508901" cy="2167467"/>
          </a:xfrm>
        </p:grpSpPr>
        <p:sp>
          <p:nvSpPr>
            <p:cNvPr id="54275" name="Freeform 3">
              <a:extLst>
                <a:ext uri="{FF2B5EF4-FFF2-40B4-BE49-F238E27FC236}">
                  <a16:creationId xmlns:a16="http://schemas.microsoft.com/office/drawing/2014/main" id="{78A7E359-0133-8676-CA3C-8A8F329EC7F5}"/>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76" name="TextBox 4">
              <a:extLst>
                <a:ext uri="{FF2B5EF4-FFF2-40B4-BE49-F238E27FC236}">
                  <a16:creationId xmlns:a16="http://schemas.microsoft.com/office/drawing/2014/main" id="{72C9DA69-AA8D-9D87-3D6D-7A385FA684A8}"/>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5" name="TextBox 5">
            <a:extLst>
              <a:ext uri="{FF2B5EF4-FFF2-40B4-BE49-F238E27FC236}">
                <a16:creationId xmlns:a16="http://schemas.microsoft.com/office/drawing/2014/main" id="{F2E53770-86CE-9765-598F-8F754117A7C9}"/>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vizuale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CB448237-9F2A-CDFF-ED1E-8C304F2E5D2E}"/>
              </a:ext>
            </a:extLst>
          </p:cNvPr>
          <p:cNvSpPr txBox="1">
            <a:spLocks noChangeArrowheads="1"/>
          </p:cNvSpPr>
          <p:nvPr/>
        </p:nvSpPr>
        <p:spPr bwMode="auto">
          <a:xfrm>
            <a:off x="12276138" y="5165767"/>
            <a:ext cx="498316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pt-BR" altLang="zh-CN" sz="3200" dirty="0">
                <a:solidFill>
                  <a:schemeClr val="bg1"/>
                </a:solidFill>
                <a:latin typeface="Arial" panose="020B0604020202020204" pitchFamily="34" charset="0"/>
                <a:sym typeface="Arial" panose="020B0604020202020204" pitchFamily="34" charset="0"/>
              </a:rPr>
              <a:t>O complicație a diabetului care afectează vasele de sânge ale retinei.</a:t>
            </a:r>
            <a:endParaRPr lang="en-US" altLang="zh-CN" sz="3200" dirty="0">
              <a:solidFill>
                <a:schemeClr val="bg1"/>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6FE5F985-C883-DD24-7F3E-12DC3B21A41B}"/>
              </a:ext>
            </a:extLst>
          </p:cNvPr>
          <p:cNvSpPr txBox="1">
            <a:spLocks noChangeArrowheads="1"/>
          </p:cNvSpPr>
          <p:nvPr/>
        </p:nvSpPr>
        <p:spPr bwMode="auto">
          <a:xfrm>
            <a:off x="6967538" y="5165767"/>
            <a:ext cx="4468812"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Cea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mai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frecventă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cauză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pierderii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vederii</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persoanele</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vârsta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peste</a:t>
            </a:r>
            <a:r>
              <a:rPr lang="en-US" altLang="zh-CN" sz="3200" dirty="0">
                <a:solidFill>
                  <a:schemeClr val="bg1"/>
                </a:solidFill>
                <a:latin typeface="Arial" panose="020B0604020202020204" pitchFamily="34" charset="0"/>
                <a:sym typeface="Arial" panose="020B0604020202020204" pitchFamily="34" charset="0"/>
              </a:rPr>
              <a:t> 40 de ani.</a:t>
            </a:r>
          </a:p>
        </p:txBody>
      </p:sp>
      <p:sp>
        <p:nvSpPr>
          <p:cNvPr id="14" name="TextBox 14">
            <a:extLst>
              <a:ext uri="{FF2B5EF4-FFF2-40B4-BE49-F238E27FC236}">
                <a16:creationId xmlns:a16="http://schemas.microsoft.com/office/drawing/2014/main" id="{5303F752-C571-56F5-5D33-81CBCDD8B7C7}"/>
              </a:ext>
            </a:extLst>
          </p:cNvPr>
          <p:cNvSpPr txBox="1">
            <a:spLocks noChangeArrowheads="1"/>
          </p:cNvSpPr>
          <p:nvPr/>
        </p:nvSpPr>
        <p:spPr bwMode="auto">
          <a:xfrm>
            <a:off x="1427163" y="5165767"/>
            <a:ext cx="460851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s-ES" altLang="zh-CN" sz="3200" dirty="0">
                <a:solidFill>
                  <a:schemeClr val="bg1"/>
                </a:solidFill>
                <a:latin typeface="Arial" panose="020B0604020202020204" pitchFamily="34" charset="0"/>
                <a:sym typeface="Arial" panose="020B0604020202020204" pitchFamily="34" charset="0"/>
              </a:rPr>
              <a:t>Un </a:t>
            </a:r>
            <a:r>
              <a:rPr lang="es-ES" altLang="zh-CN" sz="3200" dirty="0" err="1">
                <a:solidFill>
                  <a:schemeClr val="bg1"/>
                </a:solidFill>
                <a:latin typeface="Arial" panose="020B0604020202020204" pitchFamily="34" charset="0"/>
                <a:sym typeface="Arial" panose="020B0604020202020204" pitchFamily="34" charset="0"/>
              </a:rPr>
              <a:t>grup</a:t>
            </a:r>
            <a:r>
              <a:rPr lang="es-ES" altLang="zh-CN" sz="3200" dirty="0">
                <a:solidFill>
                  <a:schemeClr val="bg1"/>
                </a:solidFill>
                <a:latin typeface="Arial" panose="020B0604020202020204" pitchFamily="34" charset="0"/>
                <a:sym typeface="Arial" panose="020B0604020202020204" pitchFamily="34" charset="0"/>
              </a:rPr>
              <a:t> de boli </a:t>
            </a:r>
            <a:r>
              <a:rPr lang="es-ES" altLang="zh-CN" sz="3200" dirty="0" err="1">
                <a:solidFill>
                  <a:schemeClr val="bg1"/>
                </a:solidFill>
                <a:latin typeface="Arial" panose="020B0604020202020204" pitchFamily="34" charset="0"/>
                <a:sym typeface="Arial" panose="020B0604020202020204" pitchFamily="34" charset="0"/>
              </a:rPr>
              <a:t>oculare</a:t>
            </a:r>
            <a:r>
              <a:rPr lang="es-ES" altLang="zh-CN" sz="3200" dirty="0">
                <a:solidFill>
                  <a:schemeClr val="bg1"/>
                </a:solidFill>
                <a:latin typeface="Arial" panose="020B0604020202020204" pitchFamily="34" charset="0"/>
                <a:sym typeface="Arial" panose="020B0604020202020204" pitchFamily="34" charset="0"/>
              </a:rPr>
              <a:t> care </a:t>
            </a:r>
            <a:r>
              <a:rPr lang="es-ES" altLang="zh-CN" sz="3200" dirty="0" err="1">
                <a:solidFill>
                  <a:schemeClr val="bg1"/>
                </a:solidFill>
                <a:latin typeface="Arial" panose="020B0604020202020204" pitchFamily="34" charset="0"/>
                <a:sym typeface="Arial" panose="020B0604020202020204" pitchFamily="34" charset="0"/>
              </a:rPr>
              <a:t>afectează</a:t>
            </a:r>
            <a:r>
              <a:rPr lang="es-ES" altLang="zh-CN" sz="3200" dirty="0">
                <a:solidFill>
                  <a:schemeClr val="bg1"/>
                </a:solidFill>
                <a:latin typeface="Arial" panose="020B0604020202020204" pitchFamily="34" charset="0"/>
                <a:sym typeface="Arial" panose="020B0604020202020204" pitchFamily="34" charset="0"/>
              </a:rPr>
              <a:t> </a:t>
            </a:r>
            <a:r>
              <a:rPr lang="es-ES" altLang="zh-CN" sz="3200" dirty="0" err="1">
                <a:solidFill>
                  <a:schemeClr val="bg1"/>
                </a:solidFill>
                <a:latin typeface="Arial" panose="020B0604020202020204" pitchFamily="34" charset="0"/>
                <a:sym typeface="Arial" panose="020B0604020202020204" pitchFamily="34" charset="0"/>
              </a:rPr>
              <a:t>nervul</a:t>
            </a:r>
            <a:r>
              <a:rPr lang="es-ES" altLang="zh-CN" sz="3200" dirty="0">
                <a:solidFill>
                  <a:schemeClr val="bg1"/>
                </a:solidFill>
                <a:latin typeface="Arial" panose="020B0604020202020204" pitchFamily="34" charset="0"/>
                <a:sym typeface="Arial" panose="020B0604020202020204" pitchFamily="34" charset="0"/>
              </a:rPr>
              <a:t> </a:t>
            </a:r>
            <a:r>
              <a:rPr lang="es-ES" altLang="zh-CN" sz="3200" dirty="0" err="1">
                <a:solidFill>
                  <a:schemeClr val="bg1"/>
                </a:solidFill>
                <a:latin typeface="Arial" panose="020B0604020202020204" pitchFamily="34" charset="0"/>
                <a:sym typeface="Arial" panose="020B0604020202020204" pitchFamily="34" charset="0"/>
              </a:rPr>
              <a:t>optic</a:t>
            </a:r>
            <a:r>
              <a:rPr lang="es-ES" altLang="zh-CN" sz="3200" dirty="0">
                <a:solidFill>
                  <a:schemeClr val="bg1"/>
                </a:solidFill>
                <a:latin typeface="Arial" panose="020B0604020202020204" pitchFamily="34" charset="0"/>
                <a:sym typeface="Arial" panose="020B0604020202020204" pitchFamily="34" charset="0"/>
              </a:rPr>
              <a:t>.</a:t>
            </a:r>
            <a:endParaRPr lang="en-US" altLang="zh-CN" sz="3200" dirty="0">
              <a:solidFill>
                <a:schemeClr val="bg1"/>
              </a:solidFill>
              <a:latin typeface="Arial" panose="020B0604020202020204" pitchFamily="34" charset="0"/>
              <a:sym typeface="Arial" panose="020B0604020202020204" pitchFamily="34" charset="0"/>
            </a:endParaRPr>
          </a:p>
        </p:txBody>
      </p:sp>
      <p:grpSp>
        <p:nvGrpSpPr>
          <p:cNvPr id="54281" name="Group 18">
            <a:extLst>
              <a:ext uri="{FF2B5EF4-FFF2-40B4-BE49-F238E27FC236}">
                <a16:creationId xmlns:a16="http://schemas.microsoft.com/office/drawing/2014/main" id="{6CC271B2-75FF-A4CE-F279-49234E429AE8}"/>
              </a:ext>
            </a:extLst>
          </p:cNvPr>
          <p:cNvGrpSpPr>
            <a:grpSpLocks/>
          </p:cNvGrpSpPr>
          <p:nvPr/>
        </p:nvGrpSpPr>
        <p:grpSpPr bwMode="auto">
          <a:xfrm>
            <a:off x="365125" y="9450388"/>
            <a:ext cx="17557750" cy="609600"/>
            <a:chOff x="0" y="0"/>
            <a:chExt cx="23408743" cy="812506"/>
          </a:xfrm>
        </p:grpSpPr>
        <p:sp>
          <p:nvSpPr>
            <p:cNvPr id="19" name="Freeform 19">
              <a:extLst>
                <a:ext uri="{FF2B5EF4-FFF2-40B4-BE49-F238E27FC236}">
                  <a16:creationId xmlns:a16="http://schemas.microsoft.com/office/drawing/2014/main" id="{2BFD8969-D2E9-D068-3DB0-EF115A0D75B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0" name="TextBox 20">
              <a:extLst>
                <a:ext uri="{FF2B5EF4-FFF2-40B4-BE49-F238E27FC236}">
                  <a16:creationId xmlns:a16="http://schemas.microsoft.com/office/drawing/2014/main" id="{46225EDE-D337-DEDA-253A-4C3DBE7FBA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4" name="Group 23">
            <a:extLst>
              <a:ext uri="{FF2B5EF4-FFF2-40B4-BE49-F238E27FC236}">
                <a16:creationId xmlns:a16="http://schemas.microsoft.com/office/drawing/2014/main" id="{946483B6-7DE5-67C5-4599-29514625EEE4}"/>
              </a:ext>
            </a:extLst>
          </p:cNvPr>
          <p:cNvGrpSpPr>
            <a:grpSpLocks/>
          </p:cNvGrpSpPr>
          <p:nvPr/>
        </p:nvGrpSpPr>
        <p:grpSpPr bwMode="auto">
          <a:xfrm>
            <a:off x="973138" y="3784642"/>
            <a:ext cx="4738687" cy="901700"/>
            <a:chOff x="1533" y="6395"/>
            <a:chExt cx="7463" cy="1421"/>
          </a:xfrm>
        </p:grpSpPr>
        <p:grpSp>
          <p:nvGrpSpPr>
            <p:cNvPr id="54285" name="Group 7">
              <a:extLst>
                <a:ext uri="{FF2B5EF4-FFF2-40B4-BE49-F238E27FC236}">
                  <a16:creationId xmlns:a16="http://schemas.microsoft.com/office/drawing/2014/main" id="{72C544E7-A3FD-36A1-284C-8FA33782EDFF}"/>
                </a:ext>
              </a:extLst>
            </p:cNvPr>
            <p:cNvGrpSpPr>
              <a:grpSpLocks/>
            </p:cNvGrpSpPr>
            <p:nvPr/>
          </p:nvGrpSpPr>
          <p:grpSpPr bwMode="auto">
            <a:xfrm>
              <a:off x="1533" y="6395"/>
              <a:ext cx="1421" cy="1421"/>
              <a:chOff x="0" y="0"/>
              <a:chExt cx="812800" cy="812800"/>
            </a:xfrm>
          </p:grpSpPr>
          <p:sp>
            <p:nvSpPr>
              <p:cNvPr id="54286" name="Freeform 8">
                <a:extLst>
                  <a:ext uri="{FF2B5EF4-FFF2-40B4-BE49-F238E27FC236}">
                    <a16:creationId xmlns:a16="http://schemas.microsoft.com/office/drawing/2014/main" id="{F888F432-2B87-8740-CF36-F7C11BA84528}"/>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75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87" name="TextBox 9">
                <a:extLst>
                  <a:ext uri="{FF2B5EF4-FFF2-40B4-BE49-F238E27FC236}">
                    <a16:creationId xmlns:a16="http://schemas.microsoft.com/office/drawing/2014/main" id="{7BB80176-CB7C-7B1D-D9DB-A5054A489569}"/>
                  </a:ext>
                </a:extLst>
              </p:cNvPr>
              <p:cNvSpPr txBox="1">
                <a:spLocks noChangeArrowheads="1"/>
              </p:cNvSpPr>
              <p:nvPr/>
            </p:nvSpPr>
            <p:spPr bwMode="auto">
              <a:xfrm>
                <a:off x="47603" y="14474"/>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05</a:t>
                </a:r>
              </a:p>
            </p:txBody>
          </p:sp>
        </p:grpSp>
        <p:sp>
          <p:nvSpPr>
            <p:cNvPr id="21" name="TextBox 21">
              <a:extLst>
                <a:ext uri="{FF2B5EF4-FFF2-40B4-BE49-F238E27FC236}">
                  <a16:creationId xmlns:a16="http://schemas.microsoft.com/office/drawing/2014/main" id="{46031A2A-4C5E-80B8-00AD-40648C47E120}"/>
                </a:ext>
              </a:extLst>
            </p:cNvPr>
            <p:cNvSpPr txBox="1"/>
            <p:nvPr/>
          </p:nvSpPr>
          <p:spPr>
            <a:xfrm>
              <a:off x="2758" y="6633"/>
              <a:ext cx="6238" cy="873"/>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Glaucom</a:t>
              </a:r>
            </a:p>
          </p:txBody>
        </p:sp>
      </p:grpSp>
      <p:grpSp>
        <p:nvGrpSpPr>
          <p:cNvPr id="25" name="Group 24">
            <a:extLst>
              <a:ext uri="{FF2B5EF4-FFF2-40B4-BE49-F238E27FC236}">
                <a16:creationId xmlns:a16="http://schemas.microsoft.com/office/drawing/2014/main" id="{96822315-A96C-660D-F7C9-27682C17A26E}"/>
              </a:ext>
            </a:extLst>
          </p:cNvPr>
          <p:cNvGrpSpPr>
            <a:grpSpLocks/>
          </p:cNvGrpSpPr>
          <p:nvPr/>
        </p:nvGrpSpPr>
        <p:grpSpPr bwMode="auto">
          <a:xfrm>
            <a:off x="6515100" y="3662405"/>
            <a:ext cx="4616450" cy="903287"/>
            <a:chOff x="10259" y="6201"/>
            <a:chExt cx="7271" cy="1424"/>
          </a:xfrm>
        </p:grpSpPr>
        <p:grpSp>
          <p:nvGrpSpPr>
            <p:cNvPr id="54290" name="Group 11">
              <a:extLst>
                <a:ext uri="{FF2B5EF4-FFF2-40B4-BE49-F238E27FC236}">
                  <a16:creationId xmlns:a16="http://schemas.microsoft.com/office/drawing/2014/main" id="{C6E18556-FCE4-18B1-2759-1F8DD79E8AE6}"/>
                </a:ext>
              </a:extLst>
            </p:cNvPr>
            <p:cNvGrpSpPr>
              <a:grpSpLocks/>
            </p:cNvGrpSpPr>
            <p:nvPr/>
          </p:nvGrpSpPr>
          <p:grpSpPr bwMode="auto">
            <a:xfrm>
              <a:off x="10259" y="6201"/>
              <a:ext cx="1424" cy="1424"/>
              <a:chOff x="0" y="0"/>
              <a:chExt cx="812800" cy="812800"/>
            </a:xfrm>
          </p:grpSpPr>
          <p:sp>
            <p:nvSpPr>
              <p:cNvPr id="54291" name="Freeform 12">
                <a:extLst>
                  <a:ext uri="{FF2B5EF4-FFF2-40B4-BE49-F238E27FC236}">
                    <a16:creationId xmlns:a16="http://schemas.microsoft.com/office/drawing/2014/main" id="{216700D0-6EEC-4187-B145-D935211807CC}"/>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2" name="TextBox 13">
                <a:extLst>
                  <a:ext uri="{FF2B5EF4-FFF2-40B4-BE49-F238E27FC236}">
                    <a16:creationId xmlns:a16="http://schemas.microsoft.com/office/drawing/2014/main" id="{C7F6BA1E-F66C-FDF6-288C-FBF267662DE8}"/>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06</a:t>
                </a:r>
              </a:p>
            </p:txBody>
          </p:sp>
        </p:grpSp>
        <p:sp>
          <p:nvSpPr>
            <p:cNvPr id="22" name="TextBox 22">
              <a:extLst>
                <a:ext uri="{FF2B5EF4-FFF2-40B4-BE49-F238E27FC236}">
                  <a16:creationId xmlns:a16="http://schemas.microsoft.com/office/drawing/2014/main" id="{2E04E7A7-6E6D-2C0B-C8E5-D70A51FFF25F}"/>
                </a:ext>
              </a:extLst>
            </p:cNvPr>
            <p:cNvSpPr txBox="1"/>
            <p:nvPr/>
          </p:nvSpPr>
          <p:spPr>
            <a:xfrm>
              <a:off x="11684" y="6441"/>
              <a:ext cx="5846" cy="871"/>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Cataractă</a:t>
              </a:r>
            </a:p>
          </p:txBody>
        </p:sp>
      </p:grpSp>
      <p:grpSp>
        <p:nvGrpSpPr>
          <p:cNvPr id="26" name="Group 25">
            <a:extLst>
              <a:ext uri="{FF2B5EF4-FFF2-40B4-BE49-F238E27FC236}">
                <a16:creationId xmlns:a16="http://schemas.microsoft.com/office/drawing/2014/main" id="{B91BBA86-6D33-1C67-1846-B389F2927360}"/>
              </a:ext>
            </a:extLst>
          </p:cNvPr>
          <p:cNvGrpSpPr>
            <a:grpSpLocks/>
          </p:cNvGrpSpPr>
          <p:nvPr/>
        </p:nvGrpSpPr>
        <p:grpSpPr bwMode="auto">
          <a:xfrm>
            <a:off x="12055475" y="3543342"/>
            <a:ext cx="4402138" cy="1112838"/>
            <a:chOff x="18986" y="6014"/>
            <a:chExt cx="6932" cy="1754"/>
          </a:xfrm>
        </p:grpSpPr>
        <p:grpSp>
          <p:nvGrpSpPr>
            <p:cNvPr id="54295" name="Group 15">
              <a:extLst>
                <a:ext uri="{FF2B5EF4-FFF2-40B4-BE49-F238E27FC236}">
                  <a16:creationId xmlns:a16="http://schemas.microsoft.com/office/drawing/2014/main" id="{F053B526-9B65-E5C3-78F3-42BC196BEA7D}"/>
                </a:ext>
              </a:extLst>
            </p:cNvPr>
            <p:cNvGrpSpPr>
              <a:grpSpLocks/>
            </p:cNvGrpSpPr>
            <p:nvPr/>
          </p:nvGrpSpPr>
          <p:grpSpPr bwMode="auto">
            <a:xfrm>
              <a:off x="18986" y="6344"/>
              <a:ext cx="1424" cy="1424"/>
              <a:chOff x="0" y="0"/>
              <a:chExt cx="812800" cy="812800"/>
            </a:xfrm>
          </p:grpSpPr>
          <p:sp>
            <p:nvSpPr>
              <p:cNvPr id="54296" name="Freeform 16">
                <a:extLst>
                  <a:ext uri="{FF2B5EF4-FFF2-40B4-BE49-F238E27FC236}">
                    <a16:creationId xmlns:a16="http://schemas.microsoft.com/office/drawing/2014/main" id="{537A5BD8-E006-E5D6-E2C3-85B7E30DE33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4297" name="TextBox 17">
                <a:extLst>
                  <a:ext uri="{FF2B5EF4-FFF2-40B4-BE49-F238E27FC236}">
                    <a16:creationId xmlns:a16="http://schemas.microsoft.com/office/drawing/2014/main" id="{462084B6-DEFC-C91D-0E7C-552F2DABEF09}"/>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451" tIns="20451" rIns="20451" bIns="20451"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07</a:t>
                </a:r>
              </a:p>
            </p:txBody>
          </p:sp>
        </p:grpSp>
        <p:sp>
          <p:nvSpPr>
            <p:cNvPr id="23" name="TextBox 23">
              <a:extLst>
                <a:ext uri="{FF2B5EF4-FFF2-40B4-BE49-F238E27FC236}">
                  <a16:creationId xmlns:a16="http://schemas.microsoft.com/office/drawing/2014/main" id="{D1A0BD2E-2DD2-80D8-3C71-0507239EDE67}"/>
                </a:ext>
              </a:extLst>
            </p:cNvPr>
            <p:cNvSpPr txBox="1"/>
            <p:nvPr/>
          </p:nvSpPr>
          <p:spPr>
            <a:xfrm>
              <a:off x="20916" y="6014"/>
              <a:ext cx="5002" cy="1744"/>
            </a:xfrm>
            <a:prstGeom prst="rect">
              <a:avLst/>
            </a:prstGeom>
          </p:spPr>
          <p:txBody>
            <a:bodyPr lIns="0" tIns="0" rIns="0" bIns="0">
              <a:spAutoFit/>
            </a:bodyPr>
            <a:lstStyle/>
            <a:p>
              <a:pPr algn="ctr" fontAlgn="auto">
                <a:lnSpc>
                  <a:spcPts val="4320"/>
                </a:lnSpc>
                <a:defRPr/>
              </a:pPr>
              <a:r>
                <a:rPr lang="en-US" sz="3600" b="1" spc="-179"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Retinopatia diabetică</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24"/>
                                        </p:tgtEl>
                                        <p:attrNameLst>
                                          <p:attrName>style.visibility</p:attrName>
                                        </p:attrNameLst>
                                      </p:cBhvr>
                                      <p:to>
                                        <p:strVal val="visible"/>
                                      </p:to>
                                    </p:set>
                                    <p:animEffect transition="in" filter="checkerboard(across)">
                                      <p:cBhvr>
                                        <p:cTn id="25" dur="1000"/>
                                        <p:tgtEl>
                                          <p:spTgt spid="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4"/>
                                        </p:tgtEl>
                                        <p:attrNameLst>
                                          <p:attrName>style.visibility</p:attrName>
                                        </p:attrNameLst>
                                      </p:cBhvr>
                                      <p:to>
                                        <p:strVal val="visible"/>
                                      </p:to>
                                    </p:set>
                                    <p:anim calcmode="discrete" valueType="clr">
                                      <p:cBhvr override="childStyle">
                                        <p:cTn id="3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4"/>
                                        </p:tgtEl>
                                        <p:attrNameLst>
                                          <p:attrName>fillcolor</p:attrName>
                                        </p:attrNameLst>
                                      </p:cBhvr>
                                      <p:tavLst>
                                        <p:tav tm="0">
                                          <p:val>
                                            <p:clrVal>
                                              <a:schemeClr val="accent2"/>
                                            </p:clrVal>
                                          </p:val>
                                        </p:tav>
                                        <p:tav tm="50000">
                                          <p:val>
                                            <p:clrVal>
                                              <a:schemeClr val="hlink"/>
                                            </p:clrVal>
                                          </p:val>
                                        </p:tav>
                                      </p:tavLst>
                                    </p:anim>
                                    <p:set>
                                      <p:cBhvr>
                                        <p:cTn id="32" dur="80"/>
                                        <p:tgtEl>
                                          <p:spTgt spid="14"/>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000" fill="hold">
                                          <p:stCondLst>
                                            <p:cond delay="0"/>
                                          </p:stCondLst>
                                        </p:cTn>
                                        <p:tgtEl>
                                          <p:spTgt spid="25"/>
                                        </p:tgtEl>
                                        <p:attrNameLst>
                                          <p:attrName>style.visibility</p:attrName>
                                        </p:attrNameLst>
                                      </p:cBhvr>
                                      <p:to>
                                        <p:strVal val="visible"/>
                                      </p:to>
                                    </p:set>
                                    <p:animEffect transition="in" filter="checkerboard(across)">
                                      <p:cBhvr>
                                        <p:cTn id="37" dur="1000"/>
                                        <p:tgtEl>
                                          <p:spTgt spid="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000" fill="hold">
                                          <p:stCondLst>
                                            <p:cond delay="0"/>
                                          </p:stCondLst>
                                        </p:cTn>
                                        <p:tgtEl>
                                          <p:spTgt spid="26"/>
                                        </p:tgtEl>
                                        <p:attrNameLst>
                                          <p:attrName>style.visibility</p:attrName>
                                        </p:attrNameLst>
                                      </p:cBhvr>
                                      <p:to>
                                        <p:strVal val="visible"/>
                                      </p:to>
                                    </p:set>
                                    <p:animEffect transition="in" filter="checkerboard(across)">
                                      <p:cBhvr>
                                        <p:cTn id="49" dur="1000"/>
                                        <p:tgtEl>
                                          <p:spTgt spid="2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
                                        </p:tgtEl>
                                        <p:attrNameLst>
                                          <p:attrName>style.visibility</p:attrName>
                                        </p:attrNameLst>
                                      </p:cBhvr>
                                      <p:to>
                                        <p:strVal val="visible"/>
                                      </p:to>
                                    </p:set>
                                    <p:anim calcmode="discrete" valueType="clr">
                                      <p:cBhvr override="childStyle">
                                        <p:cTn id="5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
                                        </p:tgtEl>
                                        <p:attrNameLst>
                                          <p:attrName>fillcolor</p:attrName>
                                        </p:attrNameLst>
                                      </p:cBhvr>
                                      <p:tavLst>
                                        <p:tav tm="0">
                                          <p:val>
                                            <p:clrVal>
                                              <a:schemeClr val="accent2"/>
                                            </p:clrVal>
                                          </p:val>
                                        </p:tav>
                                        <p:tav tm="50000">
                                          <p:val>
                                            <p:clrVal>
                                              <a:schemeClr val="hlink"/>
                                            </p:clrVal>
                                          </p:val>
                                        </p:tav>
                                      </p:tavLst>
                                    </p:anim>
                                    <p:set>
                                      <p:cBhvr>
                                        <p:cTn id="5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0B48FEA5-B55D-992F-C5D7-98A685F89E3A}"/>
              </a:ext>
            </a:extLst>
          </p:cNvPr>
          <p:cNvSpPr>
            <a:spLocks noChangeShapeType="1"/>
          </p:cNvSpPr>
          <p:nvPr/>
        </p:nvSpPr>
        <p:spPr bwMode="auto">
          <a:xfrm>
            <a:off x="1028700" y="21907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18435" name="Group 3">
            <a:extLst>
              <a:ext uri="{FF2B5EF4-FFF2-40B4-BE49-F238E27FC236}">
                <a16:creationId xmlns:a16="http://schemas.microsoft.com/office/drawing/2014/main" id="{9FEC37F8-1F2E-B9B8-34E0-E6D9940EE087}"/>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A1206693-D768-77DF-363C-E05869E2841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584BCF4F-F116-31A6-13B1-BA3DF0DCC75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58D47E10-507A-68EC-2902-D42B0BD61340}"/>
              </a:ext>
            </a:extLst>
          </p:cNvPr>
          <p:cNvSpPr txBox="1">
            <a:spLocks noChangeArrowheads="1"/>
          </p:cNvSpPr>
          <p:nvPr/>
        </p:nvSpPr>
        <p:spPr bwMode="auto">
          <a:xfrm>
            <a:off x="6300788" y="2660650"/>
            <a:ext cx="11133137" cy="6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4675"/>
              </a:lnSpc>
              <a:buFontTx/>
              <a:buAutoNum type="alphaLcPeriod"/>
            </a:pPr>
            <a:r>
              <a:rPr lang="en-US" altLang="zh-CN" sz="3000" dirty="0" err="1">
                <a:solidFill>
                  <a:srgbClr val="FFFFFF"/>
                </a:solidFill>
                <a:latin typeface="Arial" panose="020B0604020202020204" pitchFamily="34" charset="0"/>
                <a:sym typeface="Arial" panose="020B0604020202020204" pitchFamily="34" charset="0"/>
              </a:rPr>
              <a:t>Comunicare</a:t>
            </a:r>
            <a:r>
              <a:rPr lang="en-US" altLang="zh-CN" sz="3000" dirty="0">
                <a:solidFill>
                  <a:srgbClr val="FFFFFF"/>
                </a:solidFill>
                <a:latin typeface="Arial" panose="020B0604020202020204" pitchFamily="34" charset="0"/>
                <a:sym typeface="Arial" panose="020B0604020202020204" pitchFamily="34" charset="0"/>
              </a:rPr>
              <a:t> online: chat-</a:t>
            </a:r>
            <a:r>
              <a:rPr lang="en-US" altLang="zh-CN" sz="3000" dirty="0" err="1">
                <a:solidFill>
                  <a:srgbClr val="FFFFFF"/>
                </a:solidFill>
                <a:latin typeface="Arial" panose="020B0604020202020204" pitchFamily="34" charset="0"/>
                <a:sym typeface="Arial" panose="020B0604020202020204" pitchFamily="34" charset="0"/>
              </a:rPr>
              <a:t>uri</a:t>
            </a:r>
            <a:r>
              <a:rPr lang="en-US" altLang="zh-CN" sz="3000" dirty="0">
                <a:solidFill>
                  <a:srgbClr val="FFFFFF"/>
                </a:solidFill>
                <a:latin typeface="Arial" panose="020B0604020202020204" pitchFamily="34" charset="0"/>
                <a:sym typeface="Arial" panose="020B0604020202020204" pitchFamily="34" charset="0"/>
              </a:rPr>
              <a:t> live </a:t>
            </a:r>
            <a:r>
              <a:rPr lang="en-US" altLang="zh-CN" sz="3000" dirty="0" err="1">
                <a:solidFill>
                  <a:srgbClr val="FFFFFF"/>
                </a:solidFill>
                <a:latin typeface="Arial" panose="020B0604020202020204" pitchFamily="34" charset="0"/>
                <a:sym typeface="Arial" panose="020B0604020202020204" pitchFamily="34" charset="0"/>
              </a:rPr>
              <a:t>sau</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conferințe</a:t>
            </a:r>
            <a:r>
              <a:rPr lang="en-US" altLang="zh-CN" sz="3000" dirty="0">
                <a:solidFill>
                  <a:srgbClr val="FFFFFF"/>
                </a:solidFill>
                <a:latin typeface="Arial" panose="020B0604020202020204" pitchFamily="34" charset="0"/>
                <a:sym typeface="Arial" panose="020B0604020202020204" pitchFamily="34" charset="0"/>
              </a:rPr>
              <a:t> video, e-</a:t>
            </a:r>
            <a:r>
              <a:rPr lang="en-US" altLang="zh-CN" sz="3000" dirty="0" err="1">
                <a:solidFill>
                  <a:srgbClr val="FFFFFF"/>
                </a:solidFill>
                <a:latin typeface="Arial" panose="020B0604020202020204" pitchFamily="34" charset="0"/>
                <a:sym typeface="Arial" panose="020B0604020202020204" pitchFamily="34" charset="0"/>
              </a:rPr>
              <a:t>mailuri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mesaje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directe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sau</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postări</a:t>
            </a:r>
            <a:r>
              <a:rPr lang="en-US" altLang="zh-CN" sz="3000" dirty="0">
                <a:solidFill>
                  <a:srgbClr val="FFFFFF"/>
                </a:solidFill>
                <a:latin typeface="Arial" panose="020B0604020202020204" pitchFamily="34" charset="0"/>
                <a:sym typeface="Arial" panose="020B0604020202020204" pitchFamily="34" charset="0"/>
              </a:rPr>
              <a:t> pe </a:t>
            </a:r>
            <a:r>
              <a:rPr lang="en-US" altLang="zh-CN" sz="3000" dirty="0" err="1">
                <a:solidFill>
                  <a:srgbClr val="FFFFFF"/>
                </a:solidFill>
                <a:latin typeface="Arial" panose="020B0604020202020204" pitchFamily="34" charset="0"/>
                <a:sym typeface="Arial" panose="020B0604020202020204" pitchFamily="34" charset="0"/>
              </a:rPr>
              <a:t>platformele</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socializare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Platforme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Aplicații</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mesagerie</a:t>
            </a:r>
            <a:r>
              <a:rPr lang="en-US" altLang="zh-CN" sz="3000" dirty="0">
                <a:solidFill>
                  <a:srgbClr val="FFFFFF"/>
                </a:solidFill>
                <a:latin typeface="Arial" panose="020B0604020202020204" pitchFamily="34" charset="0"/>
                <a:sym typeface="Arial" panose="020B0604020202020204" pitchFamily="34" charset="0"/>
              </a:rPr>
              <a:t> instant (WhatsApp, Telegram, Signal), </a:t>
            </a:r>
            <a:r>
              <a:rPr lang="en-US" altLang="zh-CN" sz="3000" dirty="0" err="1">
                <a:solidFill>
                  <a:srgbClr val="FFFFFF"/>
                </a:solidFill>
                <a:latin typeface="Arial" panose="020B0604020202020204" pitchFamily="34" charset="0"/>
                <a:sym typeface="Arial" panose="020B0604020202020204" pitchFamily="34" charset="0"/>
              </a:rPr>
              <a:t>platforme</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rețele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sociale</a:t>
            </a:r>
            <a:r>
              <a:rPr lang="en-US" altLang="zh-CN" sz="3000" dirty="0">
                <a:solidFill>
                  <a:srgbClr val="FFFFFF"/>
                </a:solidFill>
                <a:latin typeface="Arial" panose="020B0604020202020204" pitchFamily="34" charset="0"/>
                <a:sym typeface="Arial" panose="020B0604020202020204" pitchFamily="34" charset="0"/>
              </a:rPr>
              <a:t> (Facebook, Twitter, Instagram, LinkedIn), </a:t>
            </a:r>
            <a:r>
              <a:rPr lang="en-US" altLang="zh-CN" sz="3000" dirty="0" err="1">
                <a:solidFill>
                  <a:srgbClr val="FFFFFF"/>
                </a:solidFill>
                <a:latin typeface="Arial" panose="020B0604020202020204" pitchFamily="34" charset="0"/>
                <a:sym typeface="Arial" panose="020B0604020202020204" pitchFamily="34" charset="0"/>
              </a:rPr>
              <a:t>aplicații</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colaborare</a:t>
            </a:r>
            <a:r>
              <a:rPr lang="en-US" altLang="zh-CN" sz="3000" dirty="0">
                <a:solidFill>
                  <a:srgbClr val="FFFFFF"/>
                </a:solidFill>
                <a:latin typeface="Arial" panose="020B0604020202020204" pitchFamily="34" charset="0"/>
                <a:sym typeface="Arial" panose="020B0604020202020204" pitchFamily="34" charset="0"/>
              </a:rPr>
              <a:t> (Slack, Microsoft Teams, Google Workspace), </a:t>
            </a:r>
            <a:r>
              <a:rPr lang="en-US" altLang="zh-CN" sz="3000" dirty="0" err="1">
                <a:solidFill>
                  <a:srgbClr val="FFFFFF"/>
                </a:solidFill>
                <a:latin typeface="Arial" panose="020B0604020202020204" pitchFamily="34" charset="0"/>
                <a:sym typeface="Arial" panose="020B0604020202020204" pitchFamily="34" charset="0"/>
              </a:rPr>
              <a:t>platforme</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videoconferință</a:t>
            </a:r>
            <a:r>
              <a:rPr lang="en-US" altLang="zh-CN" sz="3000" dirty="0">
                <a:solidFill>
                  <a:srgbClr val="FFFFFF"/>
                </a:solidFill>
                <a:latin typeface="Arial" panose="020B0604020202020204" pitchFamily="34" charset="0"/>
                <a:sym typeface="Arial" panose="020B0604020202020204" pitchFamily="34" charset="0"/>
              </a:rPr>
              <a:t> (Zoom, Google Meet, Microsoft Teams).
</a:t>
            </a:r>
            <a:r>
              <a:rPr lang="en-US" altLang="zh-CN" sz="3000" dirty="0" err="1">
                <a:solidFill>
                  <a:srgbClr val="FFFFFF"/>
                </a:solidFill>
                <a:latin typeface="Arial" panose="020B0604020202020204" pitchFamily="34" charset="0"/>
                <a:sym typeface="Arial" panose="020B0604020202020204" pitchFamily="34" charset="0"/>
              </a:rPr>
              <a:t>Eticheta</a:t>
            </a:r>
            <a:r>
              <a:rPr lang="en-US" altLang="zh-CN" sz="3000" dirty="0">
                <a:solidFill>
                  <a:srgbClr val="FFFFFF"/>
                </a:solidFill>
                <a:latin typeface="Arial" panose="020B0604020202020204" pitchFamily="34" charset="0"/>
                <a:sym typeface="Arial" panose="020B0604020202020204" pitchFamily="34" charset="0"/>
              </a:rPr>
              <a:t> de </a:t>
            </a:r>
            <a:r>
              <a:rPr lang="en-US" altLang="zh-CN" sz="3000" dirty="0" err="1">
                <a:solidFill>
                  <a:srgbClr val="FFFFFF"/>
                </a:solidFill>
                <a:latin typeface="Arial" panose="020B0604020202020204" pitchFamily="34" charset="0"/>
                <a:sym typeface="Arial" panose="020B0604020202020204" pitchFamily="34" charset="0"/>
              </a:rPr>
              <a:t>comunicare</a:t>
            </a:r>
            <a:r>
              <a:rPr lang="en-US" altLang="zh-CN" sz="3000" dirty="0">
                <a:solidFill>
                  <a:srgbClr val="FFFFFF"/>
                </a:solidFill>
                <a:latin typeface="Arial" panose="020B0604020202020204" pitchFamily="34" charset="0"/>
                <a:sym typeface="Arial" panose="020B0604020202020204" pitchFamily="34" charset="0"/>
              </a:rPr>
              <a:t> online: Este important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mențineți</a:t>
            </a:r>
            <a:r>
              <a:rPr lang="en-US" altLang="zh-CN" sz="3000" dirty="0">
                <a:solidFill>
                  <a:srgbClr val="FFFFFF"/>
                </a:solidFill>
                <a:latin typeface="Arial" panose="020B0604020202020204" pitchFamily="34" charset="0"/>
                <a:sym typeface="Arial" panose="020B0604020202020204" pitchFamily="34" charset="0"/>
              </a:rPr>
              <a:t> un ton </a:t>
            </a:r>
            <a:r>
              <a:rPr lang="en-US" altLang="zh-CN" sz="3000" dirty="0" err="1">
                <a:solidFill>
                  <a:srgbClr val="FFFFFF"/>
                </a:solidFill>
                <a:latin typeface="Arial" panose="020B0604020202020204" pitchFamily="34" charset="0"/>
                <a:sym typeface="Arial" panose="020B0604020202020204" pitchFamily="34" charset="0"/>
              </a:rPr>
              <a:t>profesional</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respectuos</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răspundeți</a:t>
            </a:r>
            <a:r>
              <a:rPr lang="en-US" altLang="zh-CN" sz="3000" dirty="0">
                <a:solidFill>
                  <a:srgbClr val="FFFFFF"/>
                </a:solidFill>
                <a:latin typeface="Arial" panose="020B0604020202020204" pitchFamily="34" charset="0"/>
                <a:sym typeface="Arial" panose="020B0604020202020204" pitchFamily="34" charset="0"/>
              </a:rPr>
              <a:t> prompt la </a:t>
            </a:r>
            <a:r>
              <a:rPr lang="en-US" altLang="zh-CN" sz="3000" dirty="0" err="1">
                <a:solidFill>
                  <a:srgbClr val="FFFFFF"/>
                </a:solidFill>
                <a:latin typeface="Arial" panose="020B0604020202020204" pitchFamily="34" charset="0"/>
                <a:sym typeface="Arial" panose="020B0604020202020204" pitchFamily="34" charset="0"/>
              </a:rPr>
              <a:t>mesaje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vă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asigurați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informațiile</a:t>
            </a:r>
            <a:r>
              <a:rPr lang="en-US" altLang="zh-CN" sz="3000" dirty="0">
                <a:solidFill>
                  <a:srgbClr val="FFFFFF"/>
                </a:solidFill>
                <a:latin typeface="Arial" panose="020B0604020202020204" pitchFamily="34" charset="0"/>
                <a:sym typeface="Arial" panose="020B0604020202020204" pitchFamily="34" charset="0"/>
              </a:rPr>
              <a:t> pe care le </a:t>
            </a:r>
            <a:r>
              <a:rPr lang="en-US" altLang="zh-CN" sz="3000" dirty="0" err="1">
                <a:solidFill>
                  <a:srgbClr val="FFFFFF"/>
                </a:solidFill>
                <a:latin typeface="Arial" panose="020B0604020202020204" pitchFamily="34" charset="0"/>
                <a:sym typeface="Arial" panose="020B0604020202020204" pitchFamily="34" charset="0"/>
              </a:rPr>
              <a:t>partajați</a:t>
            </a:r>
            <a:r>
              <a:rPr lang="en-US" altLang="zh-CN" sz="3000" dirty="0">
                <a:solidFill>
                  <a:srgbClr val="FFFFFF"/>
                </a:solidFill>
                <a:latin typeface="Arial" panose="020B0604020202020204" pitchFamily="34" charset="0"/>
                <a:sym typeface="Arial" panose="020B0604020202020204" pitchFamily="34" charset="0"/>
              </a:rPr>
              <a:t> sunt </a:t>
            </a:r>
            <a:r>
              <a:rPr lang="en-US" altLang="zh-CN" sz="3000" dirty="0" err="1">
                <a:solidFill>
                  <a:srgbClr val="FFFFFF"/>
                </a:solidFill>
                <a:latin typeface="Arial" panose="020B0604020202020204" pitchFamily="34" charset="0"/>
                <a:sym typeface="Arial" panose="020B0604020202020204" pitchFamily="34" charset="0"/>
              </a:rPr>
              <a:t>corecte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fiabile</a:t>
            </a:r>
            <a:r>
              <a:rPr lang="en-US" altLang="zh-CN" sz="3000" dirty="0">
                <a:solidFill>
                  <a:srgbClr val="FFFFFF"/>
                </a:solidFill>
                <a:latin typeface="Arial" panose="020B0604020202020204" pitchFamily="34" charset="0"/>
                <a:sym typeface="Arial" panose="020B0604020202020204" pitchFamily="34" charset="0"/>
              </a:rPr>
              <a:t>.</a:t>
            </a:r>
          </a:p>
        </p:txBody>
      </p:sp>
      <p:grpSp>
        <p:nvGrpSpPr>
          <p:cNvPr id="7" name="Group 7">
            <a:extLst>
              <a:ext uri="{FF2B5EF4-FFF2-40B4-BE49-F238E27FC236}">
                <a16:creationId xmlns:a16="http://schemas.microsoft.com/office/drawing/2014/main" id="{B02AEA7A-9524-4BCD-C940-A78174F148E4}"/>
              </a:ext>
            </a:extLst>
          </p:cNvPr>
          <p:cNvGrpSpPr>
            <a:grpSpLocks noChangeAspect="1"/>
          </p:cNvGrpSpPr>
          <p:nvPr/>
        </p:nvGrpSpPr>
        <p:grpSpPr bwMode="auto">
          <a:xfrm>
            <a:off x="1066800" y="2319338"/>
            <a:ext cx="4899025" cy="7000875"/>
            <a:chOff x="0" y="0"/>
            <a:chExt cx="4434840" cy="6338570"/>
          </a:xfrm>
        </p:grpSpPr>
        <p:sp>
          <p:nvSpPr>
            <p:cNvPr id="8" name="Freeform 8">
              <a:extLst>
                <a:ext uri="{FF2B5EF4-FFF2-40B4-BE49-F238E27FC236}">
                  <a16:creationId xmlns:a16="http://schemas.microsoft.com/office/drawing/2014/main" id="{B778EE8C-0DC1-CCB2-90E9-BE962D323420}"/>
                </a:ext>
              </a:extLst>
            </p:cNvPr>
            <p:cNvSpPr/>
            <p:nvPr/>
          </p:nvSpPr>
          <p:spPr>
            <a:xfrm>
              <a:off x="68982" y="404114"/>
              <a:ext cx="4064000" cy="5902960"/>
            </a:xfrm>
            <a:custGeom>
              <a:avLst/>
              <a:gdLst/>
              <a:ahLst/>
              <a:cxnLst/>
              <a:rect l="l" t="t" r="r" b="b"/>
              <a:pathLst>
                <a:path w="4064000" h="5902960">
                  <a:moveTo>
                    <a:pt x="4064000" y="5902960"/>
                  </a:moveTo>
                  <a:lnTo>
                    <a:pt x="0" y="5902960"/>
                  </a:lnTo>
                  <a:lnTo>
                    <a:pt x="0" y="0"/>
                  </a:lnTo>
                  <a:lnTo>
                    <a:pt x="4064000" y="0"/>
                  </a:lnTo>
                  <a:lnTo>
                    <a:pt x="4064000" y="5902960"/>
                  </a:lnTo>
                  <a:close/>
                </a:path>
              </a:pathLst>
            </a:custGeom>
            <a:blipFill>
              <a:blip r:embed="rId3"/>
              <a:stretch>
                <a:fillRect t="-1635" b="-1635"/>
              </a:stretch>
            </a:blipFill>
          </p:spPr>
          <p:txBody>
            <a:bodyPr/>
            <a:lstStyle/>
            <a:p>
              <a:endParaRPr lang="en-RO"/>
            </a:p>
          </p:txBody>
        </p:sp>
        <p:sp>
          <p:nvSpPr>
            <p:cNvPr id="18441" name="Freeform 9">
              <a:extLst>
                <a:ext uri="{FF2B5EF4-FFF2-40B4-BE49-F238E27FC236}">
                  <a16:creationId xmlns:a16="http://schemas.microsoft.com/office/drawing/2014/main" id="{7D89DCA8-E968-00BF-1A9C-4DCC18C16075}"/>
                </a:ext>
              </a:extLst>
            </p:cNvPr>
            <p:cNvSpPr>
              <a:spLocks noChangeArrowheads="1"/>
            </p:cNvSpPr>
            <p:nvPr/>
          </p:nvSpPr>
          <p:spPr bwMode="auto">
            <a:xfrm>
              <a:off x="50800" y="50800"/>
              <a:ext cx="4333240" cy="6239510"/>
            </a:xfrm>
            <a:custGeom>
              <a:avLst/>
              <a:gdLst>
                <a:gd name="T0" fmla="*/ 4333240 w 4333240"/>
                <a:gd name="T1" fmla="*/ 335280 h 6239510"/>
                <a:gd name="T2" fmla="*/ 0 w 4333240"/>
                <a:gd name="T3" fmla="*/ 335280 h 6239510"/>
                <a:gd name="T4" fmla="*/ 0 w 4333240"/>
                <a:gd name="T5" fmla="*/ 0 h 6239510"/>
                <a:gd name="T6" fmla="*/ 4333240 w 4333240"/>
                <a:gd name="T7" fmla="*/ 0 h 6239510"/>
                <a:gd name="T8" fmla="*/ 4333240 w 4333240"/>
                <a:gd name="T9" fmla="*/ 335280 h 6239510"/>
                <a:gd name="T10" fmla="*/ 4333240 w 4333240"/>
                <a:gd name="T11" fmla="*/ 5970270 h 6239510"/>
                <a:gd name="T12" fmla="*/ 4064000 w 4333240"/>
                <a:gd name="T13" fmla="*/ 5970270 h 6239510"/>
                <a:gd name="T14" fmla="*/ 4064000 w 4333240"/>
                <a:gd name="T15" fmla="*/ 6239510 h 6239510"/>
                <a:gd name="T16" fmla="*/ 4333240 w 4333240"/>
                <a:gd name="T17" fmla="*/ 6239510 h 6239510"/>
                <a:gd name="T18" fmla="*/ 4333240 w 4333240"/>
                <a:gd name="T19" fmla="*/ 5970270 h 6239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3240" h="6239510">
                  <a:moveTo>
                    <a:pt x="4333240" y="335280"/>
                  </a:moveTo>
                  <a:lnTo>
                    <a:pt x="0" y="335280"/>
                  </a:lnTo>
                  <a:lnTo>
                    <a:pt x="0" y="0"/>
                  </a:lnTo>
                  <a:lnTo>
                    <a:pt x="4333240" y="0"/>
                  </a:lnTo>
                  <a:lnTo>
                    <a:pt x="4333240" y="335280"/>
                  </a:lnTo>
                  <a:close/>
                  <a:moveTo>
                    <a:pt x="4333240" y="5970270"/>
                  </a:moveTo>
                  <a:lnTo>
                    <a:pt x="4064000" y="5970270"/>
                  </a:lnTo>
                  <a:lnTo>
                    <a:pt x="4064000" y="6239510"/>
                  </a:lnTo>
                  <a:lnTo>
                    <a:pt x="4333240" y="6239510"/>
                  </a:lnTo>
                  <a:lnTo>
                    <a:pt x="4333240" y="5970270"/>
                  </a:lnTo>
                  <a:close/>
                </a:path>
              </a:pathLst>
            </a:custGeom>
            <a:solidFill>
              <a:srgbClr val="F6C7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2" name="Freeform 10">
              <a:extLst>
                <a:ext uri="{FF2B5EF4-FFF2-40B4-BE49-F238E27FC236}">
                  <a16:creationId xmlns:a16="http://schemas.microsoft.com/office/drawing/2014/main" id="{100A2DFC-FBF6-3BFD-6609-963EFD0745C4}"/>
                </a:ext>
              </a:extLst>
            </p:cNvPr>
            <p:cNvSpPr>
              <a:spLocks noChangeArrowheads="1"/>
            </p:cNvSpPr>
            <p:nvPr/>
          </p:nvSpPr>
          <p:spPr bwMode="auto">
            <a:xfrm>
              <a:off x="196850" y="165100"/>
              <a:ext cx="811530" cy="119380"/>
            </a:xfrm>
            <a:custGeom>
              <a:avLst/>
              <a:gdLst>
                <a:gd name="T0" fmla="*/ 119380 w 811530"/>
                <a:gd name="T1" fmla="*/ 59690 h 119380"/>
                <a:gd name="T2" fmla="*/ 59690 w 811530"/>
                <a:gd name="T3" fmla="*/ 119380 h 119380"/>
                <a:gd name="T4" fmla="*/ 0 w 811530"/>
                <a:gd name="T5" fmla="*/ 59690 h 119380"/>
                <a:gd name="T6" fmla="*/ 59690 w 811530"/>
                <a:gd name="T7" fmla="*/ 0 h 119380"/>
                <a:gd name="T8" fmla="*/ 119380 w 811530"/>
                <a:gd name="T9" fmla="*/ 59690 h 119380"/>
                <a:gd name="T10" fmla="*/ 406400 w 811530"/>
                <a:gd name="T11" fmla="*/ 0 h 119380"/>
                <a:gd name="T12" fmla="*/ 346710 w 811530"/>
                <a:gd name="T13" fmla="*/ 59690 h 119380"/>
                <a:gd name="T14" fmla="*/ 406400 w 811530"/>
                <a:gd name="T15" fmla="*/ 119380 h 119380"/>
                <a:gd name="T16" fmla="*/ 466090 w 811530"/>
                <a:gd name="T17" fmla="*/ 59690 h 119380"/>
                <a:gd name="T18" fmla="*/ 406400 w 811530"/>
                <a:gd name="T19" fmla="*/ 0 h 119380"/>
                <a:gd name="T20" fmla="*/ 751840 w 811530"/>
                <a:gd name="T21" fmla="*/ 0 h 119380"/>
                <a:gd name="T22" fmla="*/ 692150 w 811530"/>
                <a:gd name="T23" fmla="*/ 59690 h 119380"/>
                <a:gd name="T24" fmla="*/ 751840 w 811530"/>
                <a:gd name="T25" fmla="*/ 119380 h 119380"/>
                <a:gd name="T26" fmla="*/ 811530 w 811530"/>
                <a:gd name="T27" fmla="*/ 59690 h 119380"/>
                <a:gd name="T28" fmla="*/ 751840 w 811530"/>
                <a:gd name="T29" fmla="*/ 0 h 119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1530" h="119380">
                  <a:moveTo>
                    <a:pt x="119380" y="59690"/>
                  </a:moveTo>
                  <a:cubicBezTo>
                    <a:pt x="119380" y="92710"/>
                    <a:pt x="92710" y="119380"/>
                    <a:pt x="59690" y="119380"/>
                  </a:cubicBezTo>
                  <a:cubicBezTo>
                    <a:pt x="26670" y="119380"/>
                    <a:pt x="0" y="92710"/>
                    <a:pt x="0" y="59690"/>
                  </a:cubicBezTo>
                  <a:cubicBezTo>
                    <a:pt x="0" y="26670"/>
                    <a:pt x="26670" y="0"/>
                    <a:pt x="59690" y="0"/>
                  </a:cubicBezTo>
                  <a:cubicBezTo>
                    <a:pt x="92710" y="0"/>
                    <a:pt x="119380" y="26670"/>
                    <a:pt x="119380" y="59690"/>
                  </a:cubicBezTo>
                  <a:close/>
                  <a:moveTo>
                    <a:pt x="406400" y="0"/>
                  </a:moveTo>
                  <a:cubicBezTo>
                    <a:pt x="373380" y="0"/>
                    <a:pt x="346710" y="26670"/>
                    <a:pt x="346710" y="59690"/>
                  </a:cubicBezTo>
                  <a:cubicBezTo>
                    <a:pt x="346710" y="92710"/>
                    <a:pt x="373380" y="119380"/>
                    <a:pt x="406400" y="119380"/>
                  </a:cubicBezTo>
                  <a:cubicBezTo>
                    <a:pt x="439420" y="119380"/>
                    <a:pt x="466090" y="92710"/>
                    <a:pt x="466090" y="59690"/>
                  </a:cubicBezTo>
                  <a:cubicBezTo>
                    <a:pt x="466090" y="26670"/>
                    <a:pt x="439420" y="0"/>
                    <a:pt x="406400" y="0"/>
                  </a:cubicBezTo>
                  <a:close/>
                  <a:moveTo>
                    <a:pt x="751840" y="0"/>
                  </a:moveTo>
                  <a:cubicBezTo>
                    <a:pt x="718820" y="0"/>
                    <a:pt x="692150" y="26670"/>
                    <a:pt x="692150" y="59690"/>
                  </a:cubicBezTo>
                  <a:cubicBezTo>
                    <a:pt x="692150" y="92710"/>
                    <a:pt x="718820" y="119380"/>
                    <a:pt x="751840" y="119380"/>
                  </a:cubicBezTo>
                  <a:cubicBezTo>
                    <a:pt x="784860" y="119380"/>
                    <a:pt x="811530" y="92710"/>
                    <a:pt x="811530" y="59690"/>
                  </a:cubicBezTo>
                  <a:cubicBezTo>
                    <a:pt x="811530" y="26670"/>
                    <a:pt x="784860" y="0"/>
                    <a:pt x="751840" y="0"/>
                  </a:cubicBezTo>
                  <a:close/>
                </a:path>
              </a:pathLst>
            </a:custGeom>
            <a:solidFill>
              <a:srgbClr val="F59B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3" name="Freeform 11">
              <a:extLst>
                <a:ext uri="{FF2B5EF4-FFF2-40B4-BE49-F238E27FC236}">
                  <a16:creationId xmlns:a16="http://schemas.microsoft.com/office/drawing/2014/main" id="{C112C1FD-230E-014A-7CED-241B7468F825}"/>
                </a:ext>
              </a:extLst>
            </p:cNvPr>
            <p:cNvSpPr>
              <a:spLocks noChangeArrowheads="1"/>
            </p:cNvSpPr>
            <p:nvPr/>
          </p:nvSpPr>
          <p:spPr bwMode="auto">
            <a:xfrm>
              <a:off x="4114800" y="438150"/>
              <a:ext cx="269240" cy="5532120"/>
            </a:xfrm>
            <a:custGeom>
              <a:avLst/>
              <a:gdLst>
                <a:gd name="T0" fmla="*/ 269240 w 269240"/>
                <a:gd name="T1" fmla="*/ 5532120 h 5532120"/>
                <a:gd name="T2" fmla="*/ 0 w 269240"/>
                <a:gd name="T3" fmla="*/ 5532120 h 5532120"/>
                <a:gd name="T4" fmla="*/ 0 w 269240"/>
                <a:gd name="T5" fmla="*/ 0 h 5532120"/>
                <a:gd name="T6" fmla="*/ 269240 w 269240"/>
                <a:gd name="T7" fmla="*/ 0 h 5532120"/>
                <a:gd name="T8" fmla="*/ 269240 w 269240"/>
                <a:gd name="T9" fmla="*/ 5532120 h 5532120"/>
              </a:gdLst>
              <a:ahLst/>
              <a:cxnLst>
                <a:cxn ang="0">
                  <a:pos x="T0" y="T1"/>
                </a:cxn>
                <a:cxn ang="0">
                  <a:pos x="T2" y="T3"/>
                </a:cxn>
                <a:cxn ang="0">
                  <a:pos x="T4" y="T5"/>
                </a:cxn>
                <a:cxn ang="0">
                  <a:pos x="T6" y="T7"/>
                </a:cxn>
                <a:cxn ang="0">
                  <a:pos x="T8" y="T9"/>
                </a:cxn>
              </a:cxnLst>
              <a:rect l="0" t="0" r="r" b="b"/>
              <a:pathLst>
                <a:path w="269240" h="5532120">
                  <a:moveTo>
                    <a:pt x="269240" y="5532120"/>
                  </a:moveTo>
                  <a:lnTo>
                    <a:pt x="0" y="5532120"/>
                  </a:lnTo>
                  <a:lnTo>
                    <a:pt x="0" y="0"/>
                  </a:lnTo>
                  <a:lnTo>
                    <a:pt x="269240" y="0"/>
                  </a:lnTo>
                  <a:lnTo>
                    <a:pt x="269240" y="55321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8444" name="Freeform 12">
              <a:extLst>
                <a:ext uri="{FF2B5EF4-FFF2-40B4-BE49-F238E27FC236}">
                  <a16:creationId xmlns:a16="http://schemas.microsoft.com/office/drawing/2014/main" id="{39542447-0837-4BC8-291A-A293EC166755}"/>
                </a:ext>
              </a:extLst>
            </p:cNvPr>
            <p:cNvSpPr>
              <a:spLocks noChangeArrowheads="1"/>
            </p:cNvSpPr>
            <p:nvPr/>
          </p:nvSpPr>
          <p:spPr bwMode="auto">
            <a:xfrm>
              <a:off x="0" y="0"/>
              <a:ext cx="4434840" cy="6338570"/>
            </a:xfrm>
            <a:custGeom>
              <a:avLst/>
              <a:gdLst>
                <a:gd name="T0" fmla="*/ 4182110 w 4434840"/>
                <a:gd name="T1" fmla="*/ 5788660 h 6338570"/>
                <a:gd name="T2" fmla="*/ 4319270 w 4434840"/>
                <a:gd name="T3" fmla="*/ 5788660 h 6338570"/>
                <a:gd name="T4" fmla="*/ 4251960 w 4434840"/>
                <a:gd name="T5" fmla="*/ 5919470 h 6338570"/>
                <a:gd name="T6" fmla="*/ 4182110 w 4434840"/>
                <a:gd name="T7" fmla="*/ 5567680 h 6338570"/>
                <a:gd name="T8" fmla="*/ 4319270 w 4434840"/>
                <a:gd name="T9" fmla="*/ 5567680 h 6338570"/>
                <a:gd name="T10" fmla="*/ 4251960 w 4434840"/>
                <a:gd name="T11" fmla="*/ 5436870 h 6338570"/>
                <a:gd name="T12" fmla="*/ 4182110 w 4434840"/>
                <a:gd name="T13" fmla="*/ 5567680 h 6338570"/>
                <a:gd name="T14" fmla="*/ 4434840 w 4434840"/>
                <a:gd name="T15" fmla="*/ 387350 h 6338570"/>
                <a:gd name="T16" fmla="*/ 4434840 w 4434840"/>
                <a:gd name="T17" fmla="*/ 5351780 h 6338570"/>
                <a:gd name="T18" fmla="*/ 4434840 w 4434840"/>
                <a:gd name="T19" fmla="*/ 5660390 h 6338570"/>
                <a:gd name="T20" fmla="*/ 4434840 w 4434840"/>
                <a:gd name="T21" fmla="*/ 5969000 h 6338570"/>
                <a:gd name="T22" fmla="*/ 4434840 w 4434840"/>
                <a:gd name="T23" fmla="*/ 6338570 h 6338570"/>
                <a:gd name="T24" fmla="*/ 0 w 4434840"/>
                <a:gd name="T25" fmla="*/ 6338570 h 6338570"/>
                <a:gd name="T26" fmla="*/ 0 w 4434840"/>
                <a:gd name="T27" fmla="*/ 0 h 6338570"/>
                <a:gd name="T28" fmla="*/ 50800 w 4434840"/>
                <a:gd name="T29" fmla="*/ 386080 h 6338570"/>
                <a:gd name="T30" fmla="*/ 4384040 w 4434840"/>
                <a:gd name="T31" fmla="*/ 50800 h 6338570"/>
                <a:gd name="T32" fmla="*/ 50800 w 4434840"/>
                <a:gd name="T33" fmla="*/ 386080 h 6338570"/>
                <a:gd name="T34" fmla="*/ 4064000 w 4434840"/>
                <a:gd name="T35" fmla="*/ 5970270 h 6338570"/>
                <a:gd name="T36" fmla="*/ 4064000 w 4434840"/>
                <a:gd name="T37" fmla="*/ 5661660 h 6338570"/>
                <a:gd name="T38" fmla="*/ 4064000 w 4434840"/>
                <a:gd name="T39" fmla="*/ 5353050 h 6338570"/>
                <a:gd name="T40" fmla="*/ 50800 w 4434840"/>
                <a:gd name="T41" fmla="*/ 436880 h 6338570"/>
                <a:gd name="T42" fmla="*/ 4064000 w 4434840"/>
                <a:gd name="T43" fmla="*/ 6289040 h 6338570"/>
                <a:gd name="T44" fmla="*/ 4384040 w 4434840"/>
                <a:gd name="T45" fmla="*/ 5403850 h 6338570"/>
                <a:gd name="T46" fmla="*/ 4114800 w 4434840"/>
                <a:gd name="T47" fmla="*/ 5660390 h 6338570"/>
                <a:gd name="T48" fmla="*/ 4384040 w 4434840"/>
                <a:gd name="T49" fmla="*/ 5403850 h 6338570"/>
                <a:gd name="T50" fmla="*/ 4114800 w 4434840"/>
                <a:gd name="T51" fmla="*/ 5969000 h 6338570"/>
                <a:gd name="T52" fmla="*/ 4384040 w 4434840"/>
                <a:gd name="T53" fmla="*/ 5721350 h 6338570"/>
                <a:gd name="T54" fmla="*/ 4384040 w 4434840"/>
                <a:gd name="T55" fmla="*/ 6031230 h 6338570"/>
                <a:gd name="T56" fmla="*/ 4114800 w 4434840"/>
                <a:gd name="T57" fmla="*/ 6289040 h 6338570"/>
                <a:gd name="T58" fmla="*/ 4384040 w 4434840"/>
                <a:gd name="T59" fmla="*/ 6031230 h 6338570"/>
                <a:gd name="T60" fmla="*/ 4384040 w 4434840"/>
                <a:gd name="T61" fmla="*/ 438150 h 6338570"/>
                <a:gd name="T62" fmla="*/ 4114800 w 4434840"/>
                <a:gd name="T63" fmla="*/ 5351780 h 6338570"/>
                <a:gd name="T64" fmla="*/ 367030 w 4434840"/>
                <a:gd name="T65" fmla="*/ 224790 h 6338570"/>
                <a:gd name="T66" fmla="*/ 146050 w 4434840"/>
                <a:gd name="T67" fmla="*/ 224790 h 6338570"/>
                <a:gd name="T68" fmla="*/ 367030 w 4434840"/>
                <a:gd name="T69" fmla="*/ 224790 h 6338570"/>
                <a:gd name="T70" fmla="*/ 256540 w 4434840"/>
                <a:gd name="T71" fmla="*/ 165100 h 6338570"/>
                <a:gd name="T72" fmla="*/ 256540 w 4434840"/>
                <a:gd name="T73" fmla="*/ 284480 h 6338570"/>
                <a:gd name="T74" fmla="*/ 713740 w 4434840"/>
                <a:gd name="T75" fmla="*/ 224790 h 6338570"/>
                <a:gd name="T76" fmla="*/ 492760 w 4434840"/>
                <a:gd name="T77" fmla="*/ 224790 h 6338570"/>
                <a:gd name="T78" fmla="*/ 713740 w 4434840"/>
                <a:gd name="T79" fmla="*/ 224790 h 6338570"/>
                <a:gd name="T80" fmla="*/ 603250 w 4434840"/>
                <a:gd name="T81" fmla="*/ 165100 h 6338570"/>
                <a:gd name="T82" fmla="*/ 603250 w 4434840"/>
                <a:gd name="T83" fmla="*/ 284480 h 6338570"/>
                <a:gd name="T84" fmla="*/ 1060450 w 4434840"/>
                <a:gd name="T85" fmla="*/ 224790 h 6338570"/>
                <a:gd name="T86" fmla="*/ 839470 w 4434840"/>
                <a:gd name="T87" fmla="*/ 224790 h 6338570"/>
                <a:gd name="T88" fmla="*/ 1060450 w 4434840"/>
                <a:gd name="T89" fmla="*/ 224790 h 6338570"/>
                <a:gd name="T90" fmla="*/ 949960 w 4434840"/>
                <a:gd name="T91" fmla="*/ 165100 h 6338570"/>
                <a:gd name="T92" fmla="*/ 949960 w 4434840"/>
                <a:gd name="T93" fmla="*/ 284480 h 6338570"/>
                <a:gd name="T94" fmla="*/ 1207770 w 4434840"/>
                <a:gd name="T95" fmla="*/ 304800 h 6338570"/>
                <a:gd name="T96" fmla="*/ 4263390 w 4434840"/>
                <a:gd name="T97" fmla="*/ 254000 h 6338570"/>
                <a:gd name="T98" fmla="*/ 1207770 w 4434840"/>
                <a:gd name="T99" fmla="*/ 304800 h 6338570"/>
                <a:gd name="T100" fmla="*/ 4263390 w 4434840"/>
                <a:gd name="T101" fmla="*/ 177800 h 6338570"/>
                <a:gd name="T102" fmla="*/ 1207770 w 4434840"/>
                <a:gd name="T103" fmla="*/ 127000 h 6338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4840" h="6338570">
                  <a:moveTo>
                    <a:pt x="4147820" y="5826760"/>
                  </a:moveTo>
                  <a:lnTo>
                    <a:pt x="4182110" y="5788660"/>
                  </a:lnTo>
                  <a:lnTo>
                    <a:pt x="4250690" y="5849620"/>
                  </a:lnTo>
                  <a:lnTo>
                    <a:pt x="4319270" y="5788660"/>
                  </a:lnTo>
                  <a:lnTo>
                    <a:pt x="4353560" y="5826760"/>
                  </a:lnTo>
                  <a:lnTo>
                    <a:pt x="4251960" y="5919470"/>
                  </a:lnTo>
                  <a:lnTo>
                    <a:pt x="4147820" y="5826760"/>
                  </a:lnTo>
                  <a:close/>
                  <a:moveTo>
                    <a:pt x="4182110" y="5567680"/>
                  </a:moveTo>
                  <a:lnTo>
                    <a:pt x="4250690" y="5506720"/>
                  </a:lnTo>
                  <a:lnTo>
                    <a:pt x="4319270" y="5567680"/>
                  </a:lnTo>
                  <a:lnTo>
                    <a:pt x="4353560" y="5529580"/>
                  </a:lnTo>
                  <a:lnTo>
                    <a:pt x="4251960" y="5436870"/>
                  </a:lnTo>
                  <a:lnTo>
                    <a:pt x="4150360" y="5529580"/>
                  </a:lnTo>
                  <a:lnTo>
                    <a:pt x="4182110" y="5567680"/>
                  </a:lnTo>
                  <a:close/>
                  <a:moveTo>
                    <a:pt x="4434840" y="0"/>
                  </a:moveTo>
                  <a:lnTo>
                    <a:pt x="4434840" y="387350"/>
                  </a:lnTo>
                  <a:lnTo>
                    <a:pt x="4434840" y="438150"/>
                  </a:lnTo>
                  <a:lnTo>
                    <a:pt x="4434840" y="5351780"/>
                  </a:lnTo>
                  <a:lnTo>
                    <a:pt x="4434840" y="5403850"/>
                  </a:lnTo>
                  <a:lnTo>
                    <a:pt x="4434840" y="5660390"/>
                  </a:lnTo>
                  <a:lnTo>
                    <a:pt x="4434840" y="5721350"/>
                  </a:lnTo>
                  <a:lnTo>
                    <a:pt x="4434840" y="5969000"/>
                  </a:lnTo>
                  <a:lnTo>
                    <a:pt x="4434840" y="6029960"/>
                  </a:lnTo>
                  <a:lnTo>
                    <a:pt x="4434840" y="6338570"/>
                  </a:lnTo>
                  <a:lnTo>
                    <a:pt x="4064000" y="6338570"/>
                  </a:lnTo>
                  <a:lnTo>
                    <a:pt x="0" y="6338570"/>
                  </a:lnTo>
                  <a:lnTo>
                    <a:pt x="0" y="436880"/>
                  </a:lnTo>
                  <a:lnTo>
                    <a:pt x="0" y="0"/>
                  </a:lnTo>
                  <a:lnTo>
                    <a:pt x="4434840" y="0"/>
                  </a:lnTo>
                  <a:close/>
                  <a:moveTo>
                    <a:pt x="50800" y="386080"/>
                  </a:moveTo>
                  <a:lnTo>
                    <a:pt x="4384040" y="386080"/>
                  </a:lnTo>
                  <a:lnTo>
                    <a:pt x="4384040" y="50800"/>
                  </a:lnTo>
                  <a:lnTo>
                    <a:pt x="50800" y="50800"/>
                  </a:lnTo>
                  <a:lnTo>
                    <a:pt x="50800" y="386080"/>
                  </a:lnTo>
                  <a:close/>
                  <a:moveTo>
                    <a:pt x="4064000" y="6031230"/>
                  </a:moveTo>
                  <a:lnTo>
                    <a:pt x="4064000" y="5970270"/>
                  </a:lnTo>
                  <a:lnTo>
                    <a:pt x="4064000" y="5722620"/>
                  </a:lnTo>
                  <a:lnTo>
                    <a:pt x="4064000" y="5661660"/>
                  </a:lnTo>
                  <a:lnTo>
                    <a:pt x="4064000" y="5405120"/>
                  </a:lnTo>
                  <a:lnTo>
                    <a:pt x="4064000" y="5353050"/>
                  </a:lnTo>
                  <a:lnTo>
                    <a:pt x="4064000" y="436880"/>
                  </a:lnTo>
                  <a:lnTo>
                    <a:pt x="50800" y="436880"/>
                  </a:lnTo>
                  <a:lnTo>
                    <a:pt x="50800" y="6289040"/>
                  </a:lnTo>
                  <a:lnTo>
                    <a:pt x="4064000" y="6289040"/>
                  </a:lnTo>
                  <a:lnTo>
                    <a:pt x="4064000" y="6031230"/>
                  </a:lnTo>
                  <a:close/>
                  <a:moveTo>
                    <a:pt x="4384040" y="5403850"/>
                  </a:moveTo>
                  <a:lnTo>
                    <a:pt x="4114800" y="5403850"/>
                  </a:lnTo>
                  <a:lnTo>
                    <a:pt x="4114800" y="5660390"/>
                  </a:lnTo>
                  <a:lnTo>
                    <a:pt x="4384040" y="5660390"/>
                  </a:lnTo>
                  <a:lnTo>
                    <a:pt x="4384040" y="5403850"/>
                  </a:lnTo>
                  <a:close/>
                  <a:moveTo>
                    <a:pt x="4114800" y="5721350"/>
                  </a:moveTo>
                  <a:lnTo>
                    <a:pt x="4114800" y="5969000"/>
                  </a:lnTo>
                  <a:lnTo>
                    <a:pt x="4384040" y="5969000"/>
                  </a:lnTo>
                  <a:lnTo>
                    <a:pt x="4384040" y="5721350"/>
                  </a:lnTo>
                  <a:lnTo>
                    <a:pt x="4114800" y="5721350"/>
                  </a:lnTo>
                  <a:close/>
                  <a:moveTo>
                    <a:pt x="4384040" y="6031230"/>
                  </a:moveTo>
                  <a:lnTo>
                    <a:pt x="4114800" y="6031230"/>
                  </a:lnTo>
                  <a:lnTo>
                    <a:pt x="4114800" y="6289040"/>
                  </a:lnTo>
                  <a:lnTo>
                    <a:pt x="4384040" y="6289040"/>
                  </a:lnTo>
                  <a:lnTo>
                    <a:pt x="4384040" y="6031230"/>
                  </a:lnTo>
                  <a:close/>
                  <a:moveTo>
                    <a:pt x="4384040" y="5351780"/>
                  </a:moveTo>
                  <a:lnTo>
                    <a:pt x="4384040" y="438150"/>
                  </a:lnTo>
                  <a:lnTo>
                    <a:pt x="4114800" y="438150"/>
                  </a:lnTo>
                  <a:lnTo>
                    <a:pt x="4114800" y="5351780"/>
                  </a:lnTo>
                  <a:lnTo>
                    <a:pt x="4384040" y="5351780"/>
                  </a:lnTo>
                  <a:close/>
                  <a:moveTo>
                    <a:pt x="367030" y="224790"/>
                  </a:moveTo>
                  <a:cubicBezTo>
                    <a:pt x="367030" y="285750"/>
                    <a:pt x="317500" y="335280"/>
                    <a:pt x="256540" y="335280"/>
                  </a:cubicBezTo>
                  <a:cubicBezTo>
                    <a:pt x="195580" y="335280"/>
                    <a:pt x="146050" y="285750"/>
                    <a:pt x="146050" y="224790"/>
                  </a:cubicBezTo>
                  <a:cubicBezTo>
                    <a:pt x="146050" y="163830"/>
                    <a:pt x="195580" y="114300"/>
                    <a:pt x="256540" y="114300"/>
                  </a:cubicBezTo>
                  <a:cubicBezTo>
                    <a:pt x="317500" y="114300"/>
                    <a:pt x="367030" y="163830"/>
                    <a:pt x="367030" y="224790"/>
                  </a:cubicBezTo>
                  <a:close/>
                  <a:moveTo>
                    <a:pt x="316230" y="224790"/>
                  </a:moveTo>
                  <a:cubicBezTo>
                    <a:pt x="316230" y="191770"/>
                    <a:pt x="289560" y="165100"/>
                    <a:pt x="256540" y="165100"/>
                  </a:cubicBezTo>
                  <a:cubicBezTo>
                    <a:pt x="223520" y="165100"/>
                    <a:pt x="196850" y="191770"/>
                    <a:pt x="196850" y="224790"/>
                  </a:cubicBezTo>
                  <a:cubicBezTo>
                    <a:pt x="196850" y="257810"/>
                    <a:pt x="223520" y="284480"/>
                    <a:pt x="256540" y="284480"/>
                  </a:cubicBezTo>
                  <a:cubicBezTo>
                    <a:pt x="289560" y="285750"/>
                    <a:pt x="316230" y="257810"/>
                    <a:pt x="316230" y="224790"/>
                  </a:cubicBezTo>
                  <a:close/>
                  <a:moveTo>
                    <a:pt x="713740" y="224790"/>
                  </a:moveTo>
                  <a:cubicBezTo>
                    <a:pt x="713740" y="285750"/>
                    <a:pt x="664210" y="335280"/>
                    <a:pt x="603250" y="335280"/>
                  </a:cubicBezTo>
                  <a:cubicBezTo>
                    <a:pt x="542290" y="335280"/>
                    <a:pt x="492760" y="285750"/>
                    <a:pt x="492760" y="224790"/>
                  </a:cubicBezTo>
                  <a:cubicBezTo>
                    <a:pt x="492760" y="163830"/>
                    <a:pt x="541020" y="114300"/>
                    <a:pt x="603250" y="114300"/>
                  </a:cubicBezTo>
                  <a:cubicBezTo>
                    <a:pt x="664210" y="114300"/>
                    <a:pt x="713740" y="163830"/>
                    <a:pt x="713740" y="224790"/>
                  </a:cubicBezTo>
                  <a:close/>
                  <a:moveTo>
                    <a:pt x="662940" y="224790"/>
                  </a:moveTo>
                  <a:cubicBezTo>
                    <a:pt x="662940" y="191770"/>
                    <a:pt x="636270" y="165100"/>
                    <a:pt x="603250" y="165100"/>
                  </a:cubicBezTo>
                  <a:cubicBezTo>
                    <a:pt x="570230" y="165100"/>
                    <a:pt x="543560" y="191770"/>
                    <a:pt x="543560" y="224790"/>
                  </a:cubicBezTo>
                  <a:cubicBezTo>
                    <a:pt x="543560" y="257810"/>
                    <a:pt x="570230" y="284480"/>
                    <a:pt x="603250" y="284480"/>
                  </a:cubicBezTo>
                  <a:cubicBezTo>
                    <a:pt x="636270" y="285750"/>
                    <a:pt x="662940" y="257810"/>
                    <a:pt x="662940" y="224790"/>
                  </a:cubicBezTo>
                  <a:close/>
                  <a:moveTo>
                    <a:pt x="1060450" y="224790"/>
                  </a:moveTo>
                  <a:cubicBezTo>
                    <a:pt x="1060450" y="285750"/>
                    <a:pt x="1010920" y="335280"/>
                    <a:pt x="949960" y="335280"/>
                  </a:cubicBezTo>
                  <a:cubicBezTo>
                    <a:pt x="889000" y="335280"/>
                    <a:pt x="839470" y="285750"/>
                    <a:pt x="839470" y="224790"/>
                  </a:cubicBezTo>
                  <a:cubicBezTo>
                    <a:pt x="839470" y="163830"/>
                    <a:pt x="887730" y="114300"/>
                    <a:pt x="948690" y="114300"/>
                  </a:cubicBezTo>
                  <a:cubicBezTo>
                    <a:pt x="1009650" y="114300"/>
                    <a:pt x="1060450" y="163830"/>
                    <a:pt x="1060450" y="224790"/>
                  </a:cubicBezTo>
                  <a:close/>
                  <a:moveTo>
                    <a:pt x="1009650" y="224790"/>
                  </a:moveTo>
                  <a:cubicBezTo>
                    <a:pt x="1009650" y="191770"/>
                    <a:pt x="982980" y="165100"/>
                    <a:pt x="949960" y="165100"/>
                  </a:cubicBezTo>
                  <a:cubicBezTo>
                    <a:pt x="916940" y="165100"/>
                    <a:pt x="890270" y="191770"/>
                    <a:pt x="890270" y="224790"/>
                  </a:cubicBezTo>
                  <a:cubicBezTo>
                    <a:pt x="890270" y="257810"/>
                    <a:pt x="916940" y="284480"/>
                    <a:pt x="949960" y="284480"/>
                  </a:cubicBezTo>
                  <a:cubicBezTo>
                    <a:pt x="981710" y="285750"/>
                    <a:pt x="1009650" y="257810"/>
                    <a:pt x="1009650" y="224790"/>
                  </a:cubicBezTo>
                  <a:close/>
                  <a:moveTo>
                    <a:pt x="1207770" y="304800"/>
                  </a:moveTo>
                  <a:lnTo>
                    <a:pt x="4263390" y="304800"/>
                  </a:lnTo>
                  <a:lnTo>
                    <a:pt x="4263390" y="254000"/>
                  </a:lnTo>
                  <a:lnTo>
                    <a:pt x="1207770" y="254000"/>
                  </a:lnTo>
                  <a:lnTo>
                    <a:pt x="1207770" y="304800"/>
                  </a:lnTo>
                  <a:close/>
                  <a:moveTo>
                    <a:pt x="1207770" y="177800"/>
                  </a:moveTo>
                  <a:lnTo>
                    <a:pt x="4263390" y="177800"/>
                  </a:lnTo>
                  <a:lnTo>
                    <a:pt x="4263390" y="127000"/>
                  </a:lnTo>
                  <a:lnTo>
                    <a:pt x="1207770" y="127000"/>
                  </a:lnTo>
                  <a:lnTo>
                    <a:pt x="1207770" y="177800"/>
                  </a:lnTo>
                  <a:close/>
                </a:path>
              </a:pathLst>
            </a:custGeom>
            <a:solidFill>
              <a:srgbClr val="395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3" name="TextBox 13">
            <a:extLst>
              <a:ext uri="{FF2B5EF4-FFF2-40B4-BE49-F238E27FC236}">
                <a16:creationId xmlns:a16="http://schemas.microsoft.com/office/drawing/2014/main" id="{A225A527-E453-C051-4CAA-F551977746D5}"/>
              </a:ext>
            </a:extLst>
          </p:cNvPr>
          <p:cNvSpPr txBox="1">
            <a:spLocks noChangeArrowheads="1"/>
          </p:cNvSpPr>
          <p:nvPr/>
        </p:nvSpPr>
        <p:spPr bwMode="auto">
          <a:xfrm>
            <a:off x="1028700" y="482600"/>
            <a:ext cx="158480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Aspecte</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cheie</a:t>
            </a:r>
            <a:r>
              <a:rPr lang="en-US" altLang="zh-CN" sz="4800" b="1" dirty="0">
                <a:solidFill>
                  <a:srgbClr val="FFFFFF"/>
                </a:solidFill>
                <a:latin typeface="Arial" panose="020B0604020202020204" pitchFamily="34" charset="0"/>
                <a:sym typeface="Arimo Bold" panose="020B0704020202020204" pitchFamily="34" charset="0"/>
              </a:rPr>
              <a:t> ale </a:t>
            </a:r>
            <a:r>
              <a:rPr lang="en-US" altLang="zh-CN" sz="4800" b="1" dirty="0" err="1">
                <a:solidFill>
                  <a:srgbClr val="FFFFFF"/>
                </a:solidFill>
                <a:latin typeface="Arial" panose="020B0604020202020204" pitchFamily="34" charset="0"/>
                <a:sym typeface="Arimo Bold" panose="020B0704020202020204" pitchFamily="34" charset="0"/>
              </a:rPr>
              <a:t>comunicării</a:t>
            </a:r>
            <a:r>
              <a:rPr lang="en-US" altLang="zh-CN" sz="4800" b="1" dirty="0">
                <a:solidFill>
                  <a:srgbClr val="FFFFFF"/>
                </a:solidFill>
                <a:latin typeface="Arial" panose="020B0604020202020204" pitchFamily="34" charset="0"/>
                <a:sym typeface="Arimo Bold" panose="020B0704020202020204" pitchFamily="34" charset="0"/>
              </a:rPr>
              <a:t> online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persoanele</a:t>
            </a:r>
            <a:r>
              <a:rPr lang="en-US" altLang="zh-CN" sz="4800" b="1" dirty="0">
                <a:solidFill>
                  <a:srgbClr val="FFFFFF"/>
                </a:solidFill>
                <a:latin typeface="Arial" panose="020B0604020202020204" pitchFamily="34" charset="0"/>
                <a:sym typeface="Arimo Bold" panose="020B0704020202020204" pitchFamily="34" charset="0"/>
              </a:rPr>
              <a:t> cu </a:t>
            </a:r>
            <a:r>
              <a:rPr lang="en-US" altLang="zh-CN" sz="4800" b="1" dirty="0" err="1">
                <a:solidFill>
                  <a:srgbClr val="FFFFFF"/>
                </a:solidFill>
                <a:latin typeface="Arial" panose="020B0604020202020204" pitchFamily="34" charset="0"/>
                <a:sym typeface="Arimo Bold" panose="020B0704020202020204" pitchFamily="34" charset="0"/>
              </a:rPr>
              <a:t>dizabilități</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3000" fill="hold">
                                          <p:stCondLst>
                                            <p:cond delay="0"/>
                                          </p:stCondLst>
                                        </p:cTn>
                                        <p:tgtEl>
                                          <p:spTgt spid="13"/>
                                        </p:tgtEl>
                                        <p:attrNameLst>
                                          <p:attrName>style.visibility</p:attrName>
                                        </p:attrNameLst>
                                      </p:cBhvr>
                                      <p:to>
                                        <p:strVal val="visible"/>
                                      </p:to>
                                    </p:set>
                                    <p:animEffect transition="in" filter="wipe(up)">
                                      <p:cBhvr>
                                        <p:cTn id="7" dur="3000"/>
                                        <p:tgtEl>
                                          <p:spTgt spid="13"/>
                                        </p:tgtEl>
                                      </p:cBhvr>
                                    </p:animEffect>
                                  </p:childTnLst>
                                </p:cTn>
                              </p:par>
                              <p:par>
                                <p:cTn id="8" presetID="30" presetClass="path" presetSubtype="0" accel="50000" decel="50000" fill="hold" nodeType="withEffect">
                                  <p:stCondLst>
                                    <p:cond delay="0"/>
                                  </p:stCondLst>
                                  <p:childTnLst>
                                    <p:animMotion origin="layout" path="M 0.00013838 -0.0109259 C 0.00013838 -0.0109259 0.0171384 -0.075926 0.0171384 -0.075926 C 0.0341384 -0.128926 0.0611389 -0.149926 0.100139 -0.149926 C 0.120139 -0.149926 0.138139 -0.141926 0.152139 -0.128926 C 0.162139 -0.119926 0.174139 -0.114926 0.187139 -0.114926 C 0.212139 -0.114926 0.233139 -0.132926 0.241139 -0.158926 C 0.241139 -0.158926 0.250138 -0.189926 0.250138 -0.189926 C 0.250138 -0.189926 0.232139 -0.123926 0.232139 -0.123926 C 0.215139 -0.071926 0.188139 -0.050926 0.150139 -0.050926 C 0.130139 -0.050926 0.111139 -0.058926 0.0961389 -0.072926 C 0.0871389 -0.080926 0.0751389 -0.085926 0.0631389 -0.085926 C 0.0381384 -0.085926 0.0171384 -0.067926 0.0091384 -0.041926 C 0.0091384 -0.041926 0.00013838 -0.0109259 0.00013838 -0.0109259 Z " pathEditMode="relative" rAng="0" ptsTypes="">
                                      <p:cBhvr>
                                        <p:cTn id="9" dur="2000" fill="hold"/>
                                        <p:tgtEl>
                                          <p:spTgt spid="7"/>
                                        </p:tgtEl>
                                        <p:attrNameLst>
                                          <p:attrName>ppt_x,ppt_y</p:attrName>
                                        </p:attrNameLst>
                                      </p:cBhvr>
                                      <p:rCtr x="100" y="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nodeType="clickEffect">
                                  <p:stCondLst>
                                    <p:cond delay="0"/>
                                  </p:stCondLst>
                                  <p:childTnLst>
                                    <p:set>
                                      <p:cBhvr>
                                        <p:cTn id="13" dur="3000" fill="hold">
                                          <p:stCondLst>
                                            <p:cond delay="0"/>
                                          </p:stCondLst>
                                        </p:cTn>
                                        <p:tgtEl>
                                          <p:spTgt spid="6"/>
                                        </p:tgtEl>
                                        <p:attrNameLst>
                                          <p:attrName>style.visibility</p:attrName>
                                        </p:attrNameLst>
                                      </p:cBhvr>
                                      <p:to>
                                        <p:strVal val="visible"/>
                                      </p:to>
                                    </p:set>
                                    <p:animEffect transition="in" filter="strips(downRight)">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55298" name="Group 2">
            <a:extLst>
              <a:ext uri="{FF2B5EF4-FFF2-40B4-BE49-F238E27FC236}">
                <a16:creationId xmlns:a16="http://schemas.microsoft.com/office/drawing/2014/main" id="{845A6930-C9A7-9BC2-E0CD-17DF9DBB1152}"/>
              </a:ext>
            </a:extLst>
          </p:cNvPr>
          <p:cNvGrpSpPr>
            <a:grpSpLocks/>
          </p:cNvGrpSpPr>
          <p:nvPr/>
        </p:nvGrpSpPr>
        <p:grpSpPr bwMode="auto">
          <a:xfrm>
            <a:off x="584200" y="1028700"/>
            <a:ext cx="17119600" cy="8229600"/>
            <a:chOff x="0" y="0"/>
            <a:chExt cx="4508901" cy="2167467"/>
          </a:xfrm>
        </p:grpSpPr>
        <p:sp>
          <p:nvSpPr>
            <p:cNvPr id="55299" name="Freeform 3">
              <a:extLst>
                <a:ext uri="{FF2B5EF4-FFF2-40B4-BE49-F238E27FC236}">
                  <a16:creationId xmlns:a16="http://schemas.microsoft.com/office/drawing/2014/main" id="{74C48827-D3D1-EDAA-E544-54989CE17552}"/>
                </a:ext>
              </a:extLst>
            </p:cNvPr>
            <p:cNvSpPr>
              <a:spLocks noChangeArrowheads="1"/>
            </p:cNvSpPr>
            <p:nvPr/>
          </p:nvSpPr>
          <p:spPr bwMode="auto">
            <a:xfrm>
              <a:off x="0" y="0"/>
              <a:ext cx="4508901" cy="2167467"/>
            </a:xfrm>
            <a:custGeom>
              <a:avLst/>
              <a:gdLst>
                <a:gd name="T0" fmla="*/ 23063 w 4508901"/>
                <a:gd name="T1" fmla="*/ 0 h 2167467"/>
                <a:gd name="T2" fmla="*/ 4485837 w 4508901"/>
                <a:gd name="T3" fmla="*/ 0 h 2167467"/>
                <a:gd name="T4" fmla="*/ 4502146 w 4508901"/>
                <a:gd name="T5" fmla="*/ 6755 h 2167467"/>
                <a:gd name="T6" fmla="*/ 4508901 w 4508901"/>
                <a:gd name="T7" fmla="*/ 23063 h 2167467"/>
                <a:gd name="T8" fmla="*/ 4508901 w 4508901"/>
                <a:gd name="T9" fmla="*/ 2144403 h 2167467"/>
                <a:gd name="T10" fmla="*/ 4502146 w 4508901"/>
                <a:gd name="T11" fmla="*/ 2160712 h 2167467"/>
                <a:gd name="T12" fmla="*/ 4485837 w 4508901"/>
                <a:gd name="T13" fmla="*/ 2167467 h 2167467"/>
                <a:gd name="T14" fmla="*/ 23063 w 4508901"/>
                <a:gd name="T15" fmla="*/ 2167467 h 2167467"/>
                <a:gd name="T16" fmla="*/ 6755 w 4508901"/>
                <a:gd name="T17" fmla="*/ 2160712 h 2167467"/>
                <a:gd name="T18" fmla="*/ 0 w 4508901"/>
                <a:gd name="T19" fmla="*/ 2144403 h 2167467"/>
                <a:gd name="T20" fmla="*/ 0 w 4508901"/>
                <a:gd name="T21" fmla="*/ 23063 h 2167467"/>
                <a:gd name="T22" fmla="*/ 6755 w 4508901"/>
                <a:gd name="T23" fmla="*/ 6755 h 2167467"/>
                <a:gd name="T24" fmla="*/ 23063 w 4508901"/>
                <a:gd name="T25" fmla="*/ 0 h 2167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8901" h="2167467">
                  <a:moveTo>
                    <a:pt x="23063" y="0"/>
                  </a:moveTo>
                  <a:lnTo>
                    <a:pt x="4485837" y="0"/>
                  </a:lnTo>
                  <a:cubicBezTo>
                    <a:pt x="4491954" y="0"/>
                    <a:pt x="4497820" y="2430"/>
                    <a:pt x="4502146" y="6755"/>
                  </a:cubicBezTo>
                  <a:cubicBezTo>
                    <a:pt x="4506471" y="11080"/>
                    <a:pt x="4508901" y="16947"/>
                    <a:pt x="4508901" y="23063"/>
                  </a:cubicBezTo>
                  <a:lnTo>
                    <a:pt x="4508901" y="2144403"/>
                  </a:lnTo>
                  <a:cubicBezTo>
                    <a:pt x="4508901" y="2150520"/>
                    <a:pt x="4506471" y="2156386"/>
                    <a:pt x="4502146" y="2160712"/>
                  </a:cubicBezTo>
                  <a:cubicBezTo>
                    <a:pt x="4497820" y="2165037"/>
                    <a:pt x="4491954" y="2167467"/>
                    <a:pt x="4485837" y="2167467"/>
                  </a:cubicBezTo>
                  <a:lnTo>
                    <a:pt x="23063" y="2167467"/>
                  </a:lnTo>
                  <a:cubicBezTo>
                    <a:pt x="16947" y="2167467"/>
                    <a:pt x="11080" y="2165037"/>
                    <a:pt x="6755" y="2160712"/>
                  </a:cubicBezTo>
                  <a:cubicBezTo>
                    <a:pt x="2430" y="2156386"/>
                    <a:pt x="0" y="2150520"/>
                    <a:pt x="0" y="2144403"/>
                  </a:cubicBezTo>
                  <a:lnTo>
                    <a:pt x="0" y="23063"/>
                  </a:lnTo>
                  <a:cubicBezTo>
                    <a:pt x="0" y="16947"/>
                    <a:pt x="2430" y="11080"/>
                    <a:pt x="6755" y="6755"/>
                  </a:cubicBezTo>
                  <a:cubicBezTo>
                    <a:pt x="11080" y="2430"/>
                    <a:pt x="16947" y="0"/>
                    <a:pt x="23063" y="0"/>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00" name="TextBox 4">
              <a:extLst>
                <a:ext uri="{FF2B5EF4-FFF2-40B4-BE49-F238E27FC236}">
                  <a16:creationId xmlns:a16="http://schemas.microsoft.com/office/drawing/2014/main" id="{F5E45B27-2A52-AC10-8AA7-F9EAFA19991A}"/>
                </a:ext>
              </a:extLst>
            </p:cNvPr>
            <p:cNvSpPr txBox="1">
              <a:spLocks noChangeArrowheads="1"/>
            </p:cNvSpPr>
            <p:nvPr/>
          </p:nvSpPr>
          <p:spPr bwMode="auto">
            <a:xfrm>
              <a:off x="0" y="-47625"/>
              <a:ext cx="4508901" cy="22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p>
          </p:txBody>
        </p:sp>
      </p:grpSp>
      <p:grpSp>
        <p:nvGrpSpPr>
          <p:cNvPr id="55301" name="Group 8">
            <a:extLst>
              <a:ext uri="{FF2B5EF4-FFF2-40B4-BE49-F238E27FC236}">
                <a16:creationId xmlns:a16="http://schemas.microsoft.com/office/drawing/2014/main" id="{56E555EA-C97D-A665-E067-53B6136FE3F5}"/>
              </a:ext>
            </a:extLst>
          </p:cNvPr>
          <p:cNvGrpSpPr>
            <a:grpSpLocks/>
          </p:cNvGrpSpPr>
          <p:nvPr/>
        </p:nvGrpSpPr>
        <p:grpSpPr bwMode="auto">
          <a:xfrm>
            <a:off x="365125" y="9450388"/>
            <a:ext cx="17557750" cy="609600"/>
            <a:chOff x="0" y="0"/>
            <a:chExt cx="23408743" cy="812506"/>
          </a:xfrm>
        </p:grpSpPr>
        <p:sp>
          <p:nvSpPr>
            <p:cNvPr id="9" name="Freeform 9">
              <a:extLst>
                <a:ext uri="{FF2B5EF4-FFF2-40B4-BE49-F238E27FC236}">
                  <a16:creationId xmlns:a16="http://schemas.microsoft.com/office/drawing/2014/main" id="{A62B49FE-AB76-1EF1-B6A0-4782590557E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10" name="TextBox 10">
              <a:extLst>
                <a:ext uri="{FF2B5EF4-FFF2-40B4-BE49-F238E27FC236}">
                  <a16:creationId xmlns:a16="http://schemas.microsoft.com/office/drawing/2014/main" id="{144DF14F-C0BB-81F6-8C7F-EA60D383C5B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pic>
        <p:nvPicPr>
          <p:cNvPr id="55304" name="Picture 11">
            <a:extLst>
              <a:ext uri="{FF2B5EF4-FFF2-40B4-BE49-F238E27FC236}">
                <a16:creationId xmlns:a16="http://schemas.microsoft.com/office/drawing/2014/main" id="{DA33559C-E3E7-C54F-1B21-D79515AF1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5188" y="4929188"/>
            <a:ext cx="17589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2">
            <a:extLst>
              <a:ext uri="{FF2B5EF4-FFF2-40B4-BE49-F238E27FC236}">
                <a16:creationId xmlns:a16="http://schemas.microsoft.com/office/drawing/2014/main" id="{E6780CAB-3954-2CB3-5935-E08D54049805}"/>
              </a:ext>
            </a:extLst>
          </p:cNvPr>
          <p:cNvSpPr txBox="1">
            <a:spLocks noChangeArrowheads="1"/>
          </p:cNvSpPr>
          <p:nvPr/>
        </p:nvSpPr>
        <p:spPr bwMode="auto">
          <a:xfrm>
            <a:off x="1295400" y="1641475"/>
            <a:ext cx="14952663" cy="9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750"/>
              </a:lnSpc>
            </a:pPr>
            <a:r>
              <a:rPr lang="en-US" altLang="zh-CN" sz="6400" b="1" dirty="0" err="1">
                <a:solidFill>
                  <a:schemeClr val="bg1"/>
                </a:solidFill>
                <a:latin typeface="Arial" panose="020B0604020202020204" pitchFamily="34" charset="0"/>
                <a:sym typeface="Arimo Bold" panose="020B0704020202020204" pitchFamily="34" charset="0"/>
              </a:rPr>
              <a:t>Tipuri</a:t>
            </a:r>
            <a:r>
              <a:rPr lang="en-US" altLang="zh-CN" sz="6400" b="1" dirty="0">
                <a:solidFill>
                  <a:schemeClr val="bg1"/>
                </a:solidFill>
                <a:latin typeface="Arial" panose="020B0604020202020204" pitchFamily="34" charset="0"/>
                <a:sym typeface="Arimo Bold" panose="020B0704020202020204" pitchFamily="34" charset="0"/>
              </a:rPr>
              <a:t> de </a:t>
            </a:r>
            <a:r>
              <a:rPr lang="en-US" altLang="zh-CN" sz="6400" b="1" dirty="0" err="1">
                <a:solidFill>
                  <a:schemeClr val="bg1"/>
                </a:solidFill>
                <a:latin typeface="Arial" panose="020B0604020202020204" pitchFamily="34" charset="0"/>
                <a:sym typeface="Arimo Bold" panose="020B0704020202020204" pitchFamily="34" charset="0"/>
              </a:rPr>
              <a:t>dizabilități</a:t>
            </a:r>
            <a:r>
              <a:rPr lang="en-US" altLang="zh-CN" sz="6400" b="1" dirty="0">
                <a:solidFill>
                  <a:schemeClr val="bg1"/>
                </a:solidFill>
                <a:latin typeface="Arial" panose="020B0604020202020204" pitchFamily="34" charset="0"/>
                <a:sym typeface="Arimo Bold" panose="020B0704020202020204" pitchFamily="34" charset="0"/>
              </a:rPr>
              <a:t> </a:t>
            </a:r>
            <a:r>
              <a:rPr lang="en-US" altLang="zh-CN" sz="6400" b="1" dirty="0" err="1">
                <a:solidFill>
                  <a:schemeClr val="bg1"/>
                </a:solidFill>
                <a:latin typeface="Arial" panose="020B0604020202020204" pitchFamily="34" charset="0"/>
                <a:sym typeface="Arimo Bold" panose="020B0704020202020204" pitchFamily="34" charset="0"/>
              </a:rPr>
              <a:t>vizuale</a:t>
            </a:r>
            <a:endParaRPr lang="en-US" altLang="zh-CN" sz="6400" b="1" dirty="0">
              <a:solidFill>
                <a:schemeClr val="bg1"/>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2D485BAF-83F5-505C-EDC4-DDF7C033DA6A}"/>
              </a:ext>
            </a:extLst>
          </p:cNvPr>
          <p:cNvSpPr txBox="1">
            <a:spLocks noChangeArrowheads="1"/>
          </p:cNvSpPr>
          <p:nvPr/>
        </p:nvSpPr>
        <p:spPr bwMode="auto">
          <a:xfrm>
            <a:off x="2478088" y="5207000"/>
            <a:ext cx="14370050" cy="283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475"/>
              </a:lnSpc>
            </a:pPr>
            <a:r>
              <a:rPr lang="en-US" altLang="zh-CN" sz="3200" dirty="0" err="1">
                <a:solidFill>
                  <a:schemeClr val="bg1"/>
                </a:solidFill>
                <a:latin typeface="Arial" panose="020B0604020202020204" pitchFamily="34" charset="0"/>
                <a:sym typeface="Arial" panose="020B0604020202020204" pitchFamily="34" charset="0"/>
              </a:rPr>
              <a:t>Orbirea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implică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completă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vederii</a:t>
            </a:r>
            <a:r>
              <a:rPr lang="en-US" altLang="zh-CN" sz="3200" dirty="0">
                <a:solidFill>
                  <a:schemeClr val="bg1"/>
                </a:solidFill>
                <a:latin typeface="Arial" panose="020B0604020202020204" pitchFamily="34" charset="0"/>
                <a:sym typeface="Arial" panose="020B0604020202020204" pitchFamily="34" charset="0"/>
              </a:rPr>
              <a:t>.</a:t>
            </a:r>
            <a:endParaRPr lang="ro-RO" altLang="zh-CN" sz="3200" dirty="0">
              <a:solidFill>
                <a:schemeClr val="bg1"/>
              </a:solidFill>
              <a:latin typeface="Arial" panose="020B0604020202020204" pitchFamily="34" charset="0"/>
              <a:sym typeface="Arial" panose="020B0604020202020204" pitchFamily="34" charset="0"/>
            </a:endParaRPr>
          </a:p>
          <a:p>
            <a:pPr>
              <a:lnSpc>
                <a:spcPts val="4475"/>
              </a:lnSpc>
            </a:pP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Pierderea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severă</a:t>
            </a:r>
            <a:r>
              <a:rPr lang="en-US" altLang="zh-CN" sz="3200" dirty="0">
                <a:solidFill>
                  <a:schemeClr val="bg1"/>
                </a:solidFill>
                <a:latin typeface="Arial" panose="020B0604020202020204" pitchFamily="34" charset="0"/>
                <a:sym typeface="Arial" panose="020B0604020202020204" pitchFamily="34" charset="0"/>
              </a:rPr>
              <a:t> a </a:t>
            </a:r>
            <a:r>
              <a:rPr lang="en-US" altLang="zh-CN" sz="3200" dirty="0" err="1">
                <a:solidFill>
                  <a:schemeClr val="bg1"/>
                </a:solidFill>
                <a:latin typeface="Arial" panose="020B0604020202020204" pitchFamily="34" charset="0"/>
                <a:sym typeface="Arial" panose="020B0604020202020204" pitchFamily="34" charset="0"/>
              </a:rPr>
              <a:t>vederii</a:t>
            </a:r>
            <a:r>
              <a:rPr lang="en-US" altLang="zh-CN" sz="3200" dirty="0">
                <a:solidFill>
                  <a:schemeClr val="bg1"/>
                </a:solidFill>
                <a:latin typeface="Arial" panose="020B0604020202020204" pitchFamily="34" charset="0"/>
                <a:sym typeface="Arial" panose="020B0604020202020204" pitchFamily="34" charset="0"/>
              </a:rPr>
              <a:t> se </a:t>
            </a:r>
            <a:r>
              <a:rPr lang="en-US" altLang="zh-CN" sz="3200" dirty="0" err="1">
                <a:solidFill>
                  <a:schemeClr val="bg1"/>
                </a:solidFill>
                <a:latin typeface="Arial" panose="020B0604020202020204" pitchFamily="34" charset="0"/>
                <a:sym typeface="Arial" panose="020B0604020202020204" pitchFamily="34" charset="0"/>
              </a:rPr>
              <a:t>referă</a:t>
            </a:r>
            <a:r>
              <a:rPr lang="en-US" altLang="zh-CN" sz="3200" dirty="0">
                <a:solidFill>
                  <a:schemeClr val="bg1"/>
                </a:solidFill>
                <a:latin typeface="Arial" panose="020B0604020202020204" pitchFamily="34" charset="0"/>
                <a:sym typeface="Arial" panose="020B0604020202020204" pitchFamily="34" charset="0"/>
              </a:rPr>
              <a:t> la </a:t>
            </a:r>
            <a:r>
              <a:rPr lang="en-US" altLang="zh-CN" sz="3200" dirty="0" err="1">
                <a:solidFill>
                  <a:schemeClr val="bg1"/>
                </a:solidFill>
                <a:latin typeface="Arial" panose="020B0604020202020204" pitchFamily="34" charset="0"/>
                <a:sym typeface="Arial" panose="020B0604020202020204" pitchFamily="34" charset="0"/>
              </a:rPr>
              <a:t>vederea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limitată</a:t>
            </a:r>
            <a:r>
              <a:rPr lang="en-US" altLang="zh-CN" sz="3200" dirty="0">
                <a:solidFill>
                  <a:schemeClr val="bg1"/>
                </a:solidFill>
                <a:latin typeface="Arial" panose="020B0604020202020204" pitchFamily="34" charset="0"/>
                <a:sym typeface="Arial" panose="020B0604020202020204" pitchFamily="34" charset="0"/>
              </a:rPr>
              <a:t> care </a:t>
            </a:r>
            <a:r>
              <a:rPr lang="en-US" altLang="zh-CN" sz="3200" dirty="0" err="1">
                <a:solidFill>
                  <a:schemeClr val="bg1"/>
                </a:solidFill>
                <a:latin typeface="Arial" panose="020B0604020202020204" pitchFamily="34" charset="0"/>
                <a:sym typeface="Arial" panose="020B0604020202020204" pitchFamily="34" charset="0"/>
              </a:rPr>
              <a:t>afectează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capacitatea</a:t>
            </a:r>
            <a:r>
              <a:rPr lang="en-US" altLang="zh-CN" sz="3200" dirty="0">
                <a:solidFill>
                  <a:schemeClr val="bg1"/>
                </a:solidFill>
                <a:latin typeface="Arial" panose="020B0604020202020204" pitchFamily="34" charset="0"/>
                <a:sym typeface="Arial" panose="020B0604020202020204" pitchFamily="34" charset="0"/>
              </a:rPr>
              <a:t> de a </a:t>
            </a:r>
            <a:r>
              <a:rPr lang="en-US" altLang="zh-CN" sz="3200" dirty="0" err="1">
                <a:solidFill>
                  <a:schemeClr val="bg1"/>
                </a:solidFill>
                <a:latin typeface="Arial" panose="020B0604020202020204" pitchFamily="34" charset="0"/>
                <a:sym typeface="Arial" panose="020B0604020202020204" pitchFamily="34" charset="0"/>
              </a:rPr>
              <a:t>efectua</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sarcini</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zilnice</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chiar</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și</a:t>
            </a:r>
            <a:r>
              <a:rPr lang="en-US" altLang="zh-CN" sz="3200" dirty="0">
                <a:solidFill>
                  <a:schemeClr val="bg1"/>
                </a:solidFill>
                <a:latin typeface="Arial" panose="020B0604020202020204" pitchFamily="34" charset="0"/>
                <a:sym typeface="Arial" panose="020B0604020202020204" pitchFamily="34" charset="0"/>
              </a:rPr>
              <a:t> cu </a:t>
            </a:r>
            <a:r>
              <a:rPr lang="en-US" altLang="zh-CN" sz="3200" dirty="0" err="1">
                <a:solidFill>
                  <a:schemeClr val="bg1"/>
                </a:solidFill>
                <a:latin typeface="Arial" panose="020B0604020202020204" pitchFamily="34" charset="0"/>
                <a:sym typeface="Arial" panose="020B0604020202020204" pitchFamily="34" charset="0"/>
              </a:rPr>
              <a:t>ajutorul</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dispozitivelor</a:t>
            </a:r>
            <a:r>
              <a:rPr lang="en-US" altLang="zh-CN" sz="3200" dirty="0">
                <a:solidFill>
                  <a:schemeClr val="bg1"/>
                </a:solidFill>
                <a:latin typeface="Arial" panose="020B0604020202020204" pitchFamily="34" charset="0"/>
                <a:sym typeface="Arial" panose="020B0604020202020204" pitchFamily="34" charset="0"/>
              </a:rPr>
              <a:t> de </a:t>
            </a:r>
            <a:r>
              <a:rPr lang="en-US" altLang="zh-CN" sz="3200" dirty="0" err="1">
                <a:solidFill>
                  <a:schemeClr val="bg1"/>
                </a:solidFill>
                <a:latin typeface="Arial" panose="020B0604020202020204" pitchFamily="34" charset="0"/>
                <a:sym typeface="Arial" panose="020B0604020202020204" pitchFamily="34" charset="0"/>
              </a:rPr>
              <a:t>asistență</a:t>
            </a:r>
            <a:r>
              <a:rPr lang="en-US" altLang="zh-CN" sz="3200" dirty="0">
                <a:solidFill>
                  <a:schemeClr val="bg1"/>
                </a:solidFill>
                <a:latin typeface="Arial" panose="020B0604020202020204" pitchFamily="34" charset="0"/>
                <a:sym typeface="Arial" panose="020B0604020202020204" pitchFamily="34" charset="0"/>
              </a:rPr>
              <a:t> </a:t>
            </a:r>
            <a:r>
              <a:rPr lang="en-US" altLang="zh-CN" sz="3200" dirty="0" err="1">
                <a:solidFill>
                  <a:schemeClr val="bg1"/>
                </a:solidFill>
                <a:latin typeface="Arial" panose="020B0604020202020204" pitchFamily="34" charset="0"/>
                <a:sym typeface="Arial" panose="020B0604020202020204" pitchFamily="34" charset="0"/>
              </a:rPr>
              <a:t>vizuală</a:t>
            </a:r>
            <a:r>
              <a:rPr lang="en-US" altLang="zh-CN" sz="3200" dirty="0">
                <a:solidFill>
                  <a:schemeClr val="bg1"/>
                </a:solidFill>
                <a:latin typeface="Arial" panose="020B0604020202020204" pitchFamily="34" charset="0"/>
                <a:sym typeface="Arial" panose="020B0604020202020204" pitchFamily="34" charset="0"/>
              </a:rPr>
              <a:t>.</a:t>
            </a:r>
          </a:p>
        </p:txBody>
      </p:sp>
      <p:grpSp>
        <p:nvGrpSpPr>
          <p:cNvPr id="16" name="Group 15">
            <a:extLst>
              <a:ext uri="{FF2B5EF4-FFF2-40B4-BE49-F238E27FC236}">
                <a16:creationId xmlns:a16="http://schemas.microsoft.com/office/drawing/2014/main" id="{E2B226FF-6296-48A2-A0B1-1B819F0BD005}"/>
              </a:ext>
            </a:extLst>
          </p:cNvPr>
          <p:cNvGrpSpPr>
            <a:grpSpLocks/>
          </p:cNvGrpSpPr>
          <p:nvPr/>
        </p:nvGrpSpPr>
        <p:grpSpPr bwMode="auto">
          <a:xfrm>
            <a:off x="1295400" y="3856038"/>
            <a:ext cx="15440025" cy="901700"/>
            <a:chOff x="2040" y="6072"/>
            <a:chExt cx="24316" cy="1420"/>
          </a:xfrm>
        </p:grpSpPr>
        <p:grpSp>
          <p:nvGrpSpPr>
            <p:cNvPr id="55308" name="Group 5">
              <a:extLst>
                <a:ext uri="{FF2B5EF4-FFF2-40B4-BE49-F238E27FC236}">
                  <a16:creationId xmlns:a16="http://schemas.microsoft.com/office/drawing/2014/main" id="{ADA8CF38-12EF-F18C-330B-D39ED193517C}"/>
                </a:ext>
              </a:extLst>
            </p:cNvPr>
            <p:cNvGrpSpPr>
              <a:grpSpLocks/>
            </p:cNvGrpSpPr>
            <p:nvPr/>
          </p:nvGrpSpPr>
          <p:grpSpPr bwMode="auto">
            <a:xfrm>
              <a:off x="2040" y="6072"/>
              <a:ext cx="1421" cy="1421"/>
              <a:chOff x="0" y="0"/>
              <a:chExt cx="812800" cy="812800"/>
            </a:xfrm>
          </p:grpSpPr>
          <p:sp>
            <p:nvSpPr>
              <p:cNvPr id="55309" name="Freeform 6">
                <a:extLst>
                  <a:ext uri="{FF2B5EF4-FFF2-40B4-BE49-F238E27FC236}">
                    <a16:creationId xmlns:a16="http://schemas.microsoft.com/office/drawing/2014/main" id="{8D6AEDB2-F01F-A670-0C99-394F03561F2B}"/>
                  </a:ext>
                </a:extLst>
              </p:cNvPr>
              <p:cNvSpPr>
                <a:spLocks noChangeArrowheads="1"/>
              </p:cNvSpPr>
              <p:nvPr/>
            </p:nvSpPr>
            <p:spPr bwMode="auto">
              <a:xfrm>
                <a:off x="0" y="0"/>
                <a:ext cx="812800" cy="812800"/>
              </a:xfrm>
              <a:custGeom>
                <a:avLst/>
                <a:gdLst>
                  <a:gd name="T0" fmla="*/ 406400 w 812800"/>
                  <a:gd name="T1" fmla="*/ 0 h 812800"/>
                  <a:gd name="T2" fmla="*/ 0 w 812800"/>
                  <a:gd name="T3" fmla="*/ 406400 h 812800"/>
                  <a:gd name="T4" fmla="*/ 406400 w 812800"/>
                  <a:gd name="T5" fmla="*/ 812800 h 812800"/>
                  <a:gd name="T6" fmla="*/ 812800 w 812800"/>
                  <a:gd name="T7" fmla="*/ 406400 h 812800"/>
                  <a:gd name="T8" fmla="*/ 406400 w 812800"/>
                  <a:gd name="T9" fmla="*/ 0 h 812800"/>
                </a:gdLst>
                <a:ahLst/>
                <a:cxnLst>
                  <a:cxn ang="0">
                    <a:pos x="T0" y="T1"/>
                  </a:cxn>
                  <a:cxn ang="0">
                    <a:pos x="T2" y="T3"/>
                  </a:cxn>
                  <a:cxn ang="0">
                    <a:pos x="T4" y="T5"/>
                  </a:cxn>
                  <a:cxn ang="0">
                    <a:pos x="T6" y="T7"/>
                  </a:cxn>
                  <a:cxn ang="0">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C8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5310" name="TextBox 7">
                <a:extLst>
                  <a:ext uri="{FF2B5EF4-FFF2-40B4-BE49-F238E27FC236}">
                    <a16:creationId xmlns:a16="http://schemas.microsoft.com/office/drawing/2014/main" id="{2C6DBD11-9DA7-D66F-B8B0-2968E2177A2E}"/>
                  </a:ext>
                </a:extLst>
              </p:cNvPr>
              <p:cNvSpPr txBox="1">
                <a:spLocks noChangeArrowheads="1"/>
              </p:cNvSpPr>
              <p:nvPr/>
            </p:nvSpPr>
            <p:spPr bwMode="auto">
              <a:xfrm>
                <a:off x="76200" y="19050"/>
                <a:ext cx="660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4475"/>
                  </a:lnSpc>
                </a:pPr>
                <a:r>
                  <a:rPr lang="en-US" altLang="zh-CN" sz="3200" b="1">
                    <a:solidFill>
                      <a:schemeClr val="bg1"/>
                    </a:solidFill>
                    <a:latin typeface="Arial" panose="020B0604020202020204" pitchFamily="34" charset="0"/>
                    <a:cs typeface="Arial" panose="020B0604020202020204" pitchFamily="34" charset="0"/>
                    <a:sym typeface="Arial" panose="020B0604020202020204" pitchFamily="34" charset="0"/>
                  </a:rPr>
                  <a:t>08</a:t>
                </a:r>
              </a:p>
            </p:txBody>
          </p:sp>
        </p:grpSp>
        <p:sp>
          <p:nvSpPr>
            <p:cNvPr id="14" name="TextBox 14">
              <a:extLst>
                <a:ext uri="{FF2B5EF4-FFF2-40B4-BE49-F238E27FC236}">
                  <a16:creationId xmlns:a16="http://schemas.microsoft.com/office/drawing/2014/main" id="{C0A0BD58-FD07-32BC-15F1-8C306CA615C0}"/>
                </a:ext>
              </a:extLst>
            </p:cNvPr>
            <p:cNvSpPr txBox="1"/>
            <p:nvPr/>
          </p:nvSpPr>
          <p:spPr>
            <a:xfrm>
              <a:off x="4075" y="6249"/>
              <a:ext cx="22281" cy="1018"/>
            </a:xfrm>
            <a:prstGeom prst="rect">
              <a:avLst/>
            </a:prstGeom>
          </p:spPr>
          <p:txBody>
            <a:bodyPr lIns="0" tIns="0" rIns="0" bIns="0">
              <a:spAutoFit/>
            </a:bodyPr>
            <a:lstStyle/>
            <a:p>
              <a:pPr fontAlgn="auto">
                <a:lnSpc>
                  <a:spcPts val="5040"/>
                </a:lnSpc>
                <a:defRPr/>
              </a:pPr>
              <a:r>
                <a:rPr lang="it-IT"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rPr>
                <a:t>Orbire și pierderea severă a vederii</a:t>
              </a:r>
              <a:endParaRPr lang="en-US" sz="4200" b="1" spc="-210" noProof="1">
                <a:solidFill>
                  <a:schemeClr val="bg1"/>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pic>
        <p:nvPicPr>
          <p:cNvPr id="55312" name="Picture 15">
            <a:extLst>
              <a:ext uri="{FF2B5EF4-FFF2-40B4-BE49-F238E27FC236}">
                <a16:creationId xmlns:a16="http://schemas.microsoft.com/office/drawing/2014/main" id="{44FBF2B4-B027-3635-83AB-ABBD7E03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594158">
            <a:off x="868362" y="6313488"/>
            <a:ext cx="17557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000" fill="hold">
                                          <p:stCondLst>
                                            <p:cond delay="0"/>
                                          </p:stCondLst>
                                        </p:cTn>
                                        <p:tgtEl>
                                          <p:spTgt spid="16"/>
                                        </p:tgtEl>
                                        <p:attrNameLst>
                                          <p:attrName>style.visibility</p:attrName>
                                        </p:attrNameLst>
                                      </p:cBhvr>
                                      <p:to>
                                        <p:strVal val="visible"/>
                                      </p:to>
                                    </p:set>
                                    <p:animEffect transition="in" filter="checkerboard(across)">
                                      <p:cBhvr>
                                        <p:cTn id="25" dur="10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3"/>
                                        </p:tgtEl>
                                        <p:attrNameLst>
                                          <p:attrName>fillcolor</p:attrName>
                                        </p:attrNameLst>
                                      </p:cBhvr>
                                      <p:tavLst>
                                        <p:tav tm="0">
                                          <p:val>
                                            <p:clrVal>
                                              <a:schemeClr val="accent2"/>
                                            </p:clrVal>
                                          </p:val>
                                        </p:tav>
                                        <p:tav tm="50000">
                                          <p:val>
                                            <p:clrVal>
                                              <a:schemeClr val="hlink"/>
                                            </p:clrVal>
                                          </p:val>
                                        </p:tav>
                                      </p:tavLst>
                                    </p:anim>
                                    <p:set>
                                      <p:cBhvr>
                                        <p:cTn id="32"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bwMode="auto">
      <p:bgPr>
        <a:solidFill>
          <a:srgbClr val="140E0C"/>
        </a:solidFill>
        <a:effectLst/>
      </p:bgPr>
    </p:bg>
    <p:spTree>
      <p:nvGrpSpPr>
        <p:cNvPr id="1" name=""/>
        <p:cNvGrpSpPr/>
        <p:nvPr/>
      </p:nvGrpSpPr>
      <p:grpSpPr>
        <a:xfrm>
          <a:off x="0" y="0"/>
          <a:ext cx="0" cy="0"/>
          <a:chOff x="0" y="0"/>
          <a:chExt cx="0" cy="0"/>
        </a:xfrm>
      </p:grpSpPr>
      <p:grpSp>
        <p:nvGrpSpPr>
          <p:cNvPr id="56322" name="Group 2">
            <a:extLst>
              <a:ext uri="{FF2B5EF4-FFF2-40B4-BE49-F238E27FC236}">
                <a16:creationId xmlns:a16="http://schemas.microsoft.com/office/drawing/2014/main" id="{D18329AE-AF98-2695-2098-7ACBF5B5BA1F}"/>
              </a:ext>
            </a:extLst>
          </p:cNvPr>
          <p:cNvGrpSpPr>
            <a:grpSpLocks/>
          </p:cNvGrpSpPr>
          <p:nvPr/>
        </p:nvGrpSpPr>
        <p:grpSpPr bwMode="auto">
          <a:xfrm>
            <a:off x="9144000" y="0"/>
            <a:ext cx="9144000" cy="5789613"/>
            <a:chOff x="0" y="0"/>
            <a:chExt cx="12192000" cy="7719142"/>
          </a:xfrm>
        </p:grpSpPr>
        <p:pic>
          <p:nvPicPr>
            <p:cNvPr id="56323" name="Picture 3">
              <a:extLst>
                <a:ext uri="{FF2B5EF4-FFF2-40B4-BE49-F238E27FC236}">
                  <a16:creationId xmlns:a16="http://schemas.microsoft.com/office/drawing/2014/main" id="{B9A67F00-A151-8797-BB11-54FB19F68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65" b="1306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324" name="Group 4">
            <a:extLst>
              <a:ext uri="{FF2B5EF4-FFF2-40B4-BE49-F238E27FC236}">
                <a16:creationId xmlns:a16="http://schemas.microsoft.com/office/drawing/2014/main" id="{A3CF2676-FD8B-C70A-6CB9-ECD904720D48}"/>
              </a:ext>
            </a:extLst>
          </p:cNvPr>
          <p:cNvGrpSpPr>
            <a:grpSpLocks/>
          </p:cNvGrpSpPr>
          <p:nvPr/>
        </p:nvGrpSpPr>
        <p:grpSpPr bwMode="auto">
          <a:xfrm>
            <a:off x="0" y="0"/>
            <a:ext cx="9144000" cy="5789613"/>
            <a:chOff x="0" y="0"/>
            <a:chExt cx="12192000" cy="7719142"/>
          </a:xfrm>
        </p:grpSpPr>
        <p:pic>
          <p:nvPicPr>
            <p:cNvPr id="56325" name="Picture 5">
              <a:extLst>
                <a:ext uri="{FF2B5EF4-FFF2-40B4-BE49-F238E27FC236}">
                  <a16:creationId xmlns:a16="http://schemas.microsoft.com/office/drawing/2014/main" id="{082D29D3-C257-0B29-63E6-6D0676815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15" b="2515"/>
            <a:stretch>
              <a:fillRect/>
            </a:stretch>
          </p:blipFill>
          <p:spPr bwMode="auto">
            <a:xfrm>
              <a:off x="0" y="0"/>
              <a:ext cx="12192000" cy="771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6">
            <a:extLst>
              <a:ext uri="{FF2B5EF4-FFF2-40B4-BE49-F238E27FC236}">
                <a16:creationId xmlns:a16="http://schemas.microsoft.com/office/drawing/2014/main" id="{7E175367-E2CF-4A8B-DBF6-C18950956D5A}"/>
              </a:ext>
            </a:extLst>
          </p:cNvPr>
          <p:cNvSpPr txBox="1">
            <a:spLocks noChangeArrowheads="1"/>
          </p:cNvSpPr>
          <p:nvPr/>
        </p:nvSpPr>
        <p:spPr bwMode="auto">
          <a:xfrm>
            <a:off x="1374775" y="6924675"/>
            <a:ext cx="15538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8575"/>
              </a:lnSpc>
            </a:pPr>
            <a:r>
              <a:rPr lang="en-US" altLang="zh-CN" sz="6400" b="1" dirty="0">
                <a:solidFill>
                  <a:srgbClr val="FFFFFF"/>
                </a:solidFill>
                <a:latin typeface="Arial" panose="020B0604020202020204" pitchFamily="34" charset="0"/>
                <a:sym typeface="Arimo Bold" panose="020B0704020202020204" pitchFamily="34" charset="0"/>
              </a:rPr>
              <a:t>Cum </a:t>
            </a:r>
            <a:r>
              <a:rPr lang="en-US" altLang="zh-CN" sz="6400" b="1" dirty="0" err="1">
                <a:solidFill>
                  <a:srgbClr val="FFFFFF"/>
                </a:solidFill>
                <a:latin typeface="Arial" panose="020B0604020202020204" pitchFamily="34" charset="0"/>
                <a:sym typeface="Arimo Bold" panose="020B0704020202020204" pitchFamily="34" charset="0"/>
              </a:rPr>
              <a:t>să</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comunici</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asertiv</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persoanele</a:t>
            </a:r>
            <a:r>
              <a:rPr lang="en-US" altLang="zh-CN" sz="6400" b="1" dirty="0">
                <a:solidFill>
                  <a:srgbClr val="FFFFFF"/>
                </a:solidFill>
                <a:latin typeface="Arial" panose="020B0604020202020204" pitchFamily="34" charset="0"/>
                <a:sym typeface="Arimo Bold" panose="020B0704020202020204" pitchFamily="34" charset="0"/>
              </a:rPr>
              <a:t> cu </a:t>
            </a:r>
            <a:r>
              <a:rPr lang="en-US" altLang="zh-CN" sz="6400" b="1" dirty="0" err="1">
                <a:solidFill>
                  <a:srgbClr val="FFFFFF"/>
                </a:solidFill>
                <a:latin typeface="Arial" panose="020B0604020202020204" pitchFamily="34" charset="0"/>
                <a:sym typeface="Arimo Bold" panose="020B0704020202020204" pitchFamily="34" charset="0"/>
              </a:rPr>
              <a:t>dizabilități</a:t>
            </a:r>
            <a:r>
              <a:rPr lang="en-US" altLang="zh-CN" sz="6400" b="1" dirty="0">
                <a:solidFill>
                  <a:srgbClr val="FFFFFF"/>
                </a:solidFill>
                <a:latin typeface="Arial" panose="020B0604020202020204" pitchFamily="34" charset="0"/>
                <a:sym typeface="Arimo Bold" panose="020B0704020202020204" pitchFamily="34" charset="0"/>
              </a:rPr>
              <a:t> </a:t>
            </a:r>
            <a:r>
              <a:rPr lang="en-US" altLang="zh-CN" sz="6400" b="1" dirty="0" err="1">
                <a:solidFill>
                  <a:srgbClr val="FFFFFF"/>
                </a:solidFill>
                <a:latin typeface="Arial" panose="020B0604020202020204" pitchFamily="34" charset="0"/>
                <a:sym typeface="Arimo Bold" panose="020B0704020202020204" pitchFamily="34" charset="0"/>
              </a:rPr>
              <a:t>vizuale</a:t>
            </a:r>
            <a:endParaRPr lang="en-US" altLang="zh-CN" sz="6400" b="1" dirty="0">
              <a:solidFill>
                <a:srgbClr val="FFFFFF"/>
              </a:solidFill>
              <a:latin typeface="Arial" panose="020B0604020202020204" pitchFamily="34" charset="0"/>
              <a:sym typeface="Arimo Bold" panose="020B0704020202020204" pitchFamily="34" charset="0"/>
            </a:endParaRPr>
          </a:p>
        </p:txBody>
      </p:sp>
      <p:sp>
        <p:nvSpPr>
          <p:cNvPr id="56327" name="AutoShape 7">
            <a:extLst>
              <a:ext uri="{FF2B5EF4-FFF2-40B4-BE49-F238E27FC236}">
                <a16:creationId xmlns:a16="http://schemas.microsoft.com/office/drawing/2014/main" id="{9987CE68-FA46-F591-DA0B-CF5EBB34CE89}"/>
              </a:ext>
            </a:extLst>
          </p:cNvPr>
          <p:cNvSpPr>
            <a:spLocks noChangeShapeType="1"/>
          </p:cNvSpPr>
          <p:nvPr/>
        </p:nvSpPr>
        <p:spPr bwMode="auto">
          <a:xfrm>
            <a:off x="1028700" y="65309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6328" name="Group 8">
            <a:extLst>
              <a:ext uri="{FF2B5EF4-FFF2-40B4-BE49-F238E27FC236}">
                <a16:creationId xmlns:a16="http://schemas.microsoft.com/office/drawing/2014/main" id="{E8124BA7-3E48-007D-6A8F-7B83C85CFCE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40E3A83D-45B9-63A3-6068-FEFAFF84DC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0" name="TextBox 10">
              <a:extLst>
                <a:ext uri="{FF2B5EF4-FFF2-40B4-BE49-F238E27FC236}">
                  <a16:creationId xmlns:a16="http://schemas.microsoft.com/office/drawing/2014/main" id="{4FE2E413-61EE-F08A-BB23-4540019FD4D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08DD245D-EEEF-FA6E-A457-99D37EBA7A27}"/>
              </a:ext>
            </a:extLst>
          </p:cNvPr>
          <p:cNvSpPr txBox="1">
            <a:spLocks noChangeArrowheads="1"/>
          </p:cNvSpPr>
          <p:nvPr/>
        </p:nvSpPr>
        <p:spPr bwMode="auto">
          <a:xfrm>
            <a:off x="9293225" y="5943600"/>
            <a:ext cx="2457450" cy="157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a:solidFill>
                  <a:srgbClr val="FEFEFE"/>
                </a:solidFill>
                <a:latin typeface="Arial" panose="020B0604020202020204" pitchFamily="34" charset="0"/>
                <a:sym typeface="Arimo Bold" panose="020B0704020202020204" pitchFamily="34" charset="0"/>
              </a:rPr>
              <a:t>Nu </a:t>
            </a:r>
            <a:r>
              <a:rPr lang="en-US" altLang="zh-CN" sz="3200" b="1" dirty="0" err="1">
                <a:solidFill>
                  <a:srgbClr val="FEFEFE"/>
                </a:solidFill>
                <a:latin typeface="Arial" panose="020B0604020202020204" pitchFamily="34" charset="0"/>
                <a:sym typeface="Arimo Bold" panose="020B0704020202020204" pitchFamily="34" charset="0"/>
              </a:rPr>
              <a:t>modifica</a:t>
            </a:r>
            <a:r>
              <a:rPr lang="ro-RO" altLang="zh-CN" sz="3200" b="1" dirty="0">
                <a:solidFill>
                  <a:srgbClr val="FEFEFE"/>
                </a:solidFill>
                <a:latin typeface="Arial" panose="020B0604020202020204" pitchFamily="34" charset="0"/>
                <a:sym typeface="Arimo Bold" panose="020B0704020202020204" pitchFamily="34" charset="0"/>
              </a:rPr>
              <a:t>  volumul</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vocii</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6" name="TextBox 6">
            <a:extLst>
              <a:ext uri="{FF2B5EF4-FFF2-40B4-BE49-F238E27FC236}">
                <a16:creationId xmlns:a16="http://schemas.microsoft.com/office/drawing/2014/main" id="{44F33C9E-64C9-F252-C119-DA588C44B0DE}"/>
              </a:ext>
            </a:extLst>
          </p:cNvPr>
          <p:cNvSpPr txBox="1">
            <a:spLocks noChangeArrowheads="1"/>
          </p:cNvSpPr>
          <p:nvPr/>
        </p:nvSpPr>
        <p:spPr bwMode="auto">
          <a:xfrm>
            <a:off x="1030288" y="5943600"/>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err="1">
                <a:solidFill>
                  <a:srgbClr val="FEFEFE"/>
                </a:solidFill>
                <a:latin typeface="Arial" panose="020B0604020202020204" pitchFamily="34" charset="0"/>
                <a:sym typeface="Arimo Bold" panose="020B0704020202020204" pitchFamily="34" charset="0"/>
              </a:rPr>
              <a:t>Prezintă-te</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și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identifică</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persoanele</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prezente</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7" name="TextBox 7">
            <a:extLst>
              <a:ext uri="{FF2B5EF4-FFF2-40B4-BE49-F238E27FC236}">
                <a16:creationId xmlns:a16="http://schemas.microsoft.com/office/drawing/2014/main" id="{517334D6-CB58-6908-211C-E4671761184C}"/>
              </a:ext>
            </a:extLst>
          </p:cNvPr>
          <p:cNvSpPr txBox="1">
            <a:spLocks noChangeArrowheads="1"/>
          </p:cNvSpPr>
          <p:nvPr/>
        </p:nvSpPr>
        <p:spPr bwMode="auto">
          <a:xfrm>
            <a:off x="3784600" y="5943600"/>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err="1">
                <a:solidFill>
                  <a:srgbClr val="FEFEFE"/>
                </a:solidFill>
                <a:latin typeface="Arial" panose="020B0604020202020204" pitchFamily="34" charset="0"/>
                <a:sym typeface="Arimo Bold" panose="020B0704020202020204" pitchFamily="34" charset="0"/>
              </a:rPr>
              <a:t>Folos</a:t>
            </a:r>
            <a:r>
              <a:rPr lang="ro-RO" altLang="zh-CN" sz="3200" b="1" dirty="0" err="1">
                <a:solidFill>
                  <a:srgbClr val="FEFEFE"/>
                </a:solidFill>
                <a:latin typeface="Arial" panose="020B0604020202020204" pitchFamily="34" charset="0"/>
                <a:sym typeface="Arimo Bold" panose="020B0704020202020204" pitchFamily="34" charset="0"/>
              </a:rPr>
              <a:t>ește</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descrieri</a:t>
            </a:r>
            <a:r>
              <a:rPr lang="en-US" altLang="zh-CN" sz="3200" b="1" dirty="0">
                <a:solidFill>
                  <a:srgbClr val="FEFEFE"/>
                </a:solidFill>
                <a:latin typeface="Arial" panose="020B0604020202020204" pitchFamily="34" charset="0"/>
                <a:sym typeface="Arimo Bold" panose="020B0704020202020204" pitchFamily="34" charset="0"/>
              </a:rPr>
              <a:t> verbale </a:t>
            </a:r>
            <a:r>
              <a:rPr lang="en-US" altLang="zh-CN" sz="3200" b="1" dirty="0" err="1">
                <a:solidFill>
                  <a:srgbClr val="FEFEFE"/>
                </a:solidFill>
                <a:latin typeface="Arial" panose="020B0604020202020204" pitchFamily="34" charset="0"/>
                <a:sym typeface="Arimo Bold" panose="020B0704020202020204" pitchFamily="34" charset="0"/>
              </a:rPr>
              <a:t>clare</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8" name="TextBox 8">
            <a:extLst>
              <a:ext uri="{FF2B5EF4-FFF2-40B4-BE49-F238E27FC236}">
                <a16:creationId xmlns:a16="http://schemas.microsoft.com/office/drawing/2014/main" id="{B60AF3C5-B133-345D-C6BF-B8449D6F3519}"/>
              </a:ext>
            </a:extLst>
          </p:cNvPr>
          <p:cNvSpPr txBox="1">
            <a:spLocks noChangeArrowheads="1"/>
          </p:cNvSpPr>
          <p:nvPr/>
        </p:nvSpPr>
        <p:spPr bwMode="auto">
          <a:xfrm>
            <a:off x="6538913" y="5943600"/>
            <a:ext cx="24590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a:solidFill>
                  <a:srgbClr val="FEFEFE"/>
                </a:solidFill>
                <a:latin typeface="Arial" panose="020B0604020202020204" pitchFamily="34" charset="0"/>
                <a:sym typeface="Arimo Bold" panose="020B0704020202020204" pitchFamily="34" charset="0"/>
              </a:rPr>
              <a:t>Ofer</a:t>
            </a:r>
            <a:r>
              <a:rPr lang="ro-RO" altLang="zh-CN" sz="3200" b="1" dirty="0">
                <a:solidFill>
                  <a:srgbClr val="FEFEFE"/>
                </a:solidFill>
                <a:latin typeface="Arial" panose="020B0604020202020204" pitchFamily="34" charset="0"/>
                <a:sym typeface="Arimo Bold" panose="020B0704020202020204" pitchFamily="34" charset="0"/>
              </a:rPr>
              <a:t>ă</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indicații</a:t>
            </a:r>
            <a:r>
              <a:rPr lang="en-US" altLang="zh-CN" sz="3200" b="1" dirty="0">
                <a:solidFill>
                  <a:srgbClr val="FEFEFE"/>
                </a:solidFill>
                <a:latin typeface="Arial" panose="020B0604020202020204" pitchFamily="34" charset="0"/>
                <a:sym typeface="Arimo Bold" panose="020B0704020202020204" pitchFamily="34" charset="0"/>
              </a:rPr>
              <a:t> precise</a:t>
            </a:r>
          </a:p>
        </p:txBody>
      </p:sp>
      <p:sp>
        <p:nvSpPr>
          <p:cNvPr id="9" name="TextBox 9">
            <a:extLst>
              <a:ext uri="{FF2B5EF4-FFF2-40B4-BE49-F238E27FC236}">
                <a16:creationId xmlns:a16="http://schemas.microsoft.com/office/drawing/2014/main" id="{99C2DAA6-55E5-3290-A8F7-C22C9DA1E494}"/>
              </a:ext>
            </a:extLst>
          </p:cNvPr>
          <p:cNvSpPr txBox="1">
            <a:spLocks noChangeArrowheads="1"/>
          </p:cNvSpPr>
          <p:nvPr/>
        </p:nvSpPr>
        <p:spPr bwMode="auto">
          <a:xfrm>
            <a:off x="12047538" y="5922963"/>
            <a:ext cx="2457450" cy="211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err="1">
                <a:solidFill>
                  <a:srgbClr val="FEFEFE"/>
                </a:solidFill>
                <a:latin typeface="Arial" panose="020B0604020202020204" pitchFamily="34" charset="0"/>
                <a:sym typeface="Arimo Bold" panose="020B0704020202020204" pitchFamily="34" charset="0"/>
              </a:rPr>
              <a:t>Anunț</a:t>
            </a:r>
            <a:r>
              <a:rPr lang="ro-RO" altLang="zh-CN" sz="3200" b="1" dirty="0">
                <a:solidFill>
                  <a:srgbClr val="FEFEFE"/>
                </a:solidFill>
                <a:latin typeface="Arial" panose="020B0604020202020204" pitchFamily="34" charset="0"/>
                <a:sym typeface="Arimo Bold" panose="020B0704020202020204" pitchFamily="34" charset="0"/>
              </a:rPr>
              <a:t>ă</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când</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faci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pauze</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în</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timpul</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cursului</a:t>
            </a:r>
            <a:endParaRPr lang="en-US" altLang="zh-CN" sz="3200" b="1" dirty="0">
              <a:solidFill>
                <a:srgbClr val="FEFEFE"/>
              </a:solidFill>
              <a:latin typeface="Arial" panose="020B0604020202020204" pitchFamily="34" charset="0"/>
              <a:sym typeface="Arimo Bold" panose="020B0704020202020204" pitchFamily="34" charset="0"/>
            </a:endParaRPr>
          </a:p>
        </p:txBody>
      </p:sp>
      <p:sp>
        <p:nvSpPr>
          <p:cNvPr id="10" name="TextBox 10">
            <a:extLst>
              <a:ext uri="{FF2B5EF4-FFF2-40B4-BE49-F238E27FC236}">
                <a16:creationId xmlns:a16="http://schemas.microsoft.com/office/drawing/2014/main" id="{7B6F77B8-38D7-4DDA-7884-F47EC67AAA4B}"/>
              </a:ext>
            </a:extLst>
          </p:cNvPr>
          <p:cNvSpPr txBox="1">
            <a:spLocks noChangeArrowheads="1"/>
          </p:cNvSpPr>
          <p:nvPr/>
        </p:nvSpPr>
        <p:spPr bwMode="auto">
          <a:xfrm>
            <a:off x="14801850" y="5964238"/>
            <a:ext cx="2457450" cy="10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4163"/>
              </a:lnSpc>
            </a:pPr>
            <a:r>
              <a:rPr lang="en-US" altLang="zh-CN" sz="3200" b="1" dirty="0" err="1">
                <a:solidFill>
                  <a:srgbClr val="FEFEFE"/>
                </a:solidFill>
                <a:latin typeface="Arial" panose="020B0604020202020204" pitchFamily="34" charset="0"/>
                <a:sym typeface="Arimo Bold" panose="020B0704020202020204" pitchFamily="34" charset="0"/>
              </a:rPr>
              <a:t>Fii</a:t>
            </a:r>
            <a:r>
              <a:rPr lang="en-US" altLang="zh-CN" sz="3200" b="1" dirty="0">
                <a:solidFill>
                  <a:srgbClr val="FEFEFE"/>
                </a:solidFill>
                <a:latin typeface="Arial" panose="020B0604020202020204" pitchFamily="34" charset="0"/>
                <a:sym typeface="Arimo Bold" panose="020B0704020202020204" pitchFamily="34" charset="0"/>
              </a:rPr>
              <a:t> </a:t>
            </a:r>
            <a:r>
              <a:rPr lang="en-US" altLang="zh-CN" sz="3200" b="1" dirty="0" err="1">
                <a:solidFill>
                  <a:srgbClr val="FEFEFE"/>
                </a:solidFill>
                <a:latin typeface="Arial" panose="020B0604020202020204" pitchFamily="34" charset="0"/>
                <a:sym typeface="Arimo Bold" panose="020B0704020202020204" pitchFamily="34" charset="0"/>
              </a:rPr>
              <a:t>deschis</a:t>
            </a:r>
            <a:r>
              <a:rPr lang="ro-RO" altLang="zh-CN" sz="3200" b="1" dirty="0">
                <a:solidFill>
                  <a:srgbClr val="FEFEFE"/>
                </a:solidFill>
                <a:latin typeface="Arial" panose="020B0604020202020204" pitchFamily="34" charset="0"/>
                <a:sym typeface="Arimo Bold" panose="020B0704020202020204" pitchFamily="34" charset="0"/>
              </a:rPr>
              <a:t> </a:t>
            </a:r>
            <a:r>
              <a:rPr lang="en-US" altLang="zh-CN" sz="3200" b="1" dirty="0">
                <a:solidFill>
                  <a:srgbClr val="FEFEFE"/>
                </a:solidFill>
                <a:latin typeface="Arial" panose="020B0604020202020204" pitchFamily="34" charset="0"/>
                <a:sym typeface="Arimo Bold" panose="020B0704020202020204" pitchFamily="34" charset="0"/>
              </a:rPr>
              <a:t> la feedback</a:t>
            </a:r>
          </a:p>
        </p:txBody>
      </p:sp>
      <p:grpSp>
        <p:nvGrpSpPr>
          <p:cNvPr id="43" name="Group 42">
            <a:extLst>
              <a:ext uri="{FF2B5EF4-FFF2-40B4-BE49-F238E27FC236}">
                <a16:creationId xmlns:a16="http://schemas.microsoft.com/office/drawing/2014/main" id="{0B75F6C1-3344-CC4E-CC47-A58D4C33CF0D}"/>
              </a:ext>
            </a:extLst>
          </p:cNvPr>
          <p:cNvGrpSpPr>
            <a:grpSpLocks/>
          </p:cNvGrpSpPr>
          <p:nvPr/>
        </p:nvGrpSpPr>
        <p:grpSpPr bwMode="auto">
          <a:xfrm>
            <a:off x="1779588" y="3711575"/>
            <a:ext cx="14724062" cy="1803400"/>
            <a:chOff x="2803" y="5846"/>
            <a:chExt cx="23186" cy="2840"/>
          </a:xfrm>
        </p:grpSpPr>
        <p:grpSp>
          <p:nvGrpSpPr>
            <p:cNvPr id="57353" name="Group 40">
              <a:extLst>
                <a:ext uri="{FF2B5EF4-FFF2-40B4-BE49-F238E27FC236}">
                  <a16:creationId xmlns:a16="http://schemas.microsoft.com/office/drawing/2014/main" id="{076DD394-6A10-1459-09F5-7A0A23DE7B43}"/>
                </a:ext>
              </a:extLst>
            </p:cNvPr>
            <p:cNvGrpSpPr>
              <a:grpSpLocks/>
            </p:cNvGrpSpPr>
            <p:nvPr/>
          </p:nvGrpSpPr>
          <p:grpSpPr bwMode="auto">
            <a:xfrm>
              <a:off x="2803" y="5846"/>
              <a:ext cx="1490" cy="1756"/>
              <a:chOff x="2803" y="5846"/>
              <a:chExt cx="1490" cy="1756"/>
            </a:xfrm>
          </p:grpSpPr>
          <p:sp>
            <p:nvSpPr>
              <p:cNvPr id="57354" name="Freeform 3">
                <a:extLst>
                  <a:ext uri="{FF2B5EF4-FFF2-40B4-BE49-F238E27FC236}">
                    <a16:creationId xmlns:a16="http://schemas.microsoft.com/office/drawing/2014/main" id="{9A08A67E-5762-DF52-6AF5-E2E2245370C8}"/>
                  </a:ext>
                </a:extLst>
              </p:cNvPr>
              <p:cNvSpPr>
                <a:spLocks noChangeArrowheads="1"/>
              </p:cNvSpPr>
              <p:nvPr/>
            </p:nvSpPr>
            <p:spPr bwMode="auto">
              <a:xfrm>
                <a:off x="2803"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86EA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5" name="TextBox 4">
                <a:extLst>
                  <a:ext uri="{FF2B5EF4-FFF2-40B4-BE49-F238E27FC236}">
                    <a16:creationId xmlns:a16="http://schemas.microsoft.com/office/drawing/2014/main" id="{B1411200-B5AC-3273-5AD1-C96AC5988E1B}"/>
                  </a:ext>
                </a:extLst>
              </p:cNvPr>
              <p:cNvSpPr txBox="1">
                <a:spLocks noChangeArrowheads="1"/>
              </p:cNvSpPr>
              <p:nvPr/>
            </p:nvSpPr>
            <p:spPr bwMode="auto">
              <a:xfrm>
                <a:off x="2943"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1</a:t>
                </a:r>
              </a:p>
            </p:txBody>
          </p:sp>
        </p:grpSp>
        <p:grpSp>
          <p:nvGrpSpPr>
            <p:cNvPr id="57356" name="Group 41">
              <a:extLst>
                <a:ext uri="{FF2B5EF4-FFF2-40B4-BE49-F238E27FC236}">
                  <a16:creationId xmlns:a16="http://schemas.microsoft.com/office/drawing/2014/main" id="{00F445B0-2F6D-CB98-5BDD-833E5CBB6FDC}"/>
                </a:ext>
              </a:extLst>
            </p:cNvPr>
            <p:cNvGrpSpPr>
              <a:grpSpLocks/>
            </p:cNvGrpSpPr>
            <p:nvPr/>
          </p:nvGrpSpPr>
          <p:grpSpPr bwMode="auto">
            <a:xfrm>
              <a:off x="24499" y="5846"/>
              <a:ext cx="1490" cy="1756"/>
              <a:chOff x="24499" y="5846"/>
              <a:chExt cx="1490" cy="1756"/>
            </a:xfrm>
          </p:grpSpPr>
          <p:sp>
            <p:nvSpPr>
              <p:cNvPr id="57357" name="Freeform 12">
                <a:extLst>
                  <a:ext uri="{FF2B5EF4-FFF2-40B4-BE49-F238E27FC236}">
                    <a16:creationId xmlns:a16="http://schemas.microsoft.com/office/drawing/2014/main" id="{00D92802-7EE6-CD3E-AC9A-A316590D9FAB}"/>
                  </a:ext>
                </a:extLst>
              </p:cNvPr>
              <p:cNvSpPr>
                <a:spLocks noChangeArrowheads="1"/>
              </p:cNvSpPr>
              <p:nvPr/>
            </p:nvSpPr>
            <p:spPr bwMode="auto">
              <a:xfrm>
                <a:off x="24499" y="5946"/>
                <a:ext cx="1491" cy="1657"/>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58" name="TextBox 13">
                <a:extLst>
                  <a:ext uri="{FF2B5EF4-FFF2-40B4-BE49-F238E27FC236}">
                    <a16:creationId xmlns:a16="http://schemas.microsoft.com/office/drawing/2014/main" id="{EDBBDBC2-601C-550C-93F8-F7C55478F378}"/>
                  </a:ext>
                </a:extLst>
              </p:cNvPr>
              <p:cNvSpPr txBox="1">
                <a:spLocks noChangeArrowheads="1"/>
              </p:cNvSpPr>
              <p:nvPr/>
            </p:nvSpPr>
            <p:spPr bwMode="auto">
              <a:xfrm>
                <a:off x="24639" y="5846"/>
                <a:ext cx="1212"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6</a:t>
                </a:r>
              </a:p>
            </p:txBody>
          </p:sp>
        </p:grpSp>
        <p:grpSp>
          <p:nvGrpSpPr>
            <p:cNvPr id="57359" name="Group 14">
              <a:extLst>
                <a:ext uri="{FF2B5EF4-FFF2-40B4-BE49-F238E27FC236}">
                  <a16:creationId xmlns:a16="http://schemas.microsoft.com/office/drawing/2014/main" id="{FE398760-4981-AA9D-1570-2F04DC000724}"/>
                </a:ext>
              </a:extLst>
            </p:cNvPr>
            <p:cNvGrpSpPr>
              <a:grpSpLocks/>
            </p:cNvGrpSpPr>
            <p:nvPr/>
          </p:nvGrpSpPr>
          <p:grpSpPr bwMode="auto">
            <a:xfrm>
              <a:off x="7251" y="5919"/>
              <a:ext cx="1491" cy="1657"/>
              <a:chOff x="0" y="0"/>
              <a:chExt cx="556826" cy="618693"/>
            </a:xfrm>
          </p:grpSpPr>
          <p:sp>
            <p:nvSpPr>
              <p:cNvPr id="57360" name="Freeform 15">
                <a:extLst>
                  <a:ext uri="{FF2B5EF4-FFF2-40B4-BE49-F238E27FC236}">
                    <a16:creationId xmlns:a16="http://schemas.microsoft.com/office/drawing/2014/main" id="{64DAE80D-DF2A-297B-7B9C-828A0E1C561D}"/>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EDA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1" name="TextBox 16">
                <a:extLst>
                  <a:ext uri="{FF2B5EF4-FFF2-40B4-BE49-F238E27FC236}">
                    <a16:creationId xmlns:a16="http://schemas.microsoft.com/office/drawing/2014/main" id="{EA4C7E2C-E064-1729-22C5-A96D281CA85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2</a:t>
                </a:r>
              </a:p>
            </p:txBody>
          </p:sp>
        </p:grpSp>
        <p:grpSp>
          <p:nvGrpSpPr>
            <p:cNvPr id="57362" name="Group 17">
              <a:extLst>
                <a:ext uri="{FF2B5EF4-FFF2-40B4-BE49-F238E27FC236}">
                  <a16:creationId xmlns:a16="http://schemas.microsoft.com/office/drawing/2014/main" id="{0414ACE0-7DD5-755C-027B-65224714CE88}"/>
                </a:ext>
              </a:extLst>
            </p:cNvPr>
            <p:cNvGrpSpPr>
              <a:grpSpLocks/>
            </p:cNvGrpSpPr>
            <p:nvPr/>
          </p:nvGrpSpPr>
          <p:grpSpPr bwMode="auto">
            <a:xfrm>
              <a:off x="11482" y="5946"/>
              <a:ext cx="1491" cy="1657"/>
              <a:chOff x="0" y="0"/>
              <a:chExt cx="556826" cy="618693"/>
            </a:xfrm>
          </p:grpSpPr>
          <p:sp>
            <p:nvSpPr>
              <p:cNvPr id="57363" name="Freeform 18">
                <a:extLst>
                  <a:ext uri="{FF2B5EF4-FFF2-40B4-BE49-F238E27FC236}">
                    <a16:creationId xmlns:a16="http://schemas.microsoft.com/office/drawing/2014/main" id="{4DDA3211-4B3F-C7D2-0E16-68370B39DD24}"/>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37C9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4" name="TextBox 19">
                <a:extLst>
                  <a:ext uri="{FF2B5EF4-FFF2-40B4-BE49-F238E27FC236}">
                    <a16:creationId xmlns:a16="http://schemas.microsoft.com/office/drawing/2014/main" id="{254CD1C3-173C-25DE-34B4-55B0F53734A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3</a:t>
                </a:r>
              </a:p>
            </p:txBody>
          </p:sp>
        </p:grpSp>
        <p:grpSp>
          <p:nvGrpSpPr>
            <p:cNvPr id="57365" name="Group 20">
              <a:extLst>
                <a:ext uri="{FF2B5EF4-FFF2-40B4-BE49-F238E27FC236}">
                  <a16:creationId xmlns:a16="http://schemas.microsoft.com/office/drawing/2014/main" id="{B8EA1D46-2B5D-5B67-F7F6-C51055124905}"/>
                </a:ext>
              </a:extLst>
            </p:cNvPr>
            <p:cNvGrpSpPr>
              <a:grpSpLocks/>
            </p:cNvGrpSpPr>
            <p:nvPr/>
          </p:nvGrpSpPr>
          <p:grpSpPr bwMode="auto">
            <a:xfrm>
              <a:off x="15821" y="5946"/>
              <a:ext cx="1491" cy="1657"/>
              <a:chOff x="0" y="0"/>
              <a:chExt cx="556826" cy="618693"/>
            </a:xfrm>
          </p:grpSpPr>
          <p:sp>
            <p:nvSpPr>
              <p:cNvPr id="57366" name="Freeform 21">
                <a:extLst>
                  <a:ext uri="{FF2B5EF4-FFF2-40B4-BE49-F238E27FC236}">
                    <a16:creationId xmlns:a16="http://schemas.microsoft.com/office/drawing/2014/main" id="{DAF5B3BA-F852-1213-34B4-1791DC065426}"/>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8AF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67" name="TextBox 22">
                <a:extLst>
                  <a:ext uri="{FF2B5EF4-FFF2-40B4-BE49-F238E27FC236}">
                    <a16:creationId xmlns:a16="http://schemas.microsoft.com/office/drawing/2014/main" id="{D617D7A5-7DC1-B415-6B44-681E7F7F03B5}"/>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4</a:t>
                </a:r>
              </a:p>
            </p:txBody>
          </p:sp>
        </p:grpSp>
        <p:grpSp>
          <p:nvGrpSpPr>
            <p:cNvPr id="57368" name="Group 23">
              <a:extLst>
                <a:ext uri="{FF2B5EF4-FFF2-40B4-BE49-F238E27FC236}">
                  <a16:creationId xmlns:a16="http://schemas.microsoft.com/office/drawing/2014/main" id="{B7FCBEAE-A737-DAA9-C182-207893F6E481}"/>
                </a:ext>
              </a:extLst>
            </p:cNvPr>
            <p:cNvGrpSpPr>
              <a:grpSpLocks/>
            </p:cNvGrpSpPr>
            <p:nvPr/>
          </p:nvGrpSpPr>
          <p:grpSpPr bwMode="auto">
            <a:xfrm>
              <a:off x="20160" y="5946"/>
              <a:ext cx="1491" cy="1657"/>
              <a:chOff x="0" y="0"/>
              <a:chExt cx="556826" cy="618693"/>
            </a:xfrm>
          </p:grpSpPr>
          <p:sp>
            <p:nvSpPr>
              <p:cNvPr id="57369" name="Freeform 24">
                <a:extLst>
                  <a:ext uri="{FF2B5EF4-FFF2-40B4-BE49-F238E27FC236}">
                    <a16:creationId xmlns:a16="http://schemas.microsoft.com/office/drawing/2014/main" id="{8FC04493-1570-AF0B-CC3E-87D4906417B3}"/>
                  </a:ext>
                </a:extLst>
              </p:cNvPr>
              <p:cNvSpPr>
                <a:spLocks noChangeArrowheads="1"/>
              </p:cNvSpPr>
              <p:nvPr/>
            </p:nvSpPr>
            <p:spPr bwMode="auto">
              <a:xfrm>
                <a:off x="0" y="0"/>
                <a:ext cx="556826" cy="618693"/>
              </a:xfrm>
              <a:custGeom>
                <a:avLst/>
                <a:gdLst>
                  <a:gd name="T0" fmla="*/ 278413 w 556826"/>
                  <a:gd name="T1" fmla="*/ 0 h 618693"/>
                  <a:gd name="T2" fmla="*/ 0 w 556826"/>
                  <a:gd name="T3" fmla="*/ 309347 h 618693"/>
                  <a:gd name="T4" fmla="*/ 278413 w 556826"/>
                  <a:gd name="T5" fmla="*/ 618693 h 618693"/>
                  <a:gd name="T6" fmla="*/ 556826 w 556826"/>
                  <a:gd name="T7" fmla="*/ 309347 h 618693"/>
                  <a:gd name="T8" fmla="*/ 278413 w 556826"/>
                  <a:gd name="T9" fmla="*/ 0 h 618693"/>
                </a:gdLst>
                <a:ahLst/>
                <a:cxnLst>
                  <a:cxn ang="0">
                    <a:pos x="T0" y="T1"/>
                  </a:cxn>
                  <a:cxn ang="0">
                    <a:pos x="T2" y="T3"/>
                  </a:cxn>
                  <a:cxn ang="0">
                    <a:pos x="T4" y="T5"/>
                  </a:cxn>
                  <a:cxn ang="0">
                    <a:pos x="T6" y="T7"/>
                  </a:cxn>
                  <a:cxn ang="0">
                    <a:pos x="T8" y="T9"/>
                  </a:cxn>
                </a:cxnLst>
                <a:rect l="0" t="0" r="r" b="b"/>
                <a:pathLst>
                  <a:path w="556826" h="618693">
                    <a:moveTo>
                      <a:pt x="278413" y="0"/>
                    </a:moveTo>
                    <a:cubicBezTo>
                      <a:pt x="124650" y="0"/>
                      <a:pt x="0" y="138499"/>
                      <a:pt x="0" y="309347"/>
                    </a:cubicBezTo>
                    <a:cubicBezTo>
                      <a:pt x="0" y="480194"/>
                      <a:pt x="124650" y="618693"/>
                      <a:pt x="278413" y="618693"/>
                    </a:cubicBezTo>
                    <a:cubicBezTo>
                      <a:pt x="432176" y="618693"/>
                      <a:pt x="556826" y="480194"/>
                      <a:pt x="556826" y="309347"/>
                    </a:cubicBezTo>
                    <a:cubicBezTo>
                      <a:pt x="556826" y="138499"/>
                      <a:pt x="432176" y="0"/>
                      <a:pt x="278413" y="0"/>
                    </a:cubicBezTo>
                    <a:close/>
                  </a:path>
                </a:pathLst>
              </a:custGeom>
              <a:solidFill>
                <a:srgbClr val="1C88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7370" name="TextBox 25">
                <a:extLst>
                  <a:ext uri="{FF2B5EF4-FFF2-40B4-BE49-F238E27FC236}">
                    <a16:creationId xmlns:a16="http://schemas.microsoft.com/office/drawing/2014/main" id="{74DF7CD5-0ACC-D75D-C8BD-F6AFC1498790}"/>
                  </a:ext>
                </a:extLst>
              </p:cNvPr>
              <p:cNvSpPr txBox="1">
                <a:spLocks noChangeArrowheads="1"/>
              </p:cNvSpPr>
              <p:nvPr/>
            </p:nvSpPr>
            <p:spPr bwMode="auto">
              <a:xfrm>
                <a:off x="52202" y="-37248"/>
                <a:ext cx="452421" cy="5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ts val="5875"/>
                  </a:lnSpc>
                </a:pPr>
                <a:r>
                  <a:rPr lang="en-US" altLang="zh-CN" sz="4200" b="1">
                    <a:solidFill>
                      <a:srgbClr val="FFFFFF"/>
                    </a:solidFill>
                    <a:latin typeface="Arial" panose="020B0604020202020204" pitchFamily="34" charset="0"/>
                    <a:sym typeface="Arimo Bold" panose="020B0704020202020204" pitchFamily="34" charset="0"/>
                  </a:rPr>
                  <a:t>5</a:t>
                </a:r>
              </a:p>
            </p:txBody>
          </p:sp>
        </p:grpSp>
        <p:sp>
          <p:nvSpPr>
            <p:cNvPr id="57371" name="AutoShape 26">
              <a:extLst>
                <a:ext uri="{FF2B5EF4-FFF2-40B4-BE49-F238E27FC236}">
                  <a16:creationId xmlns:a16="http://schemas.microsoft.com/office/drawing/2014/main" id="{29D06B47-8E7B-B690-4A19-2EA3E4E6FC37}"/>
                </a:ext>
              </a:extLst>
            </p:cNvPr>
            <p:cNvSpPr>
              <a:spLocks noChangeShapeType="1"/>
            </p:cNvSpPr>
            <p:nvPr/>
          </p:nvSpPr>
          <p:spPr bwMode="auto">
            <a:xfrm>
              <a:off x="3549" y="7603"/>
              <a:ext cx="0" cy="1082"/>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2" name="AutoShape 27">
              <a:extLst>
                <a:ext uri="{FF2B5EF4-FFF2-40B4-BE49-F238E27FC236}">
                  <a16:creationId xmlns:a16="http://schemas.microsoft.com/office/drawing/2014/main" id="{04F856E0-1F02-F72F-0FEA-553FF1C7D3FF}"/>
                </a:ext>
              </a:extLst>
            </p:cNvPr>
            <p:cNvSpPr>
              <a:spLocks noChangeShapeType="1"/>
            </p:cNvSpPr>
            <p:nvPr/>
          </p:nvSpPr>
          <p:spPr bwMode="auto">
            <a:xfrm>
              <a:off x="7997" y="7576"/>
              <a:ext cx="0" cy="1110"/>
            </a:xfrm>
            <a:prstGeom prst="line">
              <a:avLst/>
            </a:prstGeom>
            <a:noFill/>
            <a:ln w="47625">
              <a:solidFill>
                <a:srgbClr val="86EAE9"/>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3" name="AutoShape 28">
              <a:extLst>
                <a:ext uri="{FF2B5EF4-FFF2-40B4-BE49-F238E27FC236}">
                  <a16:creationId xmlns:a16="http://schemas.microsoft.com/office/drawing/2014/main" id="{DFA949A4-724F-FAA4-4EE7-A9687E4BFA4C}"/>
                </a:ext>
              </a:extLst>
            </p:cNvPr>
            <p:cNvSpPr>
              <a:spLocks noChangeShapeType="1"/>
            </p:cNvSpPr>
            <p:nvPr/>
          </p:nvSpPr>
          <p:spPr bwMode="auto">
            <a:xfrm>
              <a:off x="12227" y="7603"/>
              <a:ext cx="0" cy="1082"/>
            </a:xfrm>
            <a:prstGeom prst="line">
              <a:avLst/>
            </a:prstGeom>
            <a:noFill/>
            <a:ln w="47625">
              <a:solidFill>
                <a:srgbClr val="37C9E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4" name="AutoShape 29">
              <a:extLst>
                <a:ext uri="{FF2B5EF4-FFF2-40B4-BE49-F238E27FC236}">
                  <a16:creationId xmlns:a16="http://schemas.microsoft.com/office/drawing/2014/main" id="{C300621A-EABB-7D7C-B6F4-263D7A5292D6}"/>
                </a:ext>
              </a:extLst>
            </p:cNvPr>
            <p:cNvSpPr>
              <a:spLocks noChangeShapeType="1"/>
            </p:cNvSpPr>
            <p:nvPr/>
          </p:nvSpPr>
          <p:spPr bwMode="auto">
            <a:xfrm>
              <a:off x="16566" y="7603"/>
              <a:ext cx="0" cy="1082"/>
            </a:xfrm>
            <a:prstGeom prst="line">
              <a:avLst/>
            </a:prstGeom>
            <a:noFill/>
            <a:ln w="47625">
              <a:solidFill>
                <a:srgbClr val="18AFD6"/>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5" name="AutoShape 30">
              <a:extLst>
                <a:ext uri="{FF2B5EF4-FFF2-40B4-BE49-F238E27FC236}">
                  <a16:creationId xmlns:a16="http://schemas.microsoft.com/office/drawing/2014/main" id="{1C6D6E8D-A5F6-ECE1-45F1-AF472DF63727}"/>
                </a:ext>
              </a:extLst>
            </p:cNvPr>
            <p:cNvSpPr>
              <a:spLocks noChangeShapeType="1"/>
            </p:cNvSpPr>
            <p:nvPr/>
          </p:nvSpPr>
          <p:spPr bwMode="auto">
            <a:xfrm>
              <a:off x="20906" y="7603"/>
              <a:ext cx="0" cy="1082"/>
            </a:xfrm>
            <a:prstGeom prst="line">
              <a:avLst/>
            </a:prstGeom>
            <a:noFill/>
            <a:ln w="47625">
              <a:solidFill>
                <a:srgbClr val="1C88CF"/>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6" name="AutoShape 31">
              <a:extLst>
                <a:ext uri="{FF2B5EF4-FFF2-40B4-BE49-F238E27FC236}">
                  <a16:creationId xmlns:a16="http://schemas.microsoft.com/office/drawing/2014/main" id="{EC4ED27D-7FAA-9808-7280-C1796ABEF4AB}"/>
                </a:ext>
              </a:extLst>
            </p:cNvPr>
            <p:cNvSpPr>
              <a:spLocks noChangeShapeType="1"/>
            </p:cNvSpPr>
            <p:nvPr/>
          </p:nvSpPr>
          <p:spPr bwMode="auto">
            <a:xfrm>
              <a:off x="25245" y="7603"/>
              <a:ext cx="0" cy="1083"/>
            </a:xfrm>
            <a:prstGeom prst="line">
              <a:avLst/>
            </a:prstGeom>
            <a:noFill/>
            <a:ln w="47625">
              <a:solidFill>
                <a:srgbClr val="13538A"/>
              </a:solidFill>
              <a:round/>
              <a:headEnd type="none" w="sm" len="sm"/>
              <a:tailEnd type="oval" w="lg" len="lg"/>
            </a:ln>
            <a:extLst>
              <a:ext uri="{909E8E84-426E-40DD-AFC4-6F175D3DCCD1}">
                <a14:hiddenFill xmlns:a14="http://schemas.microsoft.com/office/drawing/2010/main">
                  <a:noFill/>
                </a14:hiddenFill>
              </a:ext>
            </a:extLst>
          </p:spPr>
          <p:txBody>
            <a:bodyPr/>
            <a:lstStyle/>
            <a:p>
              <a:endParaRPr lang="en-US"/>
            </a:p>
          </p:txBody>
        </p:sp>
        <p:sp>
          <p:nvSpPr>
            <p:cNvPr id="57377" name="AutoShape 32">
              <a:extLst>
                <a:ext uri="{FF2B5EF4-FFF2-40B4-BE49-F238E27FC236}">
                  <a16:creationId xmlns:a16="http://schemas.microsoft.com/office/drawing/2014/main" id="{CFB3E016-11F1-959B-72AE-F930D74DDE58}"/>
                </a:ext>
              </a:extLst>
            </p:cNvPr>
            <p:cNvSpPr>
              <a:spLocks noChangeShapeType="1"/>
            </p:cNvSpPr>
            <p:nvPr/>
          </p:nvSpPr>
          <p:spPr bwMode="auto">
            <a:xfrm flipV="1">
              <a:off x="4294" y="6747"/>
              <a:ext cx="2957"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8" name="AutoShape 33">
              <a:extLst>
                <a:ext uri="{FF2B5EF4-FFF2-40B4-BE49-F238E27FC236}">
                  <a16:creationId xmlns:a16="http://schemas.microsoft.com/office/drawing/2014/main" id="{B510BBF9-F42B-B1EA-0C6B-AB3AFE541CEE}"/>
                </a:ext>
              </a:extLst>
            </p:cNvPr>
            <p:cNvSpPr>
              <a:spLocks noChangeShapeType="1"/>
            </p:cNvSpPr>
            <p:nvPr/>
          </p:nvSpPr>
          <p:spPr bwMode="auto">
            <a:xfrm>
              <a:off x="8742" y="6747"/>
              <a:ext cx="2739" cy="27"/>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79" name="AutoShape 34">
              <a:extLst>
                <a:ext uri="{FF2B5EF4-FFF2-40B4-BE49-F238E27FC236}">
                  <a16:creationId xmlns:a16="http://schemas.microsoft.com/office/drawing/2014/main" id="{8D3D7C4F-C708-EF82-7FA3-6DE9DFD7908C}"/>
                </a:ext>
              </a:extLst>
            </p:cNvPr>
            <p:cNvSpPr>
              <a:spLocks noChangeShapeType="1"/>
            </p:cNvSpPr>
            <p:nvPr/>
          </p:nvSpPr>
          <p:spPr bwMode="auto">
            <a:xfrm>
              <a:off x="12973"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0" name="AutoShape 35">
              <a:extLst>
                <a:ext uri="{FF2B5EF4-FFF2-40B4-BE49-F238E27FC236}">
                  <a16:creationId xmlns:a16="http://schemas.microsoft.com/office/drawing/2014/main" id="{8193766D-B267-9B43-51AA-B838E0C98506}"/>
                </a:ext>
              </a:extLst>
            </p:cNvPr>
            <p:cNvSpPr>
              <a:spLocks noChangeShapeType="1"/>
            </p:cNvSpPr>
            <p:nvPr/>
          </p:nvSpPr>
          <p:spPr bwMode="auto">
            <a:xfrm>
              <a:off x="17312"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7381" name="AutoShape 36">
              <a:extLst>
                <a:ext uri="{FF2B5EF4-FFF2-40B4-BE49-F238E27FC236}">
                  <a16:creationId xmlns:a16="http://schemas.microsoft.com/office/drawing/2014/main" id="{74D03E87-D4AB-3AA7-6EFE-FFCEEBE61360}"/>
                </a:ext>
              </a:extLst>
            </p:cNvPr>
            <p:cNvSpPr>
              <a:spLocks noChangeShapeType="1"/>
            </p:cNvSpPr>
            <p:nvPr/>
          </p:nvSpPr>
          <p:spPr bwMode="auto">
            <a:xfrm>
              <a:off x="21651" y="6774"/>
              <a:ext cx="2848" cy="0"/>
            </a:xfrm>
            <a:prstGeom prst="line">
              <a:avLst/>
            </a:prstGeom>
            <a:noFill/>
            <a:ln w="85725">
              <a:solidFill>
                <a:srgbClr val="EDF0F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sp>
        <p:nvSpPr>
          <p:cNvPr id="37" name="TextBox 37">
            <a:extLst>
              <a:ext uri="{FF2B5EF4-FFF2-40B4-BE49-F238E27FC236}">
                <a16:creationId xmlns:a16="http://schemas.microsoft.com/office/drawing/2014/main" id="{3A8A8D8D-376F-E072-D7B8-2F5BD89916A1}"/>
              </a:ext>
            </a:extLst>
          </p:cNvPr>
          <p:cNvSpPr txBox="1"/>
          <p:nvPr/>
        </p:nvSpPr>
        <p:spPr>
          <a:xfrm>
            <a:off x="1219408" y="593725"/>
            <a:ext cx="16039891" cy="2206630"/>
          </a:xfrm>
          <a:prstGeom prst="rect">
            <a:avLst/>
          </a:prstGeom>
        </p:spPr>
        <p:txBody>
          <a:bodyPr wrap="square" lIns="0" tIns="0" rIns="0" bIns="0">
            <a:spAutoFit/>
          </a:bodyPr>
          <a:lstStyle/>
          <a:p>
            <a:pPr algn="ctr" fontAlgn="auto">
              <a:lnSpc>
                <a:spcPts val="8960"/>
              </a:lnSpc>
              <a:defRPr/>
            </a:pPr>
            <a:r>
              <a:rPr lang="en-US" sz="6400" b="1" spc="191" noProof="1">
                <a:solidFill>
                  <a:srgbClr val="FEFEFE"/>
                </a:solidFill>
                <a:latin typeface="Arial" panose="020B0604020202020204" pitchFamily="34" charset="0"/>
                <a:ea typeface="Arimo Bold" panose="020B0704020202020204"/>
                <a:cs typeface="Arial" panose="020B0604020202020204" pitchFamily="34" charset="0"/>
                <a:sym typeface="Arimo Bold" panose="020B0704020202020204"/>
              </a:rPr>
              <a:t>COMUNICAREA CU PERSOANELE CU DEFICIENȚE DE VEDERE</a:t>
            </a:r>
          </a:p>
        </p:txBody>
      </p:sp>
      <p:grpSp>
        <p:nvGrpSpPr>
          <p:cNvPr id="57383" name="Group 38">
            <a:extLst>
              <a:ext uri="{FF2B5EF4-FFF2-40B4-BE49-F238E27FC236}">
                <a16:creationId xmlns:a16="http://schemas.microsoft.com/office/drawing/2014/main" id="{D21CEC69-07E4-12E3-F325-3E4C77A2A587}"/>
              </a:ext>
            </a:extLst>
          </p:cNvPr>
          <p:cNvGrpSpPr>
            <a:grpSpLocks/>
          </p:cNvGrpSpPr>
          <p:nvPr/>
        </p:nvGrpSpPr>
        <p:grpSpPr bwMode="auto">
          <a:xfrm>
            <a:off x="365125" y="9450388"/>
            <a:ext cx="17557750" cy="609600"/>
            <a:chOff x="0" y="0"/>
            <a:chExt cx="23408743" cy="812506"/>
          </a:xfrm>
        </p:grpSpPr>
        <p:sp>
          <p:nvSpPr>
            <p:cNvPr id="39" name="Freeform 39">
              <a:extLst>
                <a:ext uri="{FF2B5EF4-FFF2-40B4-BE49-F238E27FC236}">
                  <a16:creationId xmlns:a16="http://schemas.microsoft.com/office/drawing/2014/main" id="{58F322ED-A124-5D73-3787-4E26129EC75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0" name="TextBox 40">
              <a:extLst>
                <a:ext uri="{FF2B5EF4-FFF2-40B4-BE49-F238E27FC236}">
                  <a16:creationId xmlns:a16="http://schemas.microsoft.com/office/drawing/2014/main" id="{48100D39-EAF5-0092-EBC1-BB1C2B5073B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500"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1"/>
                                          </p:val>
                                        </p:tav>
                                        <p:tav tm="100000">
                                          <p:val>
                                            <p:strVal val="#ppt_x"/>
                                          </p:val>
                                        </p:tav>
                                      </p:tavLst>
                                    </p:anim>
                                    <p:anim calcmode="lin" valueType="num">
                                      <p:cBhvr>
                                        <p:cTn id="9"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000" fill="hold">
                                          <p:stCondLst>
                                            <p:cond delay="0"/>
                                          </p:stCondLst>
                                        </p:cTn>
                                        <p:tgtEl>
                                          <p:spTgt spid="43"/>
                                        </p:tgtEl>
                                        <p:attrNameLst>
                                          <p:attrName>style.visibility</p:attrName>
                                        </p:attrNameLst>
                                      </p:cBhvr>
                                      <p:to>
                                        <p:strVal val="visible"/>
                                      </p:to>
                                    </p:set>
                                    <p:anim calcmode="lin" valueType="num">
                                      <p:cBhvr>
                                        <p:cTn id="14" dur="1000" fill="hold"/>
                                        <p:tgtEl>
                                          <p:spTgt spid="43"/>
                                        </p:tgtEl>
                                        <p:attrNameLst>
                                          <p:attrName>ppt_w</p:attrName>
                                        </p:attrNameLst>
                                      </p:cBhvr>
                                      <p:tavLst>
                                        <p:tav tm="0">
                                          <p:val>
                                            <p:fltVal val="0"/>
                                          </p:val>
                                        </p:tav>
                                        <p:tav tm="100000">
                                          <p:val>
                                            <p:strVal val="#ppt_w"/>
                                          </p:val>
                                        </p:tav>
                                      </p:tavLst>
                                    </p:anim>
                                    <p:anim calcmode="lin" valueType="num">
                                      <p:cBhvr>
                                        <p:cTn id="15" dur="10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000"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000"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000"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000"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2" presetClass="entr" presetSubtype="0" fill="hold" nodeType="clickEffect">
                                  <p:stCondLst>
                                    <p:cond delay="0"/>
                                  </p:stCondLst>
                                  <p:childTnLst>
                                    <p:set>
                                      <p:cBhvr>
                                        <p:cTn id="47" dur="1000"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2" presetClass="entr" presetSubtype="0" fill="hold" nodeType="clickEffect">
                                  <p:stCondLst>
                                    <p:cond delay="0"/>
                                  </p:stCondLst>
                                  <p:childTnLst>
                                    <p:set>
                                      <p:cBhvr>
                                        <p:cTn id="54" dur="1000"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58370" name="AutoShape 2">
            <a:extLst>
              <a:ext uri="{FF2B5EF4-FFF2-40B4-BE49-F238E27FC236}">
                <a16:creationId xmlns:a16="http://schemas.microsoft.com/office/drawing/2014/main" id="{C6040C55-7F52-1039-9A92-07A645EEFFB9}"/>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8371" name="AutoShape 3">
            <a:extLst>
              <a:ext uri="{FF2B5EF4-FFF2-40B4-BE49-F238E27FC236}">
                <a16:creationId xmlns:a16="http://schemas.microsoft.com/office/drawing/2014/main" id="{B8EA5AF3-3E19-0DAE-94E9-6C0C2D3440F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58372" name="Group 4">
            <a:extLst>
              <a:ext uri="{FF2B5EF4-FFF2-40B4-BE49-F238E27FC236}">
                <a16:creationId xmlns:a16="http://schemas.microsoft.com/office/drawing/2014/main" id="{4E3FC262-B623-E617-4BF4-4A72DC36FB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49814CE0-5BE2-5D5C-8124-51F1F3668D8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61E18975-8FC6-650F-D210-90991F6282D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C508B6EF-1EFB-2FC6-A5FA-3DEA4380AE09}"/>
              </a:ext>
            </a:extLst>
          </p:cNvPr>
          <p:cNvGrpSpPr>
            <a:grpSpLocks/>
          </p:cNvGrpSpPr>
          <p:nvPr/>
        </p:nvGrpSpPr>
        <p:grpSpPr bwMode="auto">
          <a:xfrm>
            <a:off x="3057525" y="3314700"/>
            <a:ext cx="3851275" cy="2800350"/>
            <a:chOff x="4814" y="5220"/>
            <a:chExt cx="6066" cy="4410"/>
          </a:xfrm>
        </p:grpSpPr>
        <p:sp>
          <p:nvSpPr>
            <p:cNvPr id="58376" name="Freeform 8">
              <a:extLst>
                <a:ext uri="{FF2B5EF4-FFF2-40B4-BE49-F238E27FC236}">
                  <a16:creationId xmlns:a16="http://schemas.microsoft.com/office/drawing/2014/main" id="{F98BC784-C660-13D2-89AA-895EF05209B3}"/>
                </a:ext>
              </a:extLst>
            </p:cNvPr>
            <p:cNvSpPr>
              <a:spLocks noChangeArrowheads="1"/>
            </p:cNvSpPr>
            <p:nvPr/>
          </p:nvSpPr>
          <p:spPr bwMode="auto">
            <a:xfrm>
              <a:off x="4814" y="5511"/>
              <a:ext cx="6067" cy="3957"/>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58377" name="TextBox 9">
              <a:extLst>
                <a:ext uri="{FF2B5EF4-FFF2-40B4-BE49-F238E27FC236}">
                  <a16:creationId xmlns:a16="http://schemas.microsoft.com/office/drawing/2014/main" id="{889201D6-357F-4E5D-FF59-D6059EC0DD94}"/>
                </a:ext>
              </a:extLst>
            </p:cNvPr>
            <p:cNvSpPr txBox="1">
              <a:spLocks noChangeArrowheads="1"/>
            </p:cNvSpPr>
            <p:nvPr/>
          </p:nvSpPr>
          <p:spPr bwMode="auto">
            <a:xfrm>
              <a:off x="5400" y="5220"/>
              <a:ext cx="4929" cy="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04</a:t>
              </a:r>
            </a:p>
          </p:txBody>
        </p:sp>
      </p:grpSp>
      <p:sp>
        <p:nvSpPr>
          <p:cNvPr id="10" name="TextBox 10">
            <a:extLst>
              <a:ext uri="{FF2B5EF4-FFF2-40B4-BE49-F238E27FC236}">
                <a16:creationId xmlns:a16="http://schemas.microsoft.com/office/drawing/2014/main" id="{DCE96B8F-835F-F8F1-5AD7-74B6C39B8A18}"/>
              </a:ext>
            </a:extLst>
          </p:cNvPr>
          <p:cNvSpPr txBox="1"/>
          <p:nvPr/>
        </p:nvSpPr>
        <p:spPr>
          <a:xfrm>
            <a:off x="801688" y="828675"/>
            <a:ext cx="16684625" cy="189879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MODULUL 3 - LECȚIA 5</a:t>
            </a:r>
          </a:p>
        </p:txBody>
      </p:sp>
      <p:sp>
        <p:nvSpPr>
          <p:cNvPr id="11" name="TextBox 11">
            <a:extLst>
              <a:ext uri="{FF2B5EF4-FFF2-40B4-BE49-F238E27FC236}">
                <a16:creationId xmlns:a16="http://schemas.microsoft.com/office/drawing/2014/main" id="{74BE5176-EFE0-E345-7401-61EECD9AE78D}"/>
              </a:ext>
            </a:extLst>
          </p:cNvPr>
          <p:cNvSpPr txBox="1"/>
          <p:nvPr/>
        </p:nvSpPr>
        <p:spPr>
          <a:xfrm>
            <a:off x="365124" y="6448425"/>
            <a:ext cx="9396413" cy="2509020"/>
          </a:xfrm>
          <a:prstGeom prst="rect">
            <a:avLst/>
          </a:prstGeom>
        </p:spPr>
        <p:txBody>
          <a:bodyPr wrap="square" lIns="0" tIns="0" rIns="0" bIns="0">
            <a:spAutoFit/>
          </a:bodyPr>
          <a:lstStyle/>
          <a:p>
            <a:pPr marL="0" lvl="1" algn="ctr" fontAlgn="auto">
              <a:lnSpc>
                <a:spcPts val="6840"/>
              </a:lnSpc>
              <a:defRPr/>
            </a:pPr>
            <a:r>
              <a:rPr lang="it-IT" sz="38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STRATEGII PENTRU IMPLEMENTAREA COMPORTAMENTULUI ASERTIV ONLINE</a:t>
            </a:r>
            <a:endParaRPr lang="en-US" sz="38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grpSp>
        <p:nvGrpSpPr>
          <p:cNvPr id="12" name="Group 12">
            <a:extLst>
              <a:ext uri="{FF2B5EF4-FFF2-40B4-BE49-F238E27FC236}">
                <a16:creationId xmlns:a16="http://schemas.microsoft.com/office/drawing/2014/main" id="{1D88F402-F4B3-D737-E953-2D1CDF29DB39}"/>
              </a:ext>
            </a:extLst>
          </p:cNvPr>
          <p:cNvGrpSpPr>
            <a:grpSpLocks/>
          </p:cNvGrpSpPr>
          <p:nvPr/>
        </p:nvGrpSpPr>
        <p:grpSpPr bwMode="auto">
          <a:xfrm>
            <a:off x="9761538" y="3119438"/>
            <a:ext cx="7497762" cy="5900737"/>
            <a:chOff x="0" y="0"/>
            <a:chExt cx="9996443" cy="7868565"/>
          </a:xfrm>
        </p:grpSpPr>
        <p:pic>
          <p:nvPicPr>
            <p:cNvPr id="58381" name="Picture 13">
              <a:extLst>
                <a:ext uri="{FF2B5EF4-FFF2-40B4-BE49-F238E27FC236}">
                  <a16:creationId xmlns:a16="http://schemas.microsoft.com/office/drawing/2014/main" id="{447F01AF-DB30-8688-303E-48C3FE2AF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52" r="7652"/>
            <a:stretch>
              <a:fillRect/>
            </a:stretch>
          </p:blipFill>
          <p:spPr bwMode="auto">
            <a:xfrm>
              <a:off x="0" y="0"/>
              <a:ext cx="9996443" cy="786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par>
                                <p:cTn id="8" presetID="23" presetClass="entr" presetSubtype="16" fill="hold" nodeType="withEffect">
                                  <p:stCondLst>
                                    <p:cond delay="0"/>
                                  </p:stCondLst>
                                  <p:childTnLst>
                                    <p:set>
                                      <p:cBhvr>
                                        <p:cTn id="9" dur="2000"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600" decel="100000"/>
                                        <p:tgtEl>
                                          <p:spTgt spid="14"/>
                                        </p:tgtEl>
                                      </p:cBhvr>
                                    </p:animEffect>
                                    <p:anim calcmode="lin" valueType="num">
                                      <p:cBhvr>
                                        <p:cTn id="17" dur="1600" decel="100000" fill="hold"/>
                                        <p:tgtEl>
                                          <p:spTgt spid="14"/>
                                        </p:tgtEl>
                                        <p:attrNameLst>
                                          <p:attrName>style.rotation</p:attrName>
                                        </p:attrNameLst>
                                      </p:cBhvr>
                                      <p:tavLst>
                                        <p:tav tm="0">
                                          <p:val>
                                            <p:fltVal val="-90"/>
                                          </p:val>
                                        </p:tav>
                                        <p:tav tm="100000">
                                          <p:val>
                                            <p:fltVal val="0"/>
                                          </p:val>
                                        </p:tav>
                                      </p:tavLst>
                                    </p:anim>
                                    <p:anim calcmode="lin" valueType="num">
                                      <p:cBhvr>
                                        <p:cTn id="18" dur="1600" decel="100000" fill="hold"/>
                                        <p:tgtEl>
                                          <p:spTgt spid="14"/>
                                        </p:tgtEl>
                                        <p:attrNameLst>
                                          <p:attrName>ppt_x</p:attrName>
                                        </p:attrNameLst>
                                      </p:cBhvr>
                                      <p:tavLst>
                                        <p:tav tm="0">
                                          <p:val>
                                            <p:strVal val="#ppt_x+0.4"/>
                                          </p:val>
                                        </p:tav>
                                        <p:tav tm="100000">
                                          <p:val>
                                            <p:strVal val="#ppt_x-0.05"/>
                                          </p:val>
                                        </p:tav>
                                      </p:tavLst>
                                    </p:anim>
                                    <p:anim calcmode="lin" valueType="num">
                                      <p:cBhvr>
                                        <p:cTn id="19" dur="1600" decel="100000" fill="hold"/>
                                        <p:tgtEl>
                                          <p:spTgt spid="14"/>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14"/>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8ED9BE9-9EDF-D6B2-B585-5A9E071AF86F}"/>
              </a:ext>
            </a:extLst>
          </p:cNvPr>
          <p:cNvGrpSpPr>
            <a:grpSpLocks/>
          </p:cNvGrpSpPr>
          <p:nvPr/>
        </p:nvGrpSpPr>
        <p:grpSpPr bwMode="auto">
          <a:xfrm>
            <a:off x="935038" y="654170"/>
            <a:ext cx="5587047" cy="1873250"/>
            <a:chOff x="1620" y="2186"/>
            <a:chExt cx="8799" cy="2950"/>
          </a:xfrm>
        </p:grpSpPr>
        <p:grpSp>
          <p:nvGrpSpPr>
            <p:cNvPr id="59395" name="Group 8">
              <a:extLst>
                <a:ext uri="{FF2B5EF4-FFF2-40B4-BE49-F238E27FC236}">
                  <a16:creationId xmlns:a16="http://schemas.microsoft.com/office/drawing/2014/main" id="{E6B840FE-F413-E9C8-1C2B-5C9B266C83B9}"/>
                </a:ext>
              </a:extLst>
            </p:cNvPr>
            <p:cNvGrpSpPr>
              <a:grpSpLocks/>
            </p:cNvGrpSpPr>
            <p:nvPr/>
          </p:nvGrpSpPr>
          <p:grpSpPr bwMode="auto">
            <a:xfrm>
              <a:off x="1620" y="2286"/>
              <a:ext cx="8799" cy="2850"/>
              <a:chOff x="0" y="0"/>
              <a:chExt cx="2065940" cy="669174"/>
            </a:xfrm>
          </p:grpSpPr>
          <p:sp>
            <p:nvSpPr>
              <p:cNvPr id="59396" name="Freeform 9">
                <a:extLst>
                  <a:ext uri="{FF2B5EF4-FFF2-40B4-BE49-F238E27FC236}">
                    <a16:creationId xmlns:a16="http://schemas.microsoft.com/office/drawing/2014/main" id="{0545261D-62E1-BAAC-E47B-50FAFE35A7B6}"/>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397" name="TextBox 10">
                <a:extLst>
                  <a:ext uri="{FF2B5EF4-FFF2-40B4-BE49-F238E27FC236}">
                    <a16:creationId xmlns:a16="http://schemas.microsoft.com/office/drawing/2014/main" id="{118176D3-5E67-3504-2980-FE94A146DD2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398" name="TextBox 22">
              <a:extLst>
                <a:ext uri="{FF2B5EF4-FFF2-40B4-BE49-F238E27FC236}">
                  <a16:creationId xmlns:a16="http://schemas.microsoft.com/office/drawing/2014/main" id="{4FE5AA57-789D-2959-0CE8-0EFBFCF7C793}"/>
                </a:ext>
              </a:extLst>
            </p:cNvPr>
            <p:cNvSpPr txBox="1">
              <a:spLocks noChangeArrowheads="1"/>
            </p:cNvSpPr>
            <p:nvPr/>
          </p:nvSpPr>
          <p:spPr bwMode="auto">
            <a:xfrm>
              <a:off x="1947" y="2186"/>
              <a:ext cx="8262"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dirty="0" err="1">
                  <a:solidFill>
                    <a:srgbClr val="FEFEFE"/>
                  </a:solidFill>
                  <a:latin typeface="Arial" panose="020B0604020202020204" pitchFamily="34" charset="0"/>
                  <a:sym typeface="Arial" panose="020B0604020202020204" pitchFamily="34" charset="0"/>
                </a:rPr>
                <a:t>Folosiți</a:t>
              </a:r>
              <a:r>
                <a:rPr lang="en-US" altLang="zh-CN" sz="4800" b="1" dirty="0">
                  <a:solidFill>
                    <a:srgbClr val="FEFEFE"/>
                  </a:solidFill>
                  <a:latin typeface="Arial" panose="020B0604020202020204" pitchFamily="34" charset="0"/>
                  <a:sym typeface="Arial" panose="020B0604020202020204" pitchFamily="34" charset="0"/>
                </a:rPr>
                <a:t> un </a:t>
              </a:r>
              <a:r>
                <a:rPr lang="en-US" altLang="zh-CN" sz="4800" b="1" dirty="0" err="1">
                  <a:solidFill>
                    <a:srgbClr val="FEFEFE"/>
                  </a:solidFill>
                  <a:latin typeface="Arial" panose="020B0604020202020204" pitchFamily="34" charset="0"/>
                  <a:sym typeface="Arial" panose="020B0604020202020204" pitchFamily="34" charset="0"/>
                </a:rPr>
                <a:t>limbaj</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clar</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și</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simplu</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2" name="Group 31">
            <a:extLst>
              <a:ext uri="{FF2B5EF4-FFF2-40B4-BE49-F238E27FC236}">
                <a16:creationId xmlns:a16="http://schemas.microsoft.com/office/drawing/2014/main" id="{209F118B-85E1-ABE6-F8E3-F37CDBC4FCB2}"/>
              </a:ext>
            </a:extLst>
          </p:cNvPr>
          <p:cNvGrpSpPr>
            <a:grpSpLocks/>
          </p:cNvGrpSpPr>
          <p:nvPr/>
        </p:nvGrpSpPr>
        <p:grpSpPr bwMode="auto">
          <a:xfrm>
            <a:off x="942975" y="4533900"/>
            <a:ext cx="5587048" cy="1809750"/>
            <a:chOff x="1485" y="7139"/>
            <a:chExt cx="8799" cy="2850"/>
          </a:xfrm>
        </p:grpSpPr>
        <p:grpSp>
          <p:nvGrpSpPr>
            <p:cNvPr id="59400" name="Group 11">
              <a:extLst>
                <a:ext uri="{FF2B5EF4-FFF2-40B4-BE49-F238E27FC236}">
                  <a16:creationId xmlns:a16="http://schemas.microsoft.com/office/drawing/2014/main" id="{E43BF7C9-9A14-A1F1-D3F3-5E5A09694047}"/>
                </a:ext>
              </a:extLst>
            </p:cNvPr>
            <p:cNvGrpSpPr>
              <a:grpSpLocks/>
            </p:cNvGrpSpPr>
            <p:nvPr/>
          </p:nvGrpSpPr>
          <p:grpSpPr bwMode="auto">
            <a:xfrm>
              <a:off x="1485" y="7139"/>
              <a:ext cx="8799" cy="2850"/>
              <a:chOff x="0" y="0"/>
              <a:chExt cx="2065940" cy="669174"/>
            </a:xfrm>
          </p:grpSpPr>
          <p:sp>
            <p:nvSpPr>
              <p:cNvPr id="59401" name="Freeform 12">
                <a:extLst>
                  <a:ext uri="{FF2B5EF4-FFF2-40B4-BE49-F238E27FC236}">
                    <a16:creationId xmlns:a16="http://schemas.microsoft.com/office/drawing/2014/main" id="{B00DF985-B1AD-4670-58FD-088D04506345}"/>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2" name="TextBox 13">
                <a:extLst>
                  <a:ext uri="{FF2B5EF4-FFF2-40B4-BE49-F238E27FC236}">
                    <a16:creationId xmlns:a16="http://schemas.microsoft.com/office/drawing/2014/main" id="{A0C21513-9E1A-7C91-D68A-A6F07C47F791}"/>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3" name="TextBox 23">
              <a:extLst>
                <a:ext uri="{FF2B5EF4-FFF2-40B4-BE49-F238E27FC236}">
                  <a16:creationId xmlns:a16="http://schemas.microsoft.com/office/drawing/2014/main" id="{7817B308-9CF1-FDC7-9BA2-CF3C97222053}"/>
                </a:ext>
              </a:extLst>
            </p:cNvPr>
            <p:cNvSpPr txBox="1">
              <a:spLocks noChangeArrowheads="1"/>
            </p:cNvSpPr>
            <p:nvPr/>
          </p:nvSpPr>
          <p:spPr bwMode="auto">
            <a:xfrm>
              <a:off x="1753" y="7849"/>
              <a:ext cx="8262"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dirty="0">
                  <a:solidFill>
                    <a:srgbClr val="FEFEFE"/>
                  </a:solidFill>
                  <a:latin typeface="Arial" panose="020B0604020202020204" pitchFamily="34" charset="0"/>
                  <a:sym typeface="Arial" panose="020B0604020202020204" pitchFamily="34" charset="0"/>
                </a:rPr>
                <a:t>Fi</a:t>
              </a:r>
              <a:r>
                <a:rPr lang="ro-RO" altLang="zh-CN" sz="4800" b="1" dirty="0">
                  <a:solidFill>
                    <a:srgbClr val="FEFEFE"/>
                  </a:solidFill>
                  <a:latin typeface="Arial" panose="020B0604020202020204" pitchFamily="34" charset="0"/>
                  <a:sym typeface="Arial" panose="020B0604020202020204" pitchFamily="34" charset="0"/>
                </a:rPr>
                <a:t>ț</a:t>
              </a:r>
              <a:r>
                <a:rPr lang="en-US" altLang="zh-CN" sz="4800" b="1" dirty="0" err="1">
                  <a:solidFill>
                    <a:srgbClr val="FEFEFE"/>
                  </a:solidFill>
                  <a:latin typeface="Arial" panose="020B0604020202020204" pitchFamily="34" charset="0"/>
                  <a:sym typeface="Arial" panose="020B0604020202020204" pitchFamily="34" charset="0"/>
                </a:rPr>
                <a:t>i</a:t>
              </a:r>
              <a:r>
                <a:rPr lang="en-US" altLang="zh-CN" sz="4800" b="1" dirty="0">
                  <a:solidFill>
                    <a:srgbClr val="FEFEFE"/>
                  </a:solidFill>
                  <a:latin typeface="Arial" panose="020B0604020202020204" pitchFamily="34" charset="0"/>
                  <a:sym typeface="Arial" panose="020B0604020202020204" pitchFamily="34" charset="0"/>
                </a:rPr>
                <a:t> specific</a:t>
              </a:r>
              <a:r>
                <a:rPr lang="ro-RO" altLang="zh-CN" sz="4800" b="1" dirty="0">
                  <a:solidFill>
                    <a:srgbClr val="FEFEFE"/>
                  </a:solidFill>
                  <a:latin typeface="Arial" panose="020B0604020202020204" pitchFamily="34" charset="0"/>
                  <a:sym typeface="Arial" panose="020B0604020202020204" pitchFamily="34" charset="0"/>
                </a:rPr>
                <a:t>/ă</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3" name="Group 32">
            <a:extLst>
              <a:ext uri="{FF2B5EF4-FFF2-40B4-BE49-F238E27FC236}">
                <a16:creationId xmlns:a16="http://schemas.microsoft.com/office/drawing/2014/main" id="{EF5F3222-2D93-A840-FD6B-A7D1EFDC79BB}"/>
              </a:ext>
            </a:extLst>
          </p:cNvPr>
          <p:cNvGrpSpPr>
            <a:grpSpLocks/>
          </p:cNvGrpSpPr>
          <p:nvPr/>
        </p:nvGrpSpPr>
        <p:grpSpPr bwMode="auto">
          <a:xfrm>
            <a:off x="5495925" y="7419975"/>
            <a:ext cx="7435850" cy="1838325"/>
            <a:chOff x="8655" y="11686"/>
            <a:chExt cx="11710" cy="2894"/>
          </a:xfrm>
        </p:grpSpPr>
        <p:grpSp>
          <p:nvGrpSpPr>
            <p:cNvPr id="59405" name="Group 14">
              <a:extLst>
                <a:ext uri="{FF2B5EF4-FFF2-40B4-BE49-F238E27FC236}">
                  <a16:creationId xmlns:a16="http://schemas.microsoft.com/office/drawing/2014/main" id="{15462C67-3981-6D0F-63C2-03ECE92C2ADC}"/>
                </a:ext>
              </a:extLst>
            </p:cNvPr>
            <p:cNvGrpSpPr>
              <a:grpSpLocks/>
            </p:cNvGrpSpPr>
            <p:nvPr/>
          </p:nvGrpSpPr>
          <p:grpSpPr bwMode="auto">
            <a:xfrm>
              <a:off x="8655" y="11730"/>
              <a:ext cx="11710" cy="2850"/>
              <a:chOff x="0" y="0"/>
              <a:chExt cx="2749427" cy="669174"/>
            </a:xfrm>
          </p:grpSpPr>
          <p:sp>
            <p:nvSpPr>
              <p:cNvPr id="59406" name="Freeform 15">
                <a:extLst>
                  <a:ext uri="{FF2B5EF4-FFF2-40B4-BE49-F238E27FC236}">
                    <a16:creationId xmlns:a16="http://schemas.microsoft.com/office/drawing/2014/main" id="{A34EF556-806C-BF95-E539-7091423F289C}"/>
                  </a:ext>
                </a:extLst>
              </p:cNvPr>
              <p:cNvSpPr>
                <a:spLocks noChangeArrowheads="1"/>
              </p:cNvSpPr>
              <p:nvPr/>
            </p:nvSpPr>
            <p:spPr bwMode="auto">
              <a:xfrm>
                <a:off x="0" y="0"/>
                <a:ext cx="2749427" cy="669174"/>
              </a:xfrm>
              <a:custGeom>
                <a:avLst/>
                <a:gdLst>
                  <a:gd name="T0" fmla="*/ 15618 w 2749427"/>
                  <a:gd name="T1" fmla="*/ 0 h 669174"/>
                  <a:gd name="T2" fmla="*/ 2733809 w 2749427"/>
                  <a:gd name="T3" fmla="*/ 0 h 669174"/>
                  <a:gd name="T4" fmla="*/ 2744852 w 2749427"/>
                  <a:gd name="T5" fmla="*/ 4574 h 669174"/>
                  <a:gd name="T6" fmla="*/ 2749427 w 2749427"/>
                  <a:gd name="T7" fmla="*/ 15618 h 669174"/>
                  <a:gd name="T8" fmla="*/ 2749427 w 2749427"/>
                  <a:gd name="T9" fmla="*/ 653556 h 669174"/>
                  <a:gd name="T10" fmla="*/ 2744852 w 2749427"/>
                  <a:gd name="T11" fmla="*/ 664600 h 669174"/>
                  <a:gd name="T12" fmla="*/ 2733809 w 2749427"/>
                  <a:gd name="T13" fmla="*/ 669174 h 669174"/>
                  <a:gd name="T14" fmla="*/ 15618 w 2749427"/>
                  <a:gd name="T15" fmla="*/ 669174 h 669174"/>
                  <a:gd name="T16" fmla="*/ 0 w 2749427"/>
                  <a:gd name="T17" fmla="*/ 653556 h 669174"/>
                  <a:gd name="T18" fmla="*/ 0 w 2749427"/>
                  <a:gd name="T19" fmla="*/ 15618 h 669174"/>
                  <a:gd name="T20" fmla="*/ 4574 w 2749427"/>
                  <a:gd name="T21" fmla="*/ 4574 h 669174"/>
                  <a:gd name="T22" fmla="*/ 15618 w 2749427"/>
                  <a:gd name="T23"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9427" h="669174">
                    <a:moveTo>
                      <a:pt x="15618" y="0"/>
                    </a:moveTo>
                    <a:lnTo>
                      <a:pt x="2733809" y="0"/>
                    </a:lnTo>
                    <a:cubicBezTo>
                      <a:pt x="2737951" y="0"/>
                      <a:pt x="2741924" y="1645"/>
                      <a:pt x="2744852" y="4574"/>
                    </a:cubicBezTo>
                    <a:cubicBezTo>
                      <a:pt x="2747781" y="7503"/>
                      <a:pt x="2749427" y="11476"/>
                      <a:pt x="2749427" y="15618"/>
                    </a:cubicBezTo>
                    <a:lnTo>
                      <a:pt x="2749427" y="653556"/>
                    </a:lnTo>
                    <a:cubicBezTo>
                      <a:pt x="2749427" y="657698"/>
                      <a:pt x="2747781" y="661671"/>
                      <a:pt x="2744852" y="664600"/>
                    </a:cubicBezTo>
                    <a:cubicBezTo>
                      <a:pt x="2741924" y="667529"/>
                      <a:pt x="2737951" y="669174"/>
                      <a:pt x="2733809" y="669174"/>
                    </a:cubicBezTo>
                    <a:lnTo>
                      <a:pt x="15618" y="669174"/>
                    </a:lnTo>
                    <a:cubicBezTo>
                      <a:pt x="6992" y="669174"/>
                      <a:pt x="0" y="662182"/>
                      <a:pt x="0" y="653556"/>
                    </a:cubicBezTo>
                    <a:lnTo>
                      <a:pt x="0" y="15618"/>
                    </a:lnTo>
                    <a:cubicBezTo>
                      <a:pt x="0" y="11476"/>
                      <a:pt x="1645" y="7503"/>
                      <a:pt x="4574" y="4574"/>
                    </a:cubicBezTo>
                    <a:cubicBezTo>
                      <a:pt x="7503" y="1645"/>
                      <a:pt x="11476" y="0"/>
                      <a:pt x="15618"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07" name="TextBox 16">
                <a:extLst>
                  <a:ext uri="{FF2B5EF4-FFF2-40B4-BE49-F238E27FC236}">
                    <a16:creationId xmlns:a16="http://schemas.microsoft.com/office/drawing/2014/main" id="{F82E03E3-7D66-3E96-2032-69D027A1B967}"/>
                  </a:ext>
                </a:extLst>
              </p:cNvPr>
              <p:cNvSpPr txBox="1">
                <a:spLocks noChangeArrowheads="1"/>
              </p:cNvSpPr>
              <p:nvPr/>
            </p:nvSpPr>
            <p:spPr bwMode="auto">
              <a:xfrm>
                <a:off x="0" y="-38100"/>
                <a:ext cx="2749427"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08" name="TextBox 24">
              <a:extLst>
                <a:ext uri="{FF2B5EF4-FFF2-40B4-BE49-F238E27FC236}">
                  <a16:creationId xmlns:a16="http://schemas.microsoft.com/office/drawing/2014/main" id="{86B76FBF-901B-3080-76AB-04784B7E8BDB}"/>
                </a:ext>
              </a:extLst>
            </p:cNvPr>
            <p:cNvSpPr txBox="1">
              <a:spLocks noChangeArrowheads="1"/>
            </p:cNvSpPr>
            <p:nvPr/>
          </p:nvSpPr>
          <p:spPr bwMode="auto">
            <a:xfrm>
              <a:off x="9724" y="11686"/>
              <a:ext cx="9572" cy="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dirty="0" err="1">
                  <a:solidFill>
                    <a:srgbClr val="FEFEFE"/>
                  </a:solidFill>
                  <a:latin typeface="Arial" panose="020B0604020202020204" pitchFamily="34" charset="0"/>
                  <a:sym typeface="Arial" panose="020B0604020202020204" pitchFamily="34" charset="0"/>
                </a:rPr>
                <a:t>Sprijiniți</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autonomia</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și</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independența</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59409" name="Group 25">
            <a:extLst>
              <a:ext uri="{FF2B5EF4-FFF2-40B4-BE49-F238E27FC236}">
                <a16:creationId xmlns:a16="http://schemas.microsoft.com/office/drawing/2014/main" id="{6D3B8AFF-5B64-7BB8-CD6F-7B6E2E7802C8}"/>
              </a:ext>
            </a:extLst>
          </p:cNvPr>
          <p:cNvGrpSpPr>
            <a:grpSpLocks/>
          </p:cNvGrpSpPr>
          <p:nvPr/>
        </p:nvGrpSpPr>
        <p:grpSpPr bwMode="auto">
          <a:xfrm>
            <a:off x="365125" y="9450388"/>
            <a:ext cx="17557750" cy="609600"/>
            <a:chOff x="0" y="0"/>
            <a:chExt cx="23408743" cy="812506"/>
          </a:xfrm>
        </p:grpSpPr>
        <p:sp>
          <p:nvSpPr>
            <p:cNvPr id="26" name="Freeform 26">
              <a:extLst>
                <a:ext uri="{FF2B5EF4-FFF2-40B4-BE49-F238E27FC236}">
                  <a16:creationId xmlns:a16="http://schemas.microsoft.com/office/drawing/2014/main" id="{2D9ECE03-01D7-CBC9-DF52-CAF1799E58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27" name="TextBox 27">
              <a:extLst>
                <a:ext uri="{FF2B5EF4-FFF2-40B4-BE49-F238E27FC236}">
                  <a16:creationId xmlns:a16="http://schemas.microsoft.com/office/drawing/2014/main" id="{31E4C07A-5730-D64C-003A-7C626F4CCC7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4" name="Group 33">
            <a:extLst>
              <a:ext uri="{FF2B5EF4-FFF2-40B4-BE49-F238E27FC236}">
                <a16:creationId xmlns:a16="http://schemas.microsoft.com/office/drawing/2014/main" id="{795F11E1-70E6-5361-400A-33D82DDA120B}"/>
              </a:ext>
            </a:extLst>
          </p:cNvPr>
          <p:cNvGrpSpPr>
            <a:grpSpLocks/>
          </p:cNvGrpSpPr>
          <p:nvPr/>
        </p:nvGrpSpPr>
        <p:grpSpPr bwMode="auto">
          <a:xfrm>
            <a:off x="11757025" y="571620"/>
            <a:ext cx="5587048" cy="1857375"/>
            <a:chOff x="18515" y="2211"/>
            <a:chExt cx="8799" cy="2925"/>
          </a:xfrm>
        </p:grpSpPr>
        <p:grpSp>
          <p:nvGrpSpPr>
            <p:cNvPr id="59413" name="Group 2">
              <a:extLst>
                <a:ext uri="{FF2B5EF4-FFF2-40B4-BE49-F238E27FC236}">
                  <a16:creationId xmlns:a16="http://schemas.microsoft.com/office/drawing/2014/main" id="{81091059-52B0-8BCF-6985-22CA0D5E2D6A}"/>
                </a:ext>
              </a:extLst>
            </p:cNvPr>
            <p:cNvGrpSpPr>
              <a:grpSpLocks/>
            </p:cNvGrpSpPr>
            <p:nvPr/>
          </p:nvGrpSpPr>
          <p:grpSpPr bwMode="auto">
            <a:xfrm>
              <a:off x="18515" y="2286"/>
              <a:ext cx="8799" cy="2850"/>
              <a:chOff x="0" y="0"/>
              <a:chExt cx="2065940" cy="669174"/>
            </a:xfrm>
          </p:grpSpPr>
          <p:sp>
            <p:nvSpPr>
              <p:cNvPr id="59414" name="Freeform 3">
                <a:extLst>
                  <a:ext uri="{FF2B5EF4-FFF2-40B4-BE49-F238E27FC236}">
                    <a16:creationId xmlns:a16="http://schemas.microsoft.com/office/drawing/2014/main" id="{05460DB4-094E-B1D4-5F8E-8355E520E274}"/>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15" name="TextBox 4">
                <a:extLst>
                  <a:ext uri="{FF2B5EF4-FFF2-40B4-BE49-F238E27FC236}">
                    <a16:creationId xmlns:a16="http://schemas.microsoft.com/office/drawing/2014/main" id="{C73837A4-2B8A-1B02-9A81-932FAA8691E6}"/>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16" name="TextBox 28">
              <a:extLst>
                <a:ext uri="{FF2B5EF4-FFF2-40B4-BE49-F238E27FC236}">
                  <a16:creationId xmlns:a16="http://schemas.microsoft.com/office/drawing/2014/main" id="{0E63B44B-CF4C-6B72-0565-25B9F0A2A554}"/>
                </a:ext>
              </a:extLst>
            </p:cNvPr>
            <p:cNvSpPr txBox="1">
              <a:spLocks noChangeArrowheads="1"/>
            </p:cNvSpPr>
            <p:nvPr/>
          </p:nvSpPr>
          <p:spPr bwMode="auto">
            <a:xfrm>
              <a:off x="18650" y="2211"/>
              <a:ext cx="8530"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dirty="0" err="1">
                  <a:solidFill>
                    <a:srgbClr val="FEFEFE"/>
                  </a:solidFill>
                  <a:latin typeface="Arial" panose="020B0604020202020204" pitchFamily="34" charset="0"/>
                  <a:sym typeface="Arial" panose="020B0604020202020204" pitchFamily="34" charset="0"/>
                </a:rPr>
                <a:t>Evitați</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mesajele</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implicite</a:t>
              </a:r>
              <a:endParaRPr lang="en-US" altLang="zh-CN" sz="4800" b="1" dirty="0">
                <a:solidFill>
                  <a:srgbClr val="FEFEFE"/>
                </a:solidFill>
                <a:latin typeface="Arial" panose="020B0604020202020204" pitchFamily="34" charset="0"/>
                <a:sym typeface="Arial" panose="020B0604020202020204" pitchFamily="34" charset="0"/>
              </a:endParaRPr>
            </a:p>
          </p:txBody>
        </p:sp>
      </p:grpSp>
      <p:grpSp>
        <p:nvGrpSpPr>
          <p:cNvPr id="35" name="Group 34">
            <a:extLst>
              <a:ext uri="{FF2B5EF4-FFF2-40B4-BE49-F238E27FC236}">
                <a16:creationId xmlns:a16="http://schemas.microsoft.com/office/drawing/2014/main" id="{A3D8A6FC-6BA7-1740-EFA0-686F4937787F}"/>
              </a:ext>
            </a:extLst>
          </p:cNvPr>
          <p:cNvGrpSpPr>
            <a:grpSpLocks/>
          </p:cNvGrpSpPr>
          <p:nvPr/>
        </p:nvGrpSpPr>
        <p:grpSpPr bwMode="auto">
          <a:xfrm>
            <a:off x="11757025" y="4467193"/>
            <a:ext cx="5587048" cy="1895475"/>
            <a:chOff x="18515" y="6540"/>
            <a:chExt cx="8799" cy="2985"/>
          </a:xfrm>
        </p:grpSpPr>
        <p:grpSp>
          <p:nvGrpSpPr>
            <p:cNvPr id="59418" name="Group 5">
              <a:extLst>
                <a:ext uri="{FF2B5EF4-FFF2-40B4-BE49-F238E27FC236}">
                  <a16:creationId xmlns:a16="http://schemas.microsoft.com/office/drawing/2014/main" id="{92FEE329-C2D6-3F42-3188-1862EC5EC6A6}"/>
                </a:ext>
              </a:extLst>
            </p:cNvPr>
            <p:cNvGrpSpPr>
              <a:grpSpLocks/>
            </p:cNvGrpSpPr>
            <p:nvPr/>
          </p:nvGrpSpPr>
          <p:grpSpPr bwMode="auto">
            <a:xfrm>
              <a:off x="18515" y="6675"/>
              <a:ext cx="8799" cy="2850"/>
              <a:chOff x="0" y="0"/>
              <a:chExt cx="2065940" cy="669174"/>
            </a:xfrm>
          </p:grpSpPr>
          <p:sp>
            <p:nvSpPr>
              <p:cNvPr id="59419" name="Freeform 6">
                <a:extLst>
                  <a:ext uri="{FF2B5EF4-FFF2-40B4-BE49-F238E27FC236}">
                    <a16:creationId xmlns:a16="http://schemas.microsoft.com/office/drawing/2014/main" id="{677A20B2-83DE-6A4F-B7EF-0356861C5C02}"/>
                  </a:ext>
                </a:extLst>
              </p:cNvPr>
              <p:cNvSpPr>
                <a:spLocks noChangeArrowheads="1"/>
              </p:cNvSpPr>
              <p:nvPr/>
            </p:nvSpPr>
            <p:spPr bwMode="auto">
              <a:xfrm>
                <a:off x="0" y="0"/>
                <a:ext cx="2065940" cy="669174"/>
              </a:xfrm>
              <a:custGeom>
                <a:avLst/>
                <a:gdLst>
                  <a:gd name="T0" fmla="*/ 20785 w 2065940"/>
                  <a:gd name="T1" fmla="*/ 0 h 669174"/>
                  <a:gd name="T2" fmla="*/ 2045156 w 2065940"/>
                  <a:gd name="T3" fmla="*/ 0 h 669174"/>
                  <a:gd name="T4" fmla="*/ 2065940 w 2065940"/>
                  <a:gd name="T5" fmla="*/ 20785 h 669174"/>
                  <a:gd name="T6" fmla="*/ 2065940 w 2065940"/>
                  <a:gd name="T7" fmla="*/ 648389 h 669174"/>
                  <a:gd name="T8" fmla="*/ 2045156 w 2065940"/>
                  <a:gd name="T9" fmla="*/ 669174 h 669174"/>
                  <a:gd name="T10" fmla="*/ 20785 w 2065940"/>
                  <a:gd name="T11" fmla="*/ 669174 h 669174"/>
                  <a:gd name="T12" fmla="*/ 0 w 2065940"/>
                  <a:gd name="T13" fmla="*/ 648389 h 669174"/>
                  <a:gd name="T14" fmla="*/ 0 w 2065940"/>
                  <a:gd name="T15" fmla="*/ 20785 h 669174"/>
                  <a:gd name="T16" fmla="*/ 20785 w 2065940"/>
                  <a:gd name="T17" fmla="*/ 0 h 669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669174">
                    <a:moveTo>
                      <a:pt x="20785" y="0"/>
                    </a:moveTo>
                    <a:lnTo>
                      <a:pt x="2045156" y="0"/>
                    </a:lnTo>
                    <a:cubicBezTo>
                      <a:pt x="2056635" y="0"/>
                      <a:pt x="2065940" y="9306"/>
                      <a:pt x="2065940" y="20785"/>
                    </a:cubicBezTo>
                    <a:lnTo>
                      <a:pt x="2065940" y="648389"/>
                    </a:lnTo>
                    <a:cubicBezTo>
                      <a:pt x="2065940" y="659869"/>
                      <a:pt x="2056635" y="669174"/>
                      <a:pt x="2045156" y="669174"/>
                    </a:cubicBezTo>
                    <a:lnTo>
                      <a:pt x="20785" y="669174"/>
                    </a:lnTo>
                    <a:cubicBezTo>
                      <a:pt x="9306" y="669174"/>
                      <a:pt x="0" y="659869"/>
                      <a:pt x="0" y="64838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59420" name="TextBox 7">
                <a:extLst>
                  <a:ext uri="{FF2B5EF4-FFF2-40B4-BE49-F238E27FC236}">
                    <a16:creationId xmlns:a16="http://schemas.microsoft.com/office/drawing/2014/main" id="{3A325899-ED0F-1B11-E116-38E664FD0B33}"/>
                  </a:ext>
                </a:extLst>
              </p:cNvPr>
              <p:cNvSpPr txBox="1">
                <a:spLocks noChangeArrowheads="1"/>
              </p:cNvSpPr>
              <p:nvPr/>
            </p:nvSpPr>
            <p:spPr bwMode="auto">
              <a:xfrm>
                <a:off x="0" y="-38100"/>
                <a:ext cx="2065940" cy="70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b="1">
                  <a:latin typeface="Arial" panose="020B0604020202020204" pitchFamily="34" charset="0"/>
                </a:endParaRPr>
              </a:p>
            </p:txBody>
          </p:sp>
        </p:grpSp>
        <p:sp>
          <p:nvSpPr>
            <p:cNvPr id="59421" name="TextBox 29">
              <a:extLst>
                <a:ext uri="{FF2B5EF4-FFF2-40B4-BE49-F238E27FC236}">
                  <a16:creationId xmlns:a16="http://schemas.microsoft.com/office/drawing/2014/main" id="{5272B6C1-3D06-955F-8822-D28630E216C3}"/>
                </a:ext>
              </a:extLst>
            </p:cNvPr>
            <p:cNvSpPr txBox="1">
              <a:spLocks noChangeArrowheads="1"/>
            </p:cNvSpPr>
            <p:nvPr/>
          </p:nvSpPr>
          <p:spPr bwMode="auto">
            <a:xfrm>
              <a:off x="18650" y="6540"/>
              <a:ext cx="8530" cy="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7150"/>
                </a:lnSpc>
              </a:pPr>
              <a:r>
                <a:rPr lang="en-US" altLang="zh-CN" sz="4800" b="1" dirty="0" err="1">
                  <a:solidFill>
                    <a:srgbClr val="FEFEFE"/>
                  </a:solidFill>
                  <a:latin typeface="Arial" panose="020B0604020202020204" pitchFamily="34" charset="0"/>
                  <a:sym typeface="Arial" panose="020B0604020202020204" pitchFamily="34" charset="0"/>
                </a:rPr>
                <a:t>Utilizați</a:t>
              </a:r>
              <a:r>
                <a:rPr lang="en-US" altLang="zh-CN" sz="4800" b="1" dirty="0">
                  <a:solidFill>
                    <a:srgbClr val="FEFEFE"/>
                  </a:solidFill>
                  <a:latin typeface="Arial" panose="020B0604020202020204" pitchFamily="34" charset="0"/>
                  <a:sym typeface="Arial" panose="020B0604020202020204" pitchFamily="34" charset="0"/>
                </a:rPr>
                <a:t> </a:t>
              </a:r>
              <a:r>
                <a:rPr lang="en-US" altLang="zh-CN" sz="4800" b="1" dirty="0" err="1">
                  <a:solidFill>
                    <a:srgbClr val="FEFEFE"/>
                  </a:solidFill>
                  <a:latin typeface="Arial" panose="020B0604020202020204" pitchFamily="34" charset="0"/>
                  <a:sym typeface="Arial" panose="020B0604020202020204" pitchFamily="34" charset="0"/>
                </a:rPr>
                <a:t>afirmațiile</a:t>
              </a:r>
              <a:r>
                <a:rPr lang="ro-RO" altLang="zh-CN" sz="4800" b="1" dirty="0">
                  <a:solidFill>
                    <a:srgbClr val="FEFEFE"/>
                  </a:solidFill>
                  <a:latin typeface="Arial" panose="020B0604020202020204" pitchFamily="34" charset="0"/>
                  <a:sym typeface="Arial" panose="020B0604020202020204" pitchFamily="34" charset="0"/>
                </a:rPr>
                <a:t> cu</a:t>
              </a:r>
              <a:r>
                <a:rPr lang="en-US" altLang="zh-CN" sz="4800" b="1" dirty="0">
                  <a:solidFill>
                    <a:srgbClr val="FEFEFE"/>
                  </a:solidFill>
                  <a:latin typeface="Arial" panose="020B0604020202020204" pitchFamily="34" charset="0"/>
                  <a:sym typeface="Arial" panose="020B0604020202020204" pitchFamily="34" charset="0"/>
                </a:rPr>
                <a:t> „</a:t>
              </a:r>
              <a:r>
                <a:rPr lang="ro-RO" altLang="zh-CN" sz="4800" b="1" dirty="0">
                  <a:solidFill>
                    <a:srgbClr val="FEFEFE"/>
                  </a:solidFill>
                  <a:latin typeface="Arial" panose="020B0604020202020204" pitchFamily="34" charset="0"/>
                  <a:sym typeface="Arial" panose="020B0604020202020204" pitchFamily="34" charset="0"/>
                </a:rPr>
                <a:t>Eu</a:t>
              </a:r>
              <a:r>
                <a:rPr lang="en-US" altLang="zh-CN" sz="4800" b="1" dirty="0">
                  <a:solidFill>
                    <a:srgbClr val="FEFEFE"/>
                  </a:solidFill>
                  <a:latin typeface="Arial" panose="020B0604020202020204" pitchFamily="34" charset="0"/>
                  <a:sym typeface="Arial" panose="020B0604020202020204" pitchFamily="34" charset="0"/>
                </a:rPr>
                <a:t>"</a:t>
              </a:r>
            </a:p>
          </p:txBody>
        </p:sp>
      </p:grpSp>
      <p:grpSp>
        <p:nvGrpSpPr>
          <p:cNvPr id="36" name="Group 35">
            <a:extLst>
              <a:ext uri="{FF2B5EF4-FFF2-40B4-BE49-F238E27FC236}">
                <a16:creationId xmlns:a16="http://schemas.microsoft.com/office/drawing/2014/main" id="{5270BA89-DE7D-4B7C-404A-491013ED9B56}"/>
              </a:ext>
            </a:extLst>
          </p:cNvPr>
          <p:cNvGrpSpPr>
            <a:grpSpLocks/>
          </p:cNvGrpSpPr>
          <p:nvPr/>
        </p:nvGrpSpPr>
        <p:grpSpPr bwMode="auto">
          <a:xfrm>
            <a:off x="6650038" y="1028701"/>
            <a:ext cx="4973637" cy="6229350"/>
            <a:chOff x="10473" y="2864"/>
            <a:chExt cx="7831" cy="8565"/>
          </a:xfrm>
        </p:grpSpPr>
        <p:sp>
          <p:nvSpPr>
            <p:cNvPr id="17" name="TextBox 17">
              <a:extLst>
                <a:ext uri="{FF2B5EF4-FFF2-40B4-BE49-F238E27FC236}">
                  <a16:creationId xmlns:a16="http://schemas.microsoft.com/office/drawing/2014/main" id="{753F6384-73AF-AA37-8A58-68EFF5FF2EF1}"/>
                </a:ext>
              </a:extLst>
            </p:cNvPr>
            <p:cNvSpPr txBox="1"/>
            <p:nvPr/>
          </p:nvSpPr>
          <p:spPr>
            <a:xfrm>
              <a:off x="11270" y="2864"/>
              <a:ext cx="6769" cy="7023"/>
            </a:xfrm>
            <a:prstGeom prst="rect">
              <a:avLst/>
            </a:prstGeom>
          </p:spPr>
          <p:txBody>
            <a:bodyPr lIns="0" tIns="0" rIns="0" bIns="0">
              <a:spAutoFit/>
            </a:bodyPr>
            <a:lstStyle/>
            <a:p>
              <a:pPr marL="0" lvl="1" algn="ctr" fontAlgn="auto">
                <a:lnSpc>
                  <a:spcPts val="5795"/>
                </a:lnSpc>
                <a:defRPr/>
              </a:pPr>
              <a:r>
                <a:rPr lang="en-US" sz="4200" b="1" noProof="1">
                  <a:solidFill>
                    <a:srgbClr val="100F0D"/>
                  </a:solidFill>
                  <a:effectLst>
                    <a:outerShdw blurRad="50800" dist="38100" algn="l" rotWithShape="0">
                      <a:schemeClr val="bg1">
                        <a:lumMod val="50000"/>
                        <a:alpha val="40000"/>
                      </a:schemeClr>
                    </a:outerShdw>
                  </a:effectLst>
                  <a:latin typeface="Arial" panose="020B0604020202020204" pitchFamily="34" charset="0"/>
                  <a:ea typeface="Arimo Bold" panose="020B0704020202020204"/>
                  <a:cs typeface="Arial" panose="020B0604020202020204" pitchFamily="34" charset="0"/>
                  <a:sym typeface="Arimo Bold" panose="020B0704020202020204"/>
                </a:rPr>
                <a:t>Evitarea ambiguităților într-un curs online pentru persoanele cu dizabilități</a:t>
              </a:r>
            </a:p>
          </p:txBody>
        </p:sp>
        <p:sp>
          <p:nvSpPr>
            <p:cNvPr id="59424" name="Freeform 18">
              <a:extLst>
                <a:ext uri="{FF2B5EF4-FFF2-40B4-BE49-F238E27FC236}">
                  <a16:creationId xmlns:a16="http://schemas.microsoft.com/office/drawing/2014/main" id="{F3D4646D-5A5B-9301-77A5-50548CD415D3}"/>
                </a:ext>
              </a:extLst>
            </p:cNvPr>
            <p:cNvSpPr>
              <a:spLocks noChangeArrowheads="1"/>
            </p:cNvSpPr>
            <p:nvPr/>
          </p:nvSpPr>
          <p:spPr bwMode="auto">
            <a:xfrm rot="-9814725">
              <a:off x="11085" y="3210"/>
              <a:ext cx="1595" cy="716"/>
            </a:xfrm>
            <a:custGeom>
              <a:avLst/>
              <a:gdLst>
                <a:gd name="T0" fmla="*/ 0 w 1012981"/>
                <a:gd name="T1" fmla="*/ 0 h 454921"/>
                <a:gd name="T2" fmla="*/ 1012981 w 1012981"/>
                <a:gd name="T3" fmla="*/ 0 h 454921"/>
                <a:gd name="T4" fmla="*/ 1012981 w 1012981"/>
                <a:gd name="T5" fmla="*/ 454920 h 454921"/>
                <a:gd name="T6" fmla="*/ 0 w 1012981"/>
                <a:gd name="T7" fmla="*/ 454920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0"/>
                  </a:lnTo>
                  <a:lnTo>
                    <a:pt x="0" y="45492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5" name="Freeform 19">
              <a:extLst>
                <a:ext uri="{FF2B5EF4-FFF2-40B4-BE49-F238E27FC236}">
                  <a16:creationId xmlns:a16="http://schemas.microsoft.com/office/drawing/2014/main" id="{E9D2B2F2-A83D-DF3D-4ABB-6ED30CBFE2FC}"/>
                </a:ext>
              </a:extLst>
            </p:cNvPr>
            <p:cNvSpPr>
              <a:spLocks noChangeArrowheads="1"/>
            </p:cNvSpPr>
            <p:nvPr/>
          </p:nvSpPr>
          <p:spPr bwMode="auto">
            <a:xfrm rot="-1205789">
              <a:off x="16708" y="3169"/>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6" name="Freeform 20">
              <a:extLst>
                <a:ext uri="{FF2B5EF4-FFF2-40B4-BE49-F238E27FC236}">
                  <a16:creationId xmlns:a16="http://schemas.microsoft.com/office/drawing/2014/main" id="{26E3DA3E-F9FF-4E77-DAE7-58F5344C5073}"/>
                </a:ext>
              </a:extLst>
            </p:cNvPr>
            <p:cNvSpPr>
              <a:spLocks noChangeArrowheads="1"/>
            </p:cNvSpPr>
            <p:nvPr/>
          </p:nvSpPr>
          <p:spPr bwMode="auto">
            <a:xfrm rot="1314557">
              <a:off x="16710" y="7798"/>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7" name="Freeform 21">
              <a:extLst>
                <a:ext uri="{FF2B5EF4-FFF2-40B4-BE49-F238E27FC236}">
                  <a16:creationId xmlns:a16="http://schemas.microsoft.com/office/drawing/2014/main" id="{F4FEE6FE-9F6E-05A6-1A95-A0B612F283D9}"/>
                </a:ext>
              </a:extLst>
            </p:cNvPr>
            <p:cNvSpPr>
              <a:spLocks noChangeArrowheads="1"/>
            </p:cNvSpPr>
            <p:nvPr/>
          </p:nvSpPr>
          <p:spPr bwMode="auto">
            <a:xfrm rot="10136096">
              <a:off x="10473" y="8236"/>
              <a:ext cx="1595" cy="716"/>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59428" name="Freeform 30">
              <a:extLst>
                <a:ext uri="{FF2B5EF4-FFF2-40B4-BE49-F238E27FC236}">
                  <a16:creationId xmlns:a16="http://schemas.microsoft.com/office/drawing/2014/main" id="{C34C76D5-D004-7ECF-B18D-0B52F267D768}"/>
                </a:ext>
              </a:extLst>
            </p:cNvPr>
            <p:cNvSpPr>
              <a:spLocks noChangeArrowheads="1"/>
            </p:cNvSpPr>
            <p:nvPr/>
          </p:nvSpPr>
          <p:spPr bwMode="auto">
            <a:xfrm rot="5400000">
              <a:off x="13710" y="10273"/>
              <a:ext cx="1595" cy="716"/>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36"/>
                                        </p:tgtEl>
                                        <p:attrNameLst>
                                          <p:attrName>style.visibility</p:attrName>
                                        </p:attrNameLst>
                                      </p:cBhvr>
                                      <p:to>
                                        <p:strVal val="visible"/>
                                      </p:to>
                                    </p:set>
                                    <p:animEffect transition="in" filter="dissolve">
                                      <p:cBhvr>
                                        <p:cTn id="7" dur="20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000"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3"/>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strVal val="#ppt_w+.3"/>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Effect transition="in" filter="fade">
                                      <p:cBhvr>
                                        <p:cTn id="21" dur="1000"/>
                                        <p:tgtEl>
                                          <p:spTgt spid="3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strVal val="#ppt_w+.3"/>
                                          </p:val>
                                        </p:tav>
                                        <p:tav tm="100000">
                                          <p:val>
                                            <p:strVal val="#ppt_w"/>
                                          </p:val>
                                        </p:tav>
                                      </p:tavLst>
                                    </p:anim>
                                    <p:anim calcmode="lin" valueType="num">
                                      <p:cBhvr>
                                        <p:cTn id="27" dur="1000" fill="hold"/>
                                        <p:tgtEl>
                                          <p:spTgt spid="34"/>
                                        </p:tgtEl>
                                        <p:attrNameLst>
                                          <p:attrName>ppt_h</p:attrName>
                                        </p:attrNameLst>
                                      </p:cBhvr>
                                      <p:tavLst>
                                        <p:tav tm="0">
                                          <p:val>
                                            <p:strVal val="#ppt_h"/>
                                          </p:val>
                                        </p:tav>
                                        <p:tav tm="100000">
                                          <p:val>
                                            <p:strVal val="#ppt_h"/>
                                          </p:val>
                                        </p:tav>
                                      </p:tavLst>
                                    </p:anim>
                                    <p:animEffect transition="in" filter="fade">
                                      <p:cBhvr>
                                        <p:cTn id="28" dur="1000"/>
                                        <p:tgtEl>
                                          <p:spTgt spid="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1000" fill="hold"/>
                                        <p:tgtEl>
                                          <p:spTgt spid="35"/>
                                        </p:tgtEl>
                                        <p:attrNameLst>
                                          <p:attrName>ppt_w</p:attrName>
                                        </p:attrNameLst>
                                      </p:cBhvr>
                                      <p:tavLst>
                                        <p:tav tm="0">
                                          <p:val>
                                            <p:strVal val="#ppt_w+.3"/>
                                          </p:val>
                                        </p:tav>
                                        <p:tav tm="100000">
                                          <p:val>
                                            <p:strVal val="#ppt_w"/>
                                          </p:val>
                                        </p:tav>
                                      </p:tavLst>
                                    </p:anim>
                                    <p:anim calcmode="lin" valueType="num">
                                      <p:cBhvr>
                                        <p:cTn id="34" dur="1000" fill="hold"/>
                                        <p:tgtEl>
                                          <p:spTgt spid="35"/>
                                        </p:tgtEl>
                                        <p:attrNameLst>
                                          <p:attrName>ppt_h</p:attrName>
                                        </p:attrNameLst>
                                      </p:cBhvr>
                                      <p:tavLst>
                                        <p:tav tm="0">
                                          <p:val>
                                            <p:strVal val="#ppt_h"/>
                                          </p:val>
                                        </p:tav>
                                        <p:tav tm="100000">
                                          <p:val>
                                            <p:strVal val="#ppt_h"/>
                                          </p:val>
                                        </p:tav>
                                      </p:tavLst>
                                    </p:anim>
                                    <p:animEffect transition="in" filter="fade">
                                      <p:cBhvr>
                                        <p:cTn id="35" dur="1000"/>
                                        <p:tgtEl>
                                          <p:spTgt spid="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strVal val="#ppt_w+.3"/>
                                          </p:val>
                                        </p:tav>
                                        <p:tav tm="100000">
                                          <p:val>
                                            <p:strVal val="#ppt_w"/>
                                          </p:val>
                                        </p:tav>
                                      </p:tavLst>
                                    </p:anim>
                                    <p:anim calcmode="lin" valueType="num">
                                      <p:cBhvr>
                                        <p:cTn id="41" dur="1000" fill="hold"/>
                                        <p:tgtEl>
                                          <p:spTgt spid="33"/>
                                        </p:tgtEl>
                                        <p:attrNameLst>
                                          <p:attrName>ppt_h</p:attrName>
                                        </p:attrNameLst>
                                      </p:cBhvr>
                                      <p:tavLst>
                                        <p:tav tm="0">
                                          <p:val>
                                            <p:strVal val="#ppt_h"/>
                                          </p:val>
                                        </p:tav>
                                        <p:tav tm="100000">
                                          <p:val>
                                            <p:strVal val="#ppt_h"/>
                                          </p:val>
                                        </p:tav>
                                      </p:tavLst>
                                    </p:anim>
                                    <p:animEffect transition="in" filter="fade">
                                      <p:cBhvr>
                                        <p:cTn id="4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0418" name="Group 2">
            <a:extLst>
              <a:ext uri="{FF2B5EF4-FFF2-40B4-BE49-F238E27FC236}">
                <a16:creationId xmlns:a16="http://schemas.microsoft.com/office/drawing/2014/main" id="{3F149F9F-12F8-F47D-6278-8B3538C0F16D}"/>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F26DE1CD-5CAA-9D39-4D77-38201FC4599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A0E29DD-A434-B454-1EEF-61057B393D2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0F4A0888-DD1A-DCCA-E733-4EC637055C93}"/>
              </a:ext>
            </a:extLst>
          </p:cNvPr>
          <p:cNvGrpSpPr>
            <a:grpSpLocks/>
          </p:cNvGrpSpPr>
          <p:nvPr/>
        </p:nvGrpSpPr>
        <p:grpSpPr bwMode="auto">
          <a:xfrm>
            <a:off x="-277813" y="1317625"/>
            <a:ext cx="8496301" cy="1031875"/>
            <a:chOff x="43" y="1970"/>
            <a:chExt cx="13380" cy="1626"/>
          </a:xfrm>
        </p:grpSpPr>
        <p:grpSp>
          <p:nvGrpSpPr>
            <p:cNvPr id="60422" name="Group 5">
              <a:extLst>
                <a:ext uri="{FF2B5EF4-FFF2-40B4-BE49-F238E27FC236}">
                  <a16:creationId xmlns:a16="http://schemas.microsoft.com/office/drawing/2014/main" id="{B9B4C03A-CE65-F0CA-6B96-F97481889437}"/>
                </a:ext>
              </a:extLst>
            </p:cNvPr>
            <p:cNvGrpSpPr>
              <a:grpSpLocks/>
            </p:cNvGrpSpPr>
            <p:nvPr/>
          </p:nvGrpSpPr>
          <p:grpSpPr bwMode="auto">
            <a:xfrm>
              <a:off x="43" y="1970"/>
              <a:ext cx="3573" cy="1626"/>
              <a:chOff x="0" y="0"/>
              <a:chExt cx="3025312" cy="1376799"/>
            </a:xfrm>
          </p:grpSpPr>
          <p:grpSp>
            <p:nvGrpSpPr>
              <p:cNvPr id="60423" name="Group 6">
                <a:extLst>
                  <a:ext uri="{FF2B5EF4-FFF2-40B4-BE49-F238E27FC236}">
                    <a16:creationId xmlns:a16="http://schemas.microsoft.com/office/drawing/2014/main" id="{D49F0F57-57BA-B47F-C6E6-459E44C8EF2D}"/>
                  </a:ext>
                </a:extLst>
              </p:cNvPr>
              <p:cNvGrpSpPr>
                <a:grpSpLocks/>
              </p:cNvGrpSpPr>
              <p:nvPr/>
            </p:nvGrpSpPr>
            <p:grpSpPr bwMode="auto">
              <a:xfrm>
                <a:off x="0" y="0"/>
                <a:ext cx="3025312" cy="1376799"/>
                <a:chOff x="0" y="0"/>
                <a:chExt cx="7245335" cy="3230880"/>
              </a:xfrm>
            </p:grpSpPr>
            <p:sp>
              <p:nvSpPr>
                <p:cNvPr id="60424" name="Freeform 7">
                  <a:extLst>
                    <a:ext uri="{FF2B5EF4-FFF2-40B4-BE49-F238E27FC236}">
                      <a16:creationId xmlns:a16="http://schemas.microsoft.com/office/drawing/2014/main" id="{F8F5EBFC-30A5-FE0F-7365-AFC7F281CDE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25" name="Freeform 8">
                <a:extLst>
                  <a:ext uri="{FF2B5EF4-FFF2-40B4-BE49-F238E27FC236}">
                    <a16:creationId xmlns:a16="http://schemas.microsoft.com/office/drawing/2014/main" id="{A93B6C99-CF2B-5086-BAFD-DFE9A9DF9AD5}"/>
                  </a:ext>
                </a:extLst>
              </p:cNvPr>
              <p:cNvSpPr>
                <a:spLocks noChangeArrowheads="1"/>
              </p:cNvSpPr>
              <p:nvPr/>
            </p:nvSpPr>
            <p:spPr bwMode="auto">
              <a:xfrm>
                <a:off x="573385" y="99007"/>
                <a:ext cx="1878542" cy="1178785"/>
              </a:xfrm>
              <a:custGeom>
                <a:avLst/>
                <a:gdLst>
                  <a:gd name="T0" fmla="*/ 0 w 1878542"/>
                  <a:gd name="T1" fmla="*/ 0 h 1178785"/>
                  <a:gd name="T2" fmla="*/ 1878542 w 1878542"/>
                  <a:gd name="T3" fmla="*/ 0 h 1178785"/>
                  <a:gd name="T4" fmla="*/ 1878542 w 1878542"/>
                  <a:gd name="T5" fmla="*/ 1178785 h 1178785"/>
                  <a:gd name="T6" fmla="*/ 0 w 1878542"/>
                  <a:gd name="T7" fmla="*/ 1178785 h 1178785"/>
                  <a:gd name="T8" fmla="*/ 0 w 1878542"/>
                  <a:gd name="T9" fmla="*/ 0 h 1178785"/>
                </a:gdLst>
                <a:ahLst/>
                <a:cxnLst>
                  <a:cxn ang="0">
                    <a:pos x="T0" y="T1"/>
                  </a:cxn>
                  <a:cxn ang="0">
                    <a:pos x="T2" y="T3"/>
                  </a:cxn>
                  <a:cxn ang="0">
                    <a:pos x="T4" y="T5"/>
                  </a:cxn>
                  <a:cxn ang="0">
                    <a:pos x="T6" y="T7"/>
                  </a:cxn>
                  <a:cxn ang="0">
                    <a:pos x="T8" y="T9"/>
                  </a:cxn>
                </a:cxnLst>
                <a:rect l="0" t="0" r="r" b="b"/>
                <a:pathLst>
                  <a:path w="1878542" h="1178785">
                    <a:moveTo>
                      <a:pt x="0" y="0"/>
                    </a:moveTo>
                    <a:lnTo>
                      <a:pt x="1878542" y="0"/>
                    </a:lnTo>
                    <a:lnTo>
                      <a:pt x="1878542" y="1178785"/>
                    </a:lnTo>
                    <a:lnTo>
                      <a:pt x="0" y="117878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A7FE9792-8250-D711-61C4-3CFCE5429E98}"/>
                </a:ext>
              </a:extLst>
            </p:cNvPr>
            <p:cNvSpPr txBox="1"/>
            <p:nvPr/>
          </p:nvSpPr>
          <p:spPr>
            <a:xfrm>
              <a:off x="4033" y="1978"/>
              <a:ext cx="9390" cy="1312"/>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Ascultare activă</a:t>
              </a:r>
            </a:p>
          </p:txBody>
        </p:sp>
      </p:grpSp>
      <p:grpSp>
        <p:nvGrpSpPr>
          <p:cNvPr id="27" name="Group 26">
            <a:extLst>
              <a:ext uri="{FF2B5EF4-FFF2-40B4-BE49-F238E27FC236}">
                <a16:creationId xmlns:a16="http://schemas.microsoft.com/office/drawing/2014/main" id="{7F1AFAA1-E32D-3E18-BCC2-EB81613ABDB0}"/>
              </a:ext>
            </a:extLst>
          </p:cNvPr>
          <p:cNvGrpSpPr>
            <a:grpSpLocks/>
          </p:cNvGrpSpPr>
          <p:nvPr/>
        </p:nvGrpSpPr>
        <p:grpSpPr bwMode="auto">
          <a:xfrm>
            <a:off x="-260350" y="2960689"/>
            <a:ext cx="9404350" cy="1756108"/>
            <a:chOff x="-49" y="4688"/>
            <a:chExt cx="13472" cy="2766"/>
          </a:xfrm>
        </p:grpSpPr>
        <p:grpSp>
          <p:nvGrpSpPr>
            <p:cNvPr id="60428" name="Group 9">
              <a:extLst>
                <a:ext uri="{FF2B5EF4-FFF2-40B4-BE49-F238E27FC236}">
                  <a16:creationId xmlns:a16="http://schemas.microsoft.com/office/drawing/2014/main" id="{16891020-EE07-19A5-17E0-FFC3BEE3C844}"/>
                </a:ext>
              </a:extLst>
            </p:cNvPr>
            <p:cNvGrpSpPr>
              <a:grpSpLocks/>
            </p:cNvGrpSpPr>
            <p:nvPr/>
          </p:nvGrpSpPr>
          <p:grpSpPr bwMode="auto">
            <a:xfrm>
              <a:off x="-49" y="5288"/>
              <a:ext cx="3573" cy="1626"/>
              <a:chOff x="0" y="0"/>
              <a:chExt cx="3025312" cy="1376799"/>
            </a:xfrm>
          </p:grpSpPr>
          <p:grpSp>
            <p:nvGrpSpPr>
              <p:cNvPr id="60429" name="Group 10">
                <a:extLst>
                  <a:ext uri="{FF2B5EF4-FFF2-40B4-BE49-F238E27FC236}">
                    <a16:creationId xmlns:a16="http://schemas.microsoft.com/office/drawing/2014/main" id="{403DB474-6A1A-B7BC-2422-7F8A47850181}"/>
                  </a:ext>
                </a:extLst>
              </p:cNvPr>
              <p:cNvGrpSpPr>
                <a:grpSpLocks/>
              </p:cNvGrpSpPr>
              <p:nvPr/>
            </p:nvGrpSpPr>
            <p:grpSpPr bwMode="auto">
              <a:xfrm>
                <a:off x="0" y="0"/>
                <a:ext cx="3025312" cy="1376799"/>
                <a:chOff x="0" y="0"/>
                <a:chExt cx="7245335" cy="3230880"/>
              </a:xfrm>
            </p:grpSpPr>
            <p:sp>
              <p:nvSpPr>
                <p:cNvPr id="60430" name="Freeform 11">
                  <a:extLst>
                    <a:ext uri="{FF2B5EF4-FFF2-40B4-BE49-F238E27FC236}">
                      <a16:creationId xmlns:a16="http://schemas.microsoft.com/office/drawing/2014/main" id="{7FD0BA64-3917-9380-3442-0930098D89C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1" name="Freeform 12">
                <a:extLst>
                  <a:ext uri="{FF2B5EF4-FFF2-40B4-BE49-F238E27FC236}">
                    <a16:creationId xmlns:a16="http://schemas.microsoft.com/office/drawing/2014/main" id="{A4E19140-D866-A95B-CAA6-B19F7AF562C6}"/>
                  </a:ext>
                </a:extLst>
              </p:cNvPr>
              <p:cNvSpPr>
                <a:spLocks noChangeArrowheads="1"/>
              </p:cNvSpPr>
              <p:nvPr/>
            </p:nvSpPr>
            <p:spPr bwMode="auto">
              <a:xfrm>
                <a:off x="955665" y="122646"/>
                <a:ext cx="1113982" cy="1138168"/>
              </a:xfrm>
              <a:custGeom>
                <a:avLst/>
                <a:gdLst>
                  <a:gd name="T0" fmla="*/ 0 w 1113982"/>
                  <a:gd name="T1" fmla="*/ 0 h 1138168"/>
                  <a:gd name="T2" fmla="*/ 1113982 w 1113982"/>
                  <a:gd name="T3" fmla="*/ 0 h 1138168"/>
                  <a:gd name="T4" fmla="*/ 1113982 w 1113982"/>
                  <a:gd name="T5" fmla="*/ 1138168 h 1138168"/>
                  <a:gd name="T6" fmla="*/ 0 w 1113982"/>
                  <a:gd name="T7" fmla="*/ 1138168 h 1138168"/>
                  <a:gd name="T8" fmla="*/ 0 w 1113982"/>
                  <a:gd name="T9" fmla="*/ 0 h 1138168"/>
                </a:gdLst>
                <a:ahLst/>
                <a:cxnLst>
                  <a:cxn ang="0">
                    <a:pos x="T0" y="T1"/>
                  </a:cxn>
                  <a:cxn ang="0">
                    <a:pos x="T2" y="T3"/>
                  </a:cxn>
                  <a:cxn ang="0">
                    <a:pos x="T4" y="T5"/>
                  </a:cxn>
                  <a:cxn ang="0">
                    <a:pos x="T6" y="T7"/>
                  </a:cxn>
                  <a:cxn ang="0">
                    <a:pos x="T8" y="T9"/>
                  </a:cxn>
                </a:cxnLst>
                <a:rect l="0" t="0" r="r" b="b"/>
                <a:pathLst>
                  <a:path w="1113982" h="1138168">
                    <a:moveTo>
                      <a:pt x="0" y="0"/>
                    </a:moveTo>
                    <a:lnTo>
                      <a:pt x="1113982" y="0"/>
                    </a:lnTo>
                    <a:lnTo>
                      <a:pt x="1113982" y="1138168"/>
                    </a:lnTo>
                    <a:lnTo>
                      <a:pt x="0" y="1138168"/>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EB3C2BDC-263C-7886-01A8-2C7951B2BDFE}"/>
                </a:ext>
              </a:extLst>
            </p:cNvPr>
            <p:cNvSpPr txBox="1"/>
            <p:nvPr/>
          </p:nvSpPr>
          <p:spPr>
            <a:xfrm>
              <a:off x="3606" y="4688"/>
              <a:ext cx="9817" cy="2766"/>
            </a:xfrm>
            <a:prstGeom prst="rect">
              <a:avLst/>
            </a:prstGeom>
          </p:spPr>
          <p:txBody>
            <a:bodyPr wrap="square"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Clarificați și verificați </a:t>
              </a:r>
              <a:r>
                <a:rPr lang="ro-RO"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că s-a </a:t>
              </a: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înțele</a:t>
              </a:r>
              <a:r>
                <a:rPr lang="ro-RO"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grpSp>
        <p:nvGrpSpPr>
          <p:cNvPr id="28" name="Group 27">
            <a:extLst>
              <a:ext uri="{FF2B5EF4-FFF2-40B4-BE49-F238E27FC236}">
                <a16:creationId xmlns:a16="http://schemas.microsoft.com/office/drawing/2014/main" id="{5C015A30-C8F0-717C-7242-05ACCA2199D8}"/>
              </a:ext>
            </a:extLst>
          </p:cNvPr>
          <p:cNvGrpSpPr>
            <a:grpSpLocks/>
          </p:cNvGrpSpPr>
          <p:nvPr/>
        </p:nvGrpSpPr>
        <p:grpSpPr bwMode="auto">
          <a:xfrm>
            <a:off x="-255588" y="5533337"/>
            <a:ext cx="10314056" cy="1032333"/>
            <a:chOff x="83" y="8713"/>
            <a:chExt cx="16242" cy="1626"/>
          </a:xfrm>
        </p:grpSpPr>
        <p:grpSp>
          <p:nvGrpSpPr>
            <p:cNvPr id="60434" name="Group 13">
              <a:extLst>
                <a:ext uri="{FF2B5EF4-FFF2-40B4-BE49-F238E27FC236}">
                  <a16:creationId xmlns:a16="http://schemas.microsoft.com/office/drawing/2014/main" id="{F156842E-48B5-3C50-ED33-43F457FA82BD}"/>
                </a:ext>
              </a:extLst>
            </p:cNvPr>
            <p:cNvGrpSpPr>
              <a:grpSpLocks/>
            </p:cNvGrpSpPr>
            <p:nvPr/>
          </p:nvGrpSpPr>
          <p:grpSpPr bwMode="auto">
            <a:xfrm>
              <a:off x="83" y="8713"/>
              <a:ext cx="3573" cy="1626"/>
              <a:chOff x="0" y="0"/>
              <a:chExt cx="3025312" cy="1376799"/>
            </a:xfrm>
          </p:grpSpPr>
          <p:grpSp>
            <p:nvGrpSpPr>
              <p:cNvPr id="60435" name="Group 14">
                <a:extLst>
                  <a:ext uri="{FF2B5EF4-FFF2-40B4-BE49-F238E27FC236}">
                    <a16:creationId xmlns:a16="http://schemas.microsoft.com/office/drawing/2014/main" id="{0E7251DE-701F-65D3-9C22-58E674B0E16E}"/>
                  </a:ext>
                </a:extLst>
              </p:cNvPr>
              <p:cNvGrpSpPr>
                <a:grpSpLocks/>
              </p:cNvGrpSpPr>
              <p:nvPr/>
            </p:nvGrpSpPr>
            <p:grpSpPr bwMode="auto">
              <a:xfrm>
                <a:off x="0" y="0"/>
                <a:ext cx="3025312" cy="1376799"/>
                <a:chOff x="0" y="0"/>
                <a:chExt cx="7245335" cy="3230880"/>
              </a:xfrm>
            </p:grpSpPr>
            <p:sp>
              <p:nvSpPr>
                <p:cNvPr id="60436" name="Freeform 15">
                  <a:extLst>
                    <a:ext uri="{FF2B5EF4-FFF2-40B4-BE49-F238E27FC236}">
                      <a16:creationId xmlns:a16="http://schemas.microsoft.com/office/drawing/2014/main" id="{CAB4FA82-38B0-C99F-08E0-3350E2652833}"/>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37" name="Freeform 16">
                <a:extLst>
                  <a:ext uri="{FF2B5EF4-FFF2-40B4-BE49-F238E27FC236}">
                    <a16:creationId xmlns:a16="http://schemas.microsoft.com/office/drawing/2014/main" id="{FEA7EA43-C948-73F9-92D0-9B69D2B2BFFA}"/>
                  </a:ext>
                </a:extLst>
              </p:cNvPr>
              <p:cNvSpPr>
                <a:spLocks noChangeArrowheads="1"/>
              </p:cNvSpPr>
              <p:nvPr/>
            </p:nvSpPr>
            <p:spPr bwMode="auto">
              <a:xfrm>
                <a:off x="949809" y="81557"/>
                <a:ext cx="1125694" cy="1213686"/>
              </a:xfrm>
              <a:custGeom>
                <a:avLst/>
                <a:gdLst>
                  <a:gd name="T0" fmla="*/ 0 w 1125694"/>
                  <a:gd name="T1" fmla="*/ 0 h 1213686"/>
                  <a:gd name="T2" fmla="*/ 1125694 w 1125694"/>
                  <a:gd name="T3" fmla="*/ 0 h 1213686"/>
                  <a:gd name="T4" fmla="*/ 1125694 w 1125694"/>
                  <a:gd name="T5" fmla="*/ 1213686 h 1213686"/>
                  <a:gd name="T6" fmla="*/ 0 w 1125694"/>
                  <a:gd name="T7" fmla="*/ 1213686 h 1213686"/>
                  <a:gd name="T8" fmla="*/ 0 w 1125694"/>
                  <a:gd name="T9" fmla="*/ 0 h 1213686"/>
                </a:gdLst>
                <a:ahLst/>
                <a:cxnLst>
                  <a:cxn ang="0">
                    <a:pos x="T0" y="T1"/>
                  </a:cxn>
                  <a:cxn ang="0">
                    <a:pos x="T2" y="T3"/>
                  </a:cxn>
                  <a:cxn ang="0">
                    <a:pos x="T4" y="T5"/>
                  </a:cxn>
                  <a:cxn ang="0">
                    <a:pos x="T6" y="T7"/>
                  </a:cxn>
                  <a:cxn ang="0">
                    <a:pos x="T8" y="T9"/>
                  </a:cxn>
                </a:cxnLst>
                <a:rect l="0" t="0" r="r" b="b"/>
                <a:pathLst>
                  <a:path w="1125694" h="1213686">
                    <a:moveTo>
                      <a:pt x="0" y="0"/>
                    </a:moveTo>
                    <a:lnTo>
                      <a:pt x="1125694" y="0"/>
                    </a:lnTo>
                    <a:lnTo>
                      <a:pt x="1125694" y="1213686"/>
                    </a:lnTo>
                    <a:lnTo>
                      <a:pt x="0" y="121368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B3BECB2A-0E95-A45E-37CC-FDBD8334F75B}"/>
                </a:ext>
              </a:extLst>
            </p:cNvPr>
            <p:cNvSpPr txBox="1"/>
            <p:nvPr/>
          </p:nvSpPr>
          <p:spPr>
            <a:xfrm>
              <a:off x="4080" y="8828"/>
              <a:ext cx="12245" cy="1311"/>
            </a:xfrm>
            <a:prstGeom prst="rect">
              <a:avLst/>
            </a:prstGeom>
          </p:spPr>
          <p:txBody>
            <a:bodyPr wrap="square"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Reflectați și reformulați</a:t>
              </a:r>
            </a:p>
          </p:txBody>
        </p:sp>
      </p:grpSp>
      <p:grpSp>
        <p:nvGrpSpPr>
          <p:cNvPr id="30" name="Group 29">
            <a:extLst>
              <a:ext uri="{FF2B5EF4-FFF2-40B4-BE49-F238E27FC236}">
                <a16:creationId xmlns:a16="http://schemas.microsoft.com/office/drawing/2014/main" id="{298A05B2-9805-0A51-7A5E-DEFC12CF4217}"/>
              </a:ext>
            </a:extLst>
          </p:cNvPr>
          <p:cNvGrpSpPr>
            <a:grpSpLocks/>
          </p:cNvGrpSpPr>
          <p:nvPr/>
        </p:nvGrpSpPr>
        <p:grpSpPr bwMode="auto">
          <a:xfrm>
            <a:off x="-254000" y="7688263"/>
            <a:ext cx="8507413" cy="1033462"/>
            <a:chOff x="-49" y="12030"/>
            <a:chExt cx="13399" cy="1626"/>
          </a:xfrm>
        </p:grpSpPr>
        <p:grpSp>
          <p:nvGrpSpPr>
            <p:cNvPr id="60440" name="Group 28">
              <a:extLst>
                <a:ext uri="{FF2B5EF4-FFF2-40B4-BE49-F238E27FC236}">
                  <a16:creationId xmlns:a16="http://schemas.microsoft.com/office/drawing/2014/main" id="{D0E8DC3D-ED54-B9B9-371A-EDF0959750DF}"/>
                </a:ext>
              </a:extLst>
            </p:cNvPr>
            <p:cNvGrpSpPr>
              <a:grpSpLocks/>
            </p:cNvGrpSpPr>
            <p:nvPr/>
          </p:nvGrpSpPr>
          <p:grpSpPr bwMode="auto">
            <a:xfrm>
              <a:off x="-49" y="12030"/>
              <a:ext cx="3572" cy="1626"/>
              <a:chOff x="-49" y="12030"/>
              <a:chExt cx="3572" cy="1626"/>
            </a:xfrm>
          </p:grpSpPr>
          <p:grpSp>
            <p:nvGrpSpPr>
              <p:cNvPr id="60441" name="Group 18">
                <a:extLst>
                  <a:ext uri="{FF2B5EF4-FFF2-40B4-BE49-F238E27FC236}">
                    <a16:creationId xmlns:a16="http://schemas.microsoft.com/office/drawing/2014/main" id="{4A1DFFED-FC1C-FCA0-3EB5-364C66DF138C}"/>
                  </a:ext>
                </a:extLst>
              </p:cNvPr>
              <p:cNvGrpSpPr>
                <a:grpSpLocks/>
              </p:cNvGrpSpPr>
              <p:nvPr/>
            </p:nvGrpSpPr>
            <p:grpSpPr bwMode="auto">
              <a:xfrm>
                <a:off x="-49" y="12030"/>
                <a:ext cx="3573" cy="1626"/>
                <a:chOff x="0" y="0"/>
                <a:chExt cx="7245335" cy="3230880"/>
              </a:xfrm>
            </p:grpSpPr>
            <p:sp>
              <p:nvSpPr>
                <p:cNvPr id="60442" name="Freeform 19">
                  <a:extLst>
                    <a:ext uri="{FF2B5EF4-FFF2-40B4-BE49-F238E27FC236}">
                      <a16:creationId xmlns:a16="http://schemas.microsoft.com/office/drawing/2014/main" id="{FA19A152-79A6-B5C7-F17E-945F3932F694}"/>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0443" name="Freeform 20">
                <a:extLst>
                  <a:ext uri="{FF2B5EF4-FFF2-40B4-BE49-F238E27FC236}">
                    <a16:creationId xmlns:a16="http://schemas.microsoft.com/office/drawing/2014/main" id="{D6FA4AA6-1FEE-A5C2-D939-92A9662FC022}"/>
                  </a:ext>
                </a:extLst>
              </p:cNvPr>
              <p:cNvSpPr>
                <a:spLocks noChangeArrowheads="1"/>
              </p:cNvSpPr>
              <p:nvPr/>
            </p:nvSpPr>
            <p:spPr bwMode="auto">
              <a:xfrm>
                <a:off x="1149" y="12122"/>
                <a:ext cx="1442" cy="1442"/>
              </a:xfrm>
              <a:custGeom>
                <a:avLst/>
                <a:gdLst>
                  <a:gd name="T0" fmla="*/ 0 w 1220789"/>
                  <a:gd name="T1" fmla="*/ 0 h 1220789"/>
                  <a:gd name="T2" fmla="*/ 1220789 w 1220789"/>
                  <a:gd name="T3" fmla="*/ 0 h 1220789"/>
                  <a:gd name="T4" fmla="*/ 1220789 w 1220789"/>
                  <a:gd name="T5" fmla="*/ 1220789 h 1220789"/>
                  <a:gd name="T6" fmla="*/ 0 w 1220789"/>
                  <a:gd name="T7" fmla="*/ 1220789 h 1220789"/>
                  <a:gd name="T8" fmla="*/ 0 w 1220789"/>
                  <a:gd name="T9" fmla="*/ 0 h 1220789"/>
                </a:gdLst>
                <a:ahLst/>
                <a:cxnLst>
                  <a:cxn ang="0">
                    <a:pos x="T0" y="T1"/>
                  </a:cxn>
                  <a:cxn ang="0">
                    <a:pos x="T2" y="T3"/>
                  </a:cxn>
                  <a:cxn ang="0">
                    <a:pos x="T4" y="T5"/>
                  </a:cxn>
                  <a:cxn ang="0">
                    <a:pos x="T6" y="T7"/>
                  </a:cxn>
                  <a:cxn ang="0">
                    <a:pos x="T8" y="T9"/>
                  </a:cxn>
                </a:cxnLst>
                <a:rect l="0" t="0" r="r" b="b"/>
                <a:pathLst>
                  <a:path w="1220789" h="1220789">
                    <a:moveTo>
                      <a:pt x="0" y="0"/>
                    </a:moveTo>
                    <a:lnTo>
                      <a:pt x="1220789" y="0"/>
                    </a:lnTo>
                    <a:lnTo>
                      <a:pt x="1220789" y="1220789"/>
                    </a:lnTo>
                    <a:lnTo>
                      <a:pt x="0" y="1220789"/>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BBC63264-B8C7-BA5C-2276-CD47CA1FA316}"/>
                </a:ext>
              </a:extLst>
            </p:cNvPr>
            <p:cNvSpPr txBox="1"/>
            <p:nvPr/>
          </p:nvSpPr>
          <p:spPr>
            <a:xfrm>
              <a:off x="3959" y="12122"/>
              <a:ext cx="9391" cy="131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Nu întrerupeți</a:t>
              </a:r>
            </a:p>
          </p:txBody>
        </p:sp>
      </p:grpSp>
      <p:sp>
        <p:nvSpPr>
          <p:cNvPr id="25" name="TextBox 25">
            <a:extLst>
              <a:ext uri="{FF2B5EF4-FFF2-40B4-BE49-F238E27FC236}">
                <a16:creationId xmlns:a16="http://schemas.microsoft.com/office/drawing/2014/main" id="{35767F5C-5665-C57C-B5FA-CA7FACDF6983}"/>
              </a:ext>
            </a:extLst>
          </p:cNvPr>
          <p:cNvSpPr txBox="1">
            <a:spLocks noChangeArrowheads="1"/>
          </p:cNvSpPr>
          <p:nvPr/>
        </p:nvSpPr>
        <p:spPr bwMode="auto">
          <a:xfrm>
            <a:off x="10233291" y="1409798"/>
            <a:ext cx="7140093" cy="677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8850"/>
              </a:lnSpc>
            </a:pPr>
            <a:r>
              <a:rPr lang="en-US" altLang="zh-CN" sz="7200" b="1" dirty="0" err="1">
                <a:solidFill>
                  <a:srgbClr val="FEFEFE"/>
                </a:solidFill>
                <a:latin typeface="Arial" panose="020B0604020202020204" pitchFamily="34" charset="0"/>
                <a:sym typeface="Arimo Bold" panose="020B0704020202020204" pitchFamily="34" charset="0"/>
              </a:rPr>
              <a:t>Ascultarea</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activă</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într</a:t>
            </a:r>
            <a:r>
              <a:rPr lang="en-US" altLang="zh-CN" sz="7200" b="1" dirty="0">
                <a:solidFill>
                  <a:srgbClr val="FEFEFE"/>
                </a:solidFill>
                <a:latin typeface="Arial" panose="020B0604020202020204" pitchFamily="34" charset="0"/>
                <a:sym typeface="Arimo Bold" panose="020B0704020202020204" pitchFamily="34" charset="0"/>
              </a:rPr>
              <a:t>-un curs online </a:t>
            </a:r>
            <a:r>
              <a:rPr lang="en-US" altLang="zh-CN" sz="7200" b="1" dirty="0" err="1">
                <a:solidFill>
                  <a:srgbClr val="FEFEFE"/>
                </a:solidFill>
                <a:latin typeface="Arial" panose="020B0604020202020204" pitchFamily="34" charset="0"/>
                <a:sym typeface="Arimo Bold" panose="020B0704020202020204" pitchFamily="34" charset="0"/>
              </a:rPr>
              <a:t>pentru</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persoanele</a:t>
            </a:r>
            <a:r>
              <a:rPr lang="en-US" altLang="zh-CN" sz="7200" b="1" dirty="0">
                <a:solidFill>
                  <a:srgbClr val="FEFEFE"/>
                </a:solidFill>
                <a:latin typeface="Arial" panose="020B0604020202020204" pitchFamily="34" charset="0"/>
                <a:sym typeface="Arimo Bold" panose="020B0704020202020204" pitchFamily="34" charset="0"/>
              </a:rPr>
              <a:t> cu </a:t>
            </a:r>
            <a:r>
              <a:rPr lang="en-US" altLang="zh-CN" sz="7200" b="1" dirty="0" err="1">
                <a:solidFill>
                  <a:srgbClr val="FEFEFE"/>
                </a:solidFill>
                <a:latin typeface="Arial" panose="020B0604020202020204" pitchFamily="34" charset="0"/>
                <a:sym typeface="Arimo Bold" panose="020B0704020202020204" pitchFamily="34" charset="0"/>
              </a:rPr>
              <a:t>dizabilități</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strVal val="#ppt_w*0.05"/>
                                          </p:val>
                                        </p:tav>
                                        <p:tav tm="100000">
                                          <p:val>
                                            <p:strVal val="#ppt_w"/>
                                          </p:val>
                                        </p:tav>
                                      </p:tavLst>
                                    </p:anim>
                                    <p:anim calcmode="lin" valueType="num">
                                      <p:cBhvr>
                                        <p:cTn id="34" dur="500" fill="hold"/>
                                        <p:tgtEl>
                                          <p:spTgt spid="28"/>
                                        </p:tgtEl>
                                        <p:attrNameLst>
                                          <p:attrName>ppt_h</p:attrName>
                                        </p:attrNameLst>
                                      </p:cBhvr>
                                      <p:tavLst>
                                        <p:tav tm="0">
                                          <p:val>
                                            <p:strVal val="#ppt_h"/>
                                          </p:val>
                                        </p:tav>
                                        <p:tav tm="100000">
                                          <p:val>
                                            <p:strVal val="#ppt_h"/>
                                          </p:val>
                                        </p:tav>
                                      </p:tavLst>
                                    </p:anim>
                                    <p:anim calcmode="lin" valueType="num">
                                      <p:cBhvr>
                                        <p:cTn id="35" dur="500" fill="hold"/>
                                        <p:tgtEl>
                                          <p:spTgt spid="28"/>
                                        </p:tgtEl>
                                        <p:attrNameLst>
                                          <p:attrName>ppt_x</p:attrName>
                                        </p:attrNameLst>
                                      </p:cBhvr>
                                      <p:tavLst>
                                        <p:tav tm="0">
                                          <p:val>
                                            <p:strVal val="#ppt_x-.2"/>
                                          </p:val>
                                        </p:tav>
                                        <p:tav tm="100000">
                                          <p:val>
                                            <p:strVal val="#ppt_x"/>
                                          </p:val>
                                        </p:tav>
                                      </p:tavLst>
                                    </p:anim>
                                    <p:anim calcmode="lin" valueType="num">
                                      <p:cBhvr>
                                        <p:cTn id="36" dur="500" fill="hold"/>
                                        <p:tgtEl>
                                          <p:spTgt spid="28"/>
                                        </p:tgtEl>
                                        <p:attrNameLst>
                                          <p:attrName>ppt_y</p:attrName>
                                        </p:attrNameLst>
                                      </p:cBhvr>
                                      <p:tavLst>
                                        <p:tav tm="0">
                                          <p:val>
                                            <p:strVal val="#ppt_y"/>
                                          </p:val>
                                        </p:tav>
                                        <p:tav tm="100000">
                                          <p:val>
                                            <p:strVal val="#ppt_y"/>
                                          </p:val>
                                        </p:tav>
                                      </p:tavLst>
                                    </p:anim>
                                    <p:animEffect transition="in" filter="fade">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strVal val="#ppt_w*0.05"/>
                                          </p:val>
                                        </p:tav>
                                        <p:tav tm="100000">
                                          <p:val>
                                            <p:strVal val="#ppt_w"/>
                                          </p:val>
                                        </p:tav>
                                      </p:tavLst>
                                    </p:anim>
                                    <p:anim calcmode="lin" valueType="num">
                                      <p:cBhvr>
                                        <p:cTn id="43" dur="500" fill="hold"/>
                                        <p:tgtEl>
                                          <p:spTgt spid="30"/>
                                        </p:tgtEl>
                                        <p:attrNameLst>
                                          <p:attrName>ppt_h</p:attrName>
                                        </p:attrNameLst>
                                      </p:cBhvr>
                                      <p:tavLst>
                                        <p:tav tm="0">
                                          <p:val>
                                            <p:strVal val="#ppt_h"/>
                                          </p:val>
                                        </p:tav>
                                        <p:tav tm="100000">
                                          <p:val>
                                            <p:strVal val="#ppt_h"/>
                                          </p:val>
                                        </p:tav>
                                      </p:tavLst>
                                    </p:anim>
                                    <p:anim calcmode="lin" valueType="num">
                                      <p:cBhvr>
                                        <p:cTn id="44" dur="500" fill="hold"/>
                                        <p:tgtEl>
                                          <p:spTgt spid="30"/>
                                        </p:tgtEl>
                                        <p:attrNameLst>
                                          <p:attrName>ppt_x</p:attrName>
                                        </p:attrNameLst>
                                      </p:cBhvr>
                                      <p:tavLst>
                                        <p:tav tm="0">
                                          <p:val>
                                            <p:strVal val="#ppt_x-.2"/>
                                          </p:val>
                                        </p:tav>
                                        <p:tav tm="100000">
                                          <p:val>
                                            <p:strVal val="#ppt_x"/>
                                          </p:val>
                                        </p:tav>
                                      </p:tavLst>
                                    </p:anim>
                                    <p:anim calcmode="lin" valueType="num">
                                      <p:cBhvr>
                                        <p:cTn id="45" dur="500" fill="hold"/>
                                        <p:tgtEl>
                                          <p:spTgt spid="30"/>
                                        </p:tgtEl>
                                        <p:attrNameLst>
                                          <p:attrName>ppt_y</p:attrName>
                                        </p:attrNameLst>
                                      </p:cBhvr>
                                      <p:tavLst>
                                        <p:tav tm="0">
                                          <p:val>
                                            <p:strVal val="#ppt_y"/>
                                          </p:val>
                                        </p:tav>
                                        <p:tav tm="100000">
                                          <p:val>
                                            <p:strVal val="#ppt_y"/>
                                          </p:val>
                                        </p:tav>
                                      </p:tavLst>
                                    </p:anim>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grpSp>
        <p:nvGrpSpPr>
          <p:cNvPr id="61442" name="Group 2">
            <a:extLst>
              <a:ext uri="{FF2B5EF4-FFF2-40B4-BE49-F238E27FC236}">
                <a16:creationId xmlns:a16="http://schemas.microsoft.com/office/drawing/2014/main" id="{98B2DE25-00C3-E441-DD6B-99E925C3D0FB}"/>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1083957E-149B-1796-9A47-C3B715A0E94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E0AD28A1-68CD-9324-1BBC-FF703F13DFD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26" name="Group 25">
            <a:extLst>
              <a:ext uri="{FF2B5EF4-FFF2-40B4-BE49-F238E27FC236}">
                <a16:creationId xmlns:a16="http://schemas.microsoft.com/office/drawing/2014/main" id="{14AC724A-62CA-85BA-BFEC-42350B0527E4}"/>
              </a:ext>
            </a:extLst>
          </p:cNvPr>
          <p:cNvGrpSpPr>
            <a:grpSpLocks/>
          </p:cNvGrpSpPr>
          <p:nvPr/>
        </p:nvGrpSpPr>
        <p:grpSpPr bwMode="auto">
          <a:xfrm>
            <a:off x="-342900" y="1255713"/>
            <a:ext cx="8866188" cy="1044575"/>
            <a:chOff x="-539" y="1978"/>
            <a:chExt cx="13962" cy="1644"/>
          </a:xfrm>
        </p:grpSpPr>
        <p:grpSp>
          <p:nvGrpSpPr>
            <p:cNvPr id="61446" name="Group 5">
              <a:extLst>
                <a:ext uri="{FF2B5EF4-FFF2-40B4-BE49-F238E27FC236}">
                  <a16:creationId xmlns:a16="http://schemas.microsoft.com/office/drawing/2014/main" id="{41BC237E-45FD-91F3-2B10-11E08EF1338F}"/>
                </a:ext>
              </a:extLst>
            </p:cNvPr>
            <p:cNvGrpSpPr>
              <a:grpSpLocks/>
            </p:cNvGrpSpPr>
            <p:nvPr/>
          </p:nvGrpSpPr>
          <p:grpSpPr bwMode="auto">
            <a:xfrm>
              <a:off x="-539" y="1996"/>
              <a:ext cx="3573" cy="1626"/>
              <a:chOff x="0" y="0"/>
              <a:chExt cx="3025312" cy="1376799"/>
            </a:xfrm>
          </p:grpSpPr>
          <p:grpSp>
            <p:nvGrpSpPr>
              <p:cNvPr id="61447" name="Group 6">
                <a:extLst>
                  <a:ext uri="{FF2B5EF4-FFF2-40B4-BE49-F238E27FC236}">
                    <a16:creationId xmlns:a16="http://schemas.microsoft.com/office/drawing/2014/main" id="{4CC33070-EB08-18B9-802D-EA2C6CF168E0}"/>
                  </a:ext>
                </a:extLst>
              </p:cNvPr>
              <p:cNvGrpSpPr>
                <a:grpSpLocks/>
              </p:cNvGrpSpPr>
              <p:nvPr/>
            </p:nvGrpSpPr>
            <p:grpSpPr bwMode="auto">
              <a:xfrm>
                <a:off x="0" y="0"/>
                <a:ext cx="3025312" cy="1376799"/>
                <a:chOff x="0" y="0"/>
                <a:chExt cx="7245335" cy="3230880"/>
              </a:xfrm>
            </p:grpSpPr>
            <p:sp>
              <p:nvSpPr>
                <p:cNvPr id="61448" name="Freeform 7">
                  <a:extLst>
                    <a:ext uri="{FF2B5EF4-FFF2-40B4-BE49-F238E27FC236}">
                      <a16:creationId xmlns:a16="http://schemas.microsoft.com/office/drawing/2014/main" id="{3F125512-8F3F-AD66-7DB4-78712B4F9C7D}"/>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49" name="Freeform 8">
                <a:extLst>
                  <a:ext uri="{FF2B5EF4-FFF2-40B4-BE49-F238E27FC236}">
                    <a16:creationId xmlns:a16="http://schemas.microsoft.com/office/drawing/2014/main" id="{DCC10EAB-010A-2140-5291-B2CB8BFA86FF}"/>
                  </a:ext>
                </a:extLst>
              </p:cNvPr>
              <p:cNvSpPr>
                <a:spLocks noChangeArrowheads="1"/>
              </p:cNvSpPr>
              <p:nvPr/>
            </p:nvSpPr>
            <p:spPr bwMode="auto">
              <a:xfrm>
                <a:off x="708268" y="65218"/>
                <a:ext cx="1832887" cy="1246363"/>
              </a:xfrm>
              <a:custGeom>
                <a:avLst/>
                <a:gdLst>
                  <a:gd name="T0" fmla="*/ 0 w 1832887"/>
                  <a:gd name="T1" fmla="*/ 0 h 1246363"/>
                  <a:gd name="T2" fmla="*/ 1832887 w 1832887"/>
                  <a:gd name="T3" fmla="*/ 0 h 1246363"/>
                  <a:gd name="T4" fmla="*/ 1832887 w 1832887"/>
                  <a:gd name="T5" fmla="*/ 1246363 h 1246363"/>
                  <a:gd name="T6" fmla="*/ 0 w 1832887"/>
                  <a:gd name="T7" fmla="*/ 1246363 h 1246363"/>
                  <a:gd name="T8" fmla="*/ 0 w 1832887"/>
                  <a:gd name="T9" fmla="*/ 0 h 1246363"/>
                </a:gdLst>
                <a:ahLst/>
                <a:cxnLst>
                  <a:cxn ang="0">
                    <a:pos x="T0" y="T1"/>
                  </a:cxn>
                  <a:cxn ang="0">
                    <a:pos x="T2" y="T3"/>
                  </a:cxn>
                  <a:cxn ang="0">
                    <a:pos x="T4" y="T5"/>
                  </a:cxn>
                  <a:cxn ang="0">
                    <a:pos x="T6" y="T7"/>
                  </a:cxn>
                  <a:cxn ang="0">
                    <a:pos x="T8" y="T9"/>
                  </a:cxn>
                </a:cxnLst>
                <a:rect l="0" t="0" r="r" b="b"/>
                <a:pathLst>
                  <a:path w="1832887" h="1246363">
                    <a:moveTo>
                      <a:pt x="0" y="0"/>
                    </a:moveTo>
                    <a:lnTo>
                      <a:pt x="1832887" y="0"/>
                    </a:lnTo>
                    <a:lnTo>
                      <a:pt x="1832887" y="1246363"/>
                    </a:lnTo>
                    <a:lnTo>
                      <a:pt x="0" y="1246363"/>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1" name="TextBox 21">
              <a:extLst>
                <a:ext uri="{FF2B5EF4-FFF2-40B4-BE49-F238E27FC236}">
                  <a16:creationId xmlns:a16="http://schemas.microsoft.com/office/drawing/2014/main" id="{9DF6B33D-2D06-62D8-09C4-BCA46A057D8D}"/>
                </a:ext>
              </a:extLst>
            </p:cNvPr>
            <p:cNvSpPr txBox="1"/>
            <p:nvPr/>
          </p:nvSpPr>
          <p:spPr>
            <a:xfrm>
              <a:off x="4033" y="1978"/>
              <a:ext cx="9390" cy="131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Arată empatie</a:t>
              </a:r>
            </a:p>
          </p:txBody>
        </p:sp>
      </p:grpSp>
      <p:grpSp>
        <p:nvGrpSpPr>
          <p:cNvPr id="27" name="Group 26">
            <a:extLst>
              <a:ext uri="{FF2B5EF4-FFF2-40B4-BE49-F238E27FC236}">
                <a16:creationId xmlns:a16="http://schemas.microsoft.com/office/drawing/2014/main" id="{9506CCA6-DD0C-8032-4EA0-F46673CC5288}"/>
              </a:ext>
            </a:extLst>
          </p:cNvPr>
          <p:cNvGrpSpPr>
            <a:grpSpLocks/>
          </p:cNvGrpSpPr>
          <p:nvPr/>
        </p:nvGrpSpPr>
        <p:grpSpPr bwMode="auto">
          <a:xfrm>
            <a:off x="-342900" y="2976564"/>
            <a:ext cx="9647238" cy="1756108"/>
            <a:chOff x="-539" y="4688"/>
            <a:chExt cx="15192" cy="2766"/>
          </a:xfrm>
        </p:grpSpPr>
        <p:grpSp>
          <p:nvGrpSpPr>
            <p:cNvPr id="61452" name="Group 9">
              <a:extLst>
                <a:ext uri="{FF2B5EF4-FFF2-40B4-BE49-F238E27FC236}">
                  <a16:creationId xmlns:a16="http://schemas.microsoft.com/office/drawing/2014/main" id="{F21F7AFF-4CAA-80D7-A478-2D8F04E34F9F}"/>
                </a:ext>
              </a:extLst>
            </p:cNvPr>
            <p:cNvGrpSpPr>
              <a:grpSpLocks/>
            </p:cNvGrpSpPr>
            <p:nvPr/>
          </p:nvGrpSpPr>
          <p:grpSpPr bwMode="auto">
            <a:xfrm>
              <a:off x="-539" y="5426"/>
              <a:ext cx="3573" cy="1626"/>
              <a:chOff x="0" y="0"/>
              <a:chExt cx="3025312" cy="1376799"/>
            </a:xfrm>
          </p:grpSpPr>
          <p:grpSp>
            <p:nvGrpSpPr>
              <p:cNvPr id="61453" name="Group 10">
                <a:extLst>
                  <a:ext uri="{FF2B5EF4-FFF2-40B4-BE49-F238E27FC236}">
                    <a16:creationId xmlns:a16="http://schemas.microsoft.com/office/drawing/2014/main" id="{4B59548F-A567-1B69-A0FD-A40057204278}"/>
                  </a:ext>
                </a:extLst>
              </p:cNvPr>
              <p:cNvGrpSpPr>
                <a:grpSpLocks/>
              </p:cNvGrpSpPr>
              <p:nvPr/>
            </p:nvGrpSpPr>
            <p:grpSpPr bwMode="auto">
              <a:xfrm>
                <a:off x="0" y="0"/>
                <a:ext cx="3025312" cy="1376799"/>
                <a:chOff x="0" y="0"/>
                <a:chExt cx="7245335" cy="3230880"/>
              </a:xfrm>
            </p:grpSpPr>
            <p:sp>
              <p:nvSpPr>
                <p:cNvPr id="61454" name="Freeform 11">
                  <a:extLst>
                    <a:ext uri="{FF2B5EF4-FFF2-40B4-BE49-F238E27FC236}">
                      <a16:creationId xmlns:a16="http://schemas.microsoft.com/office/drawing/2014/main" id="{2AEE63E6-5C95-1C4A-82CC-6928610CD822}"/>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55" name="Freeform 12">
                <a:extLst>
                  <a:ext uri="{FF2B5EF4-FFF2-40B4-BE49-F238E27FC236}">
                    <a16:creationId xmlns:a16="http://schemas.microsoft.com/office/drawing/2014/main" id="{8B1B318D-FC6C-E1A9-CEC1-FB0D4C0535A9}"/>
                  </a:ext>
                </a:extLst>
              </p:cNvPr>
              <p:cNvSpPr>
                <a:spLocks noChangeArrowheads="1"/>
              </p:cNvSpPr>
              <p:nvPr/>
            </p:nvSpPr>
            <p:spPr bwMode="auto">
              <a:xfrm>
                <a:off x="943953" y="139760"/>
                <a:ext cx="1097280" cy="1097280"/>
              </a:xfrm>
              <a:custGeom>
                <a:avLst/>
                <a:gdLst>
                  <a:gd name="T0" fmla="*/ 0 w 1097280"/>
                  <a:gd name="T1" fmla="*/ 0 h 1097280"/>
                  <a:gd name="T2" fmla="*/ 1097280 w 1097280"/>
                  <a:gd name="T3" fmla="*/ 0 h 1097280"/>
                  <a:gd name="T4" fmla="*/ 1097280 w 1097280"/>
                  <a:gd name="T5" fmla="*/ 1097280 h 1097280"/>
                  <a:gd name="T6" fmla="*/ 0 w 1097280"/>
                  <a:gd name="T7" fmla="*/ 1097280 h 1097280"/>
                  <a:gd name="T8" fmla="*/ 0 w 1097280"/>
                  <a:gd name="T9" fmla="*/ 0 h 1097280"/>
                </a:gdLst>
                <a:ahLst/>
                <a:cxnLst>
                  <a:cxn ang="0">
                    <a:pos x="T0" y="T1"/>
                  </a:cxn>
                  <a:cxn ang="0">
                    <a:pos x="T2" y="T3"/>
                  </a:cxn>
                  <a:cxn ang="0">
                    <a:pos x="T4" y="T5"/>
                  </a:cxn>
                  <a:cxn ang="0">
                    <a:pos x="T6" y="T7"/>
                  </a:cxn>
                  <a:cxn ang="0">
                    <a:pos x="T8" y="T9"/>
                  </a:cxn>
                </a:cxnLst>
                <a:rect l="0" t="0" r="r" b="b"/>
                <a:pathLst>
                  <a:path w="1097280" h="1097280">
                    <a:moveTo>
                      <a:pt x="0" y="0"/>
                    </a:moveTo>
                    <a:lnTo>
                      <a:pt x="1097280" y="0"/>
                    </a:lnTo>
                    <a:lnTo>
                      <a:pt x="1097280" y="1097280"/>
                    </a:lnTo>
                    <a:lnTo>
                      <a:pt x="0" y="109728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2" name="TextBox 22">
              <a:extLst>
                <a:ext uri="{FF2B5EF4-FFF2-40B4-BE49-F238E27FC236}">
                  <a16:creationId xmlns:a16="http://schemas.microsoft.com/office/drawing/2014/main" id="{D3AE4881-0BC6-D05F-F68C-956BDF51ED52}"/>
                </a:ext>
              </a:extLst>
            </p:cNvPr>
            <p:cNvSpPr txBox="1"/>
            <p:nvPr/>
          </p:nvSpPr>
          <p:spPr>
            <a:xfrm>
              <a:off x="4033" y="4688"/>
              <a:ext cx="10620" cy="2766"/>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Ofer</a:t>
              </a:r>
              <a:r>
                <a:rPr lang="ro-RO"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ă</a:t>
              </a: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feedback constructiv</a:t>
              </a:r>
            </a:p>
          </p:txBody>
        </p:sp>
      </p:grpSp>
      <p:grpSp>
        <p:nvGrpSpPr>
          <p:cNvPr id="28" name="Group 27">
            <a:extLst>
              <a:ext uri="{FF2B5EF4-FFF2-40B4-BE49-F238E27FC236}">
                <a16:creationId xmlns:a16="http://schemas.microsoft.com/office/drawing/2014/main" id="{E2F766C1-1A09-846C-0775-6FA294326B05}"/>
              </a:ext>
            </a:extLst>
          </p:cNvPr>
          <p:cNvGrpSpPr>
            <a:grpSpLocks/>
          </p:cNvGrpSpPr>
          <p:nvPr/>
        </p:nvGrpSpPr>
        <p:grpSpPr bwMode="auto">
          <a:xfrm>
            <a:off x="-258763" y="5608638"/>
            <a:ext cx="10412413" cy="1044575"/>
            <a:chOff x="-407" y="8833"/>
            <a:chExt cx="16398" cy="1644"/>
          </a:xfrm>
        </p:grpSpPr>
        <p:grpSp>
          <p:nvGrpSpPr>
            <p:cNvPr id="61458" name="Group 13">
              <a:extLst>
                <a:ext uri="{FF2B5EF4-FFF2-40B4-BE49-F238E27FC236}">
                  <a16:creationId xmlns:a16="http://schemas.microsoft.com/office/drawing/2014/main" id="{FFE6F758-2230-8CD0-75A9-2CB9526B052C}"/>
                </a:ext>
              </a:extLst>
            </p:cNvPr>
            <p:cNvGrpSpPr>
              <a:grpSpLocks/>
            </p:cNvGrpSpPr>
            <p:nvPr/>
          </p:nvGrpSpPr>
          <p:grpSpPr bwMode="auto">
            <a:xfrm>
              <a:off x="-407" y="8851"/>
              <a:ext cx="3573" cy="1626"/>
              <a:chOff x="0" y="0"/>
              <a:chExt cx="3025312" cy="1376799"/>
            </a:xfrm>
          </p:grpSpPr>
          <p:grpSp>
            <p:nvGrpSpPr>
              <p:cNvPr id="61459" name="Group 14">
                <a:extLst>
                  <a:ext uri="{FF2B5EF4-FFF2-40B4-BE49-F238E27FC236}">
                    <a16:creationId xmlns:a16="http://schemas.microsoft.com/office/drawing/2014/main" id="{C15A3AE0-EDF9-9896-CE73-02D4A50BADB4}"/>
                  </a:ext>
                </a:extLst>
              </p:cNvPr>
              <p:cNvGrpSpPr>
                <a:grpSpLocks/>
              </p:cNvGrpSpPr>
              <p:nvPr/>
            </p:nvGrpSpPr>
            <p:grpSpPr bwMode="auto">
              <a:xfrm>
                <a:off x="0" y="0"/>
                <a:ext cx="3025312" cy="1376799"/>
                <a:chOff x="0" y="0"/>
                <a:chExt cx="7245335" cy="3230880"/>
              </a:xfrm>
            </p:grpSpPr>
            <p:sp>
              <p:nvSpPr>
                <p:cNvPr id="61460" name="Freeform 15">
                  <a:extLst>
                    <a:ext uri="{FF2B5EF4-FFF2-40B4-BE49-F238E27FC236}">
                      <a16:creationId xmlns:a16="http://schemas.microsoft.com/office/drawing/2014/main" id="{80B873A1-43E7-37B8-6F5A-0ACF50894777}"/>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1" name="Freeform 16">
                <a:extLst>
                  <a:ext uri="{FF2B5EF4-FFF2-40B4-BE49-F238E27FC236}">
                    <a16:creationId xmlns:a16="http://schemas.microsoft.com/office/drawing/2014/main" id="{0DDA402D-5049-F5FD-DEE9-5A8FE4BE2199}"/>
                  </a:ext>
                </a:extLst>
              </p:cNvPr>
              <p:cNvSpPr>
                <a:spLocks noChangeArrowheads="1"/>
              </p:cNvSpPr>
              <p:nvPr/>
            </p:nvSpPr>
            <p:spPr bwMode="auto">
              <a:xfrm>
                <a:off x="1103618" y="100912"/>
                <a:ext cx="818076" cy="1174975"/>
              </a:xfrm>
              <a:custGeom>
                <a:avLst/>
                <a:gdLst>
                  <a:gd name="T0" fmla="*/ 0 w 818076"/>
                  <a:gd name="T1" fmla="*/ 0 h 1174975"/>
                  <a:gd name="T2" fmla="*/ 818076 w 818076"/>
                  <a:gd name="T3" fmla="*/ 0 h 1174975"/>
                  <a:gd name="T4" fmla="*/ 818076 w 818076"/>
                  <a:gd name="T5" fmla="*/ 1174975 h 1174975"/>
                  <a:gd name="T6" fmla="*/ 0 w 818076"/>
                  <a:gd name="T7" fmla="*/ 1174975 h 1174975"/>
                  <a:gd name="T8" fmla="*/ 0 w 818076"/>
                  <a:gd name="T9" fmla="*/ 0 h 1174975"/>
                </a:gdLst>
                <a:ahLst/>
                <a:cxnLst>
                  <a:cxn ang="0">
                    <a:pos x="T0" y="T1"/>
                  </a:cxn>
                  <a:cxn ang="0">
                    <a:pos x="T2" y="T3"/>
                  </a:cxn>
                  <a:cxn ang="0">
                    <a:pos x="T4" y="T5"/>
                  </a:cxn>
                  <a:cxn ang="0">
                    <a:pos x="T6" y="T7"/>
                  </a:cxn>
                  <a:cxn ang="0">
                    <a:pos x="T8" y="T9"/>
                  </a:cxn>
                </a:cxnLst>
                <a:rect l="0" t="0" r="r" b="b"/>
                <a:pathLst>
                  <a:path w="818076" h="1174975">
                    <a:moveTo>
                      <a:pt x="0" y="0"/>
                    </a:moveTo>
                    <a:lnTo>
                      <a:pt x="818076" y="0"/>
                    </a:lnTo>
                    <a:lnTo>
                      <a:pt x="818076" y="1174975"/>
                    </a:lnTo>
                    <a:lnTo>
                      <a:pt x="0" y="117497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3" name="TextBox 23">
              <a:extLst>
                <a:ext uri="{FF2B5EF4-FFF2-40B4-BE49-F238E27FC236}">
                  <a16:creationId xmlns:a16="http://schemas.microsoft.com/office/drawing/2014/main" id="{EA8C9E3A-997E-BA0A-9B49-DFBA7FF7C61A}"/>
                </a:ext>
              </a:extLst>
            </p:cNvPr>
            <p:cNvSpPr txBox="1"/>
            <p:nvPr/>
          </p:nvSpPr>
          <p:spPr>
            <a:xfrm>
              <a:off x="4033" y="8833"/>
              <a:ext cx="11958" cy="1310"/>
            </a:xfrm>
            <a:prstGeom prst="rect">
              <a:avLst/>
            </a:prstGeom>
          </p:spPr>
          <p:txBody>
            <a:bodyPr lIns="0" tIns="0" rIns="0" bIns="0">
              <a:spAutoFit/>
            </a:bodyPr>
            <a:lstStyle/>
            <a:p>
              <a:pPr fontAlgn="auto">
                <a:lnSpc>
                  <a:spcPts val="7200"/>
                </a:lnSpc>
                <a:defRPr/>
              </a:pP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Exprimă aprecierea</a:t>
              </a:r>
            </a:p>
          </p:txBody>
        </p:sp>
      </p:grpSp>
      <p:grpSp>
        <p:nvGrpSpPr>
          <p:cNvPr id="29" name="Group 28">
            <a:extLst>
              <a:ext uri="{FF2B5EF4-FFF2-40B4-BE49-F238E27FC236}">
                <a16:creationId xmlns:a16="http://schemas.microsoft.com/office/drawing/2014/main" id="{8598E5F3-18C9-7B52-4B92-576F7890EFD7}"/>
              </a:ext>
            </a:extLst>
          </p:cNvPr>
          <p:cNvGrpSpPr>
            <a:grpSpLocks/>
          </p:cNvGrpSpPr>
          <p:nvPr/>
        </p:nvGrpSpPr>
        <p:grpSpPr bwMode="auto">
          <a:xfrm>
            <a:off x="-342900" y="7715250"/>
            <a:ext cx="10496550" cy="1044575"/>
            <a:chOff x="-539" y="12150"/>
            <a:chExt cx="13962" cy="1644"/>
          </a:xfrm>
        </p:grpSpPr>
        <p:grpSp>
          <p:nvGrpSpPr>
            <p:cNvPr id="61464" name="Group 17">
              <a:extLst>
                <a:ext uri="{FF2B5EF4-FFF2-40B4-BE49-F238E27FC236}">
                  <a16:creationId xmlns:a16="http://schemas.microsoft.com/office/drawing/2014/main" id="{60E1CF81-E519-4799-10C9-E8D89F3EDA49}"/>
                </a:ext>
              </a:extLst>
            </p:cNvPr>
            <p:cNvGrpSpPr>
              <a:grpSpLocks/>
            </p:cNvGrpSpPr>
            <p:nvPr/>
          </p:nvGrpSpPr>
          <p:grpSpPr bwMode="auto">
            <a:xfrm>
              <a:off x="-539" y="12168"/>
              <a:ext cx="3573" cy="1626"/>
              <a:chOff x="0" y="0"/>
              <a:chExt cx="3025312" cy="1376799"/>
            </a:xfrm>
          </p:grpSpPr>
          <p:grpSp>
            <p:nvGrpSpPr>
              <p:cNvPr id="61465" name="Group 18">
                <a:extLst>
                  <a:ext uri="{FF2B5EF4-FFF2-40B4-BE49-F238E27FC236}">
                    <a16:creationId xmlns:a16="http://schemas.microsoft.com/office/drawing/2014/main" id="{24802881-6345-D356-F6EA-3DDEA0D283BD}"/>
                  </a:ext>
                </a:extLst>
              </p:cNvPr>
              <p:cNvGrpSpPr>
                <a:grpSpLocks/>
              </p:cNvGrpSpPr>
              <p:nvPr/>
            </p:nvGrpSpPr>
            <p:grpSpPr bwMode="auto">
              <a:xfrm>
                <a:off x="0" y="0"/>
                <a:ext cx="3025312" cy="1376799"/>
                <a:chOff x="0" y="0"/>
                <a:chExt cx="7245335" cy="3230880"/>
              </a:xfrm>
            </p:grpSpPr>
            <p:sp>
              <p:nvSpPr>
                <p:cNvPr id="61466" name="Freeform 19">
                  <a:extLst>
                    <a:ext uri="{FF2B5EF4-FFF2-40B4-BE49-F238E27FC236}">
                      <a16:creationId xmlns:a16="http://schemas.microsoft.com/office/drawing/2014/main" id="{F25C3EAC-52A1-3478-5B8F-103DAAF636CB}"/>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F689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1467" name="Freeform 20">
                <a:extLst>
                  <a:ext uri="{FF2B5EF4-FFF2-40B4-BE49-F238E27FC236}">
                    <a16:creationId xmlns:a16="http://schemas.microsoft.com/office/drawing/2014/main" id="{6E0D2482-5939-DE10-09CA-6ADF1ECECD75}"/>
                  </a:ext>
                </a:extLst>
              </p:cNvPr>
              <p:cNvSpPr>
                <a:spLocks noChangeArrowheads="1"/>
              </p:cNvSpPr>
              <p:nvPr/>
            </p:nvSpPr>
            <p:spPr bwMode="auto">
              <a:xfrm>
                <a:off x="1231695" y="146789"/>
                <a:ext cx="561921" cy="1083222"/>
              </a:xfrm>
              <a:custGeom>
                <a:avLst/>
                <a:gdLst>
                  <a:gd name="T0" fmla="*/ 0 w 561921"/>
                  <a:gd name="T1" fmla="*/ 0 h 1083222"/>
                  <a:gd name="T2" fmla="*/ 561921 w 561921"/>
                  <a:gd name="T3" fmla="*/ 0 h 1083222"/>
                  <a:gd name="T4" fmla="*/ 561921 w 561921"/>
                  <a:gd name="T5" fmla="*/ 1083222 h 1083222"/>
                  <a:gd name="T6" fmla="*/ 0 w 561921"/>
                  <a:gd name="T7" fmla="*/ 1083222 h 1083222"/>
                  <a:gd name="T8" fmla="*/ 0 w 561921"/>
                  <a:gd name="T9" fmla="*/ 0 h 1083222"/>
                </a:gdLst>
                <a:ahLst/>
                <a:cxnLst>
                  <a:cxn ang="0">
                    <a:pos x="T0" y="T1"/>
                  </a:cxn>
                  <a:cxn ang="0">
                    <a:pos x="T2" y="T3"/>
                  </a:cxn>
                  <a:cxn ang="0">
                    <a:pos x="T4" y="T5"/>
                  </a:cxn>
                  <a:cxn ang="0">
                    <a:pos x="T6" y="T7"/>
                  </a:cxn>
                  <a:cxn ang="0">
                    <a:pos x="T8" y="T9"/>
                  </a:cxn>
                </a:cxnLst>
                <a:rect l="0" t="0" r="r" b="b"/>
                <a:pathLst>
                  <a:path w="561921" h="1083222">
                    <a:moveTo>
                      <a:pt x="0" y="0"/>
                    </a:moveTo>
                    <a:lnTo>
                      <a:pt x="561921" y="0"/>
                    </a:lnTo>
                    <a:lnTo>
                      <a:pt x="561921" y="1083222"/>
                    </a:lnTo>
                    <a:lnTo>
                      <a:pt x="0" y="1083222"/>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24" name="TextBox 24">
              <a:extLst>
                <a:ext uri="{FF2B5EF4-FFF2-40B4-BE49-F238E27FC236}">
                  <a16:creationId xmlns:a16="http://schemas.microsoft.com/office/drawing/2014/main" id="{5F540C78-27DF-6EE8-8453-7CABE5FF058E}"/>
                </a:ext>
              </a:extLst>
            </p:cNvPr>
            <p:cNvSpPr txBox="1"/>
            <p:nvPr/>
          </p:nvSpPr>
          <p:spPr>
            <a:xfrm>
              <a:off x="3323" y="12150"/>
              <a:ext cx="10100" cy="1310"/>
            </a:xfrm>
            <a:prstGeom prst="rect">
              <a:avLst/>
            </a:prstGeom>
          </p:spPr>
          <p:txBody>
            <a:bodyPr wrap="square" lIns="0" tIns="0" rIns="0" bIns="0">
              <a:spAutoFit/>
            </a:bodyPr>
            <a:lstStyle/>
            <a:p>
              <a:pPr fontAlgn="auto">
                <a:lnSpc>
                  <a:spcPts val="7200"/>
                </a:lnSpc>
                <a:defRPr/>
              </a:pPr>
              <a:r>
                <a:rPr lang="ro-RO"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Demonstrează p</a:t>
              </a:r>
              <a:r>
                <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olit</a:t>
              </a:r>
              <a:r>
                <a:rPr lang="ro-RO"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ețe</a:t>
              </a:r>
              <a:endParaRPr lang="en-US" sz="4800" b="1"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sp>
        <p:nvSpPr>
          <p:cNvPr id="25" name="TextBox 25">
            <a:extLst>
              <a:ext uri="{FF2B5EF4-FFF2-40B4-BE49-F238E27FC236}">
                <a16:creationId xmlns:a16="http://schemas.microsoft.com/office/drawing/2014/main" id="{F96C2923-67AB-6151-E0B5-7B15D25FB640}"/>
              </a:ext>
            </a:extLst>
          </p:cNvPr>
          <p:cNvSpPr txBox="1">
            <a:spLocks noChangeArrowheads="1"/>
          </p:cNvSpPr>
          <p:nvPr/>
        </p:nvSpPr>
        <p:spPr bwMode="auto">
          <a:xfrm>
            <a:off x="10696353" y="1494738"/>
            <a:ext cx="6743922" cy="677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ts val="8850"/>
              </a:lnSpc>
            </a:pPr>
            <a:r>
              <a:rPr lang="en-US" altLang="zh-CN" sz="7200" b="1" dirty="0" err="1">
                <a:solidFill>
                  <a:srgbClr val="FEFEFE"/>
                </a:solidFill>
                <a:latin typeface="Arial" panose="020B0604020202020204" pitchFamily="34" charset="0"/>
                <a:sym typeface="Arimo Bold" panose="020B0704020202020204" pitchFamily="34" charset="0"/>
              </a:rPr>
              <a:t>Ascultarea</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activă</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într</a:t>
            </a:r>
            <a:r>
              <a:rPr lang="en-US" altLang="zh-CN" sz="7200" b="1" dirty="0">
                <a:solidFill>
                  <a:srgbClr val="FEFEFE"/>
                </a:solidFill>
                <a:latin typeface="Arial" panose="020B0604020202020204" pitchFamily="34" charset="0"/>
                <a:sym typeface="Arimo Bold" panose="020B0704020202020204" pitchFamily="34" charset="0"/>
              </a:rPr>
              <a:t>-un curs online </a:t>
            </a:r>
            <a:r>
              <a:rPr lang="en-US" altLang="zh-CN" sz="7200" b="1" dirty="0" err="1">
                <a:solidFill>
                  <a:srgbClr val="FEFEFE"/>
                </a:solidFill>
                <a:latin typeface="Arial" panose="020B0604020202020204" pitchFamily="34" charset="0"/>
                <a:sym typeface="Arimo Bold" panose="020B0704020202020204" pitchFamily="34" charset="0"/>
              </a:rPr>
              <a:t>pentru</a:t>
            </a:r>
            <a:r>
              <a:rPr lang="en-US" altLang="zh-CN" sz="7200" b="1" dirty="0">
                <a:solidFill>
                  <a:srgbClr val="FEFEFE"/>
                </a:solidFill>
                <a:latin typeface="Arial" panose="020B0604020202020204" pitchFamily="34" charset="0"/>
                <a:sym typeface="Arimo Bold" panose="020B0704020202020204" pitchFamily="34" charset="0"/>
              </a:rPr>
              <a:t> </a:t>
            </a:r>
            <a:r>
              <a:rPr lang="en-US" altLang="zh-CN" sz="7200" b="1" dirty="0" err="1">
                <a:solidFill>
                  <a:srgbClr val="FEFEFE"/>
                </a:solidFill>
                <a:latin typeface="Arial" panose="020B0604020202020204" pitchFamily="34" charset="0"/>
                <a:sym typeface="Arimo Bold" panose="020B0704020202020204" pitchFamily="34" charset="0"/>
              </a:rPr>
              <a:t>persoanele</a:t>
            </a:r>
            <a:r>
              <a:rPr lang="en-US" altLang="zh-CN" sz="7200" b="1" dirty="0">
                <a:solidFill>
                  <a:srgbClr val="FEFEFE"/>
                </a:solidFill>
                <a:latin typeface="Arial" panose="020B0604020202020204" pitchFamily="34" charset="0"/>
                <a:sym typeface="Arimo Bold" panose="020B0704020202020204" pitchFamily="34" charset="0"/>
              </a:rPr>
              <a:t> cu </a:t>
            </a:r>
            <a:r>
              <a:rPr lang="en-US" altLang="zh-CN" sz="7200" b="1" dirty="0" err="1">
                <a:solidFill>
                  <a:srgbClr val="FEFEFE"/>
                </a:solidFill>
                <a:latin typeface="Arial" panose="020B0604020202020204" pitchFamily="34" charset="0"/>
                <a:sym typeface="Arimo Bold" panose="020B0704020202020204" pitchFamily="34" charset="0"/>
              </a:rPr>
              <a:t>dizabilități</a:t>
            </a:r>
            <a:endParaRPr lang="en-US" altLang="zh-CN" sz="7200" b="1" dirty="0">
              <a:solidFill>
                <a:srgbClr val="FEFEFE"/>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from="(-#ppt_w/2)" to="(#ppt_x)" calcmode="lin" valueType="num">
                                      <p:cBhvr>
                                        <p:cTn id="7" dur="1200" fill="hold">
                                          <p:stCondLst>
                                            <p:cond delay="0"/>
                                          </p:stCondLst>
                                        </p:cTn>
                                        <p:tgtEl>
                                          <p:spTgt spid="25"/>
                                        </p:tgtEl>
                                        <p:attrNameLst>
                                          <p:attrName>ppt_x</p:attrName>
                                        </p:attrNameLst>
                                      </p:cBhvr>
                                    </p:anim>
                                    <p:anim from="0" to="-1.0" calcmode="lin" valueType="num">
                                      <p:cBhvr>
                                        <p:cTn id="8" dur="400" decel="50000" autoRev="1" fill="hold">
                                          <p:stCondLst>
                                            <p:cond delay="1200"/>
                                          </p:stCondLst>
                                        </p:cTn>
                                        <p:tgtEl>
                                          <p:spTgt spid="25"/>
                                        </p:tgtEl>
                                        <p:attrNameLst>
                                          <p:attrName>xshear</p:attrName>
                                        </p:attrNameLst>
                                      </p:cBhvr>
                                    </p:anim>
                                    <p:animScale>
                                      <p:cBhvr>
                                        <p:cTn id="9" dur="400" decel="100000" autoRev="1" fill="hold">
                                          <p:stCondLst>
                                            <p:cond delay="1200"/>
                                          </p:stCondLst>
                                        </p:cTn>
                                        <p:tgtEl>
                                          <p:spTgt spid="25"/>
                                        </p:tgtEl>
                                      </p:cBhvr>
                                      <p:from x="100000" y="100000"/>
                                      <p:to x="80000" y="100000"/>
                                    </p:animScale>
                                    <p:anim by="(#ppt_h/3+#ppt_w*0.1)" calcmode="lin" valueType="num">
                                      <p:cBhvr>
                                        <p:cTn id="10" dur="400" decel="100000" autoRev="1" fill="hold">
                                          <p:stCondLst>
                                            <p:cond delay="1200"/>
                                          </p:stCondLst>
                                        </p:cTn>
                                        <p:tgtEl>
                                          <p:spTgt spid="25"/>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nodeType="clickEffect">
                                  <p:stCondLst>
                                    <p:cond delay="0"/>
                                  </p:stCondLst>
                                  <p:childTnLst>
                                    <p:set>
                                      <p:cBhvr>
                                        <p:cTn id="14" dur="1000" fill="hold">
                                          <p:stCondLst>
                                            <p:cond delay="0"/>
                                          </p:stCondLst>
                                        </p:cTn>
                                        <p:tgtEl>
                                          <p:spTgt spid="26"/>
                                        </p:tgtEl>
                                        <p:attrNameLst>
                                          <p:attrName>style.visibility</p:attrName>
                                        </p:attrNameLst>
                                      </p:cBhvr>
                                      <p:to>
                                        <p:strVal val="visible"/>
                                      </p:to>
                                    </p:set>
                                    <p:anim calcmode="lin" valueType="num">
                                      <p:cBhvr>
                                        <p:cTn id="15" dur="1000" fill="hold"/>
                                        <p:tgtEl>
                                          <p:spTgt spid="26"/>
                                        </p:tgtEl>
                                        <p:attrNameLst>
                                          <p:attrName>ppt_w</p:attrName>
                                        </p:attrNameLst>
                                      </p:cBhvr>
                                      <p:tavLst>
                                        <p:tav tm="0">
                                          <p:val>
                                            <p:strVal val="#ppt_w*0.05"/>
                                          </p:val>
                                        </p:tav>
                                        <p:tav tm="100000">
                                          <p:val>
                                            <p:strVal val="#ppt_w"/>
                                          </p:val>
                                        </p:tav>
                                      </p:tavLst>
                                    </p:anim>
                                    <p:anim calcmode="lin" valueType="num">
                                      <p:cBhvr>
                                        <p:cTn id="16" dur="1000" fill="hold"/>
                                        <p:tgtEl>
                                          <p:spTgt spid="26"/>
                                        </p:tgtEl>
                                        <p:attrNameLst>
                                          <p:attrName>ppt_h</p:attrName>
                                        </p:attrNameLst>
                                      </p:cBhvr>
                                      <p:tavLst>
                                        <p:tav tm="0">
                                          <p:val>
                                            <p:strVal val="#ppt_h"/>
                                          </p:val>
                                        </p:tav>
                                        <p:tav tm="100000">
                                          <p:val>
                                            <p:strVal val="#ppt_h"/>
                                          </p:val>
                                        </p:tav>
                                      </p:tavLst>
                                    </p:anim>
                                    <p:anim calcmode="lin" valueType="num">
                                      <p:cBhvr>
                                        <p:cTn id="17" dur="1000" fill="hold"/>
                                        <p:tgtEl>
                                          <p:spTgt spid="26"/>
                                        </p:tgtEl>
                                        <p:attrNameLst>
                                          <p:attrName>ppt_x</p:attrName>
                                        </p:attrNameLst>
                                      </p:cBhvr>
                                      <p:tavLst>
                                        <p:tav tm="0">
                                          <p:val>
                                            <p:strVal val="#ppt_x-.2"/>
                                          </p:val>
                                        </p:tav>
                                        <p:tav tm="100000">
                                          <p:val>
                                            <p:strVal val="#ppt_x"/>
                                          </p:val>
                                        </p:tav>
                                      </p:tavLst>
                                    </p:anim>
                                    <p:anim calcmode="lin" valueType="num">
                                      <p:cBhvr>
                                        <p:cTn id="18" dur="1000" fill="hold"/>
                                        <p:tgtEl>
                                          <p:spTgt spid="26"/>
                                        </p:tgtEl>
                                        <p:attrNameLst>
                                          <p:attrName>ppt_y</p:attrName>
                                        </p:attrNameLst>
                                      </p:cBhvr>
                                      <p:tavLst>
                                        <p:tav tm="0">
                                          <p:val>
                                            <p:strVal val="#ppt_y"/>
                                          </p:val>
                                        </p:tav>
                                        <p:tav tm="100000">
                                          <p:val>
                                            <p:strVal val="#ppt_y"/>
                                          </p:val>
                                        </p:tav>
                                      </p:tavLst>
                                    </p:anim>
                                    <p:animEffect transition="in" filter="fade">
                                      <p:cBhvr>
                                        <p:cTn id="19" dur="1000"/>
                                        <p:tgtEl>
                                          <p:spTgt spid="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000"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0.05"/>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fade">
                                      <p:cBhvr>
                                        <p:cTn id="28" dur="1000"/>
                                        <p:tgtEl>
                                          <p:spTgt spid="2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000" fill="hold">
                                          <p:stCondLst>
                                            <p:cond delay="0"/>
                                          </p:stCondLst>
                                        </p:cTn>
                                        <p:tgtEl>
                                          <p:spTgt spid="28"/>
                                        </p:tgtEl>
                                        <p:attrNameLst>
                                          <p:attrName>style.visibility</p:attrName>
                                        </p:attrNameLst>
                                      </p:cBhvr>
                                      <p:to>
                                        <p:strVal val="visible"/>
                                      </p:to>
                                    </p:set>
                                    <p:anim calcmode="lin" valueType="num">
                                      <p:cBhvr>
                                        <p:cTn id="33" dur="1000" fill="hold"/>
                                        <p:tgtEl>
                                          <p:spTgt spid="28"/>
                                        </p:tgtEl>
                                        <p:attrNameLst>
                                          <p:attrName>ppt_w</p:attrName>
                                        </p:attrNameLst>
                                      </p:cBhvr>
                                      <p:tavLst>
                                        <p:tav tm="0">
                                          <p:val>
                                            <p:strVal val="#ppt_w*0.05"/>
                                          </p:val>
                                        </p:tav>
                                        <p:tav tm="100000">
                                          <p:val>
                                            <p:strVal val="#ppt_w"/>
                                          </p:val>
                                        </p:tav>
                                      </p:tavLst>
                                    </p:anim>
                                    <p:anim calcmode="lin" valueType="num">
                                      <p:cBhvr>
                                        <p:cTn id="34" dur="1000" fill="hold"/>
                                        <p:tgtEl>
                                          <p:spTgt spid="28"/>
                                        </p:tgtEl>
                                        <p:attrNameLst>
                                          <p:attrName>ppt_h</p:attrName>
                                        </p:attrNameLst>
                                      </p:cBhvr>
                                      <p:tavLst>
                                        <p:tav tm="0">
                                          <p:val>
                                            <p:strVal val="#ppt_h"/>
                                          </p:val>
                                        </p:tav>
                                        <p:tav tm="100000">
                                          <p:val>
                                            <p:strVal val="#ppt_h"/>
                                          </p:val>
                                        </p:tav>
                                      </p:tavLst>
                                    </p:anim>
                                    <p:anim calcmode="lin" valueType="num">
                                      <p:cBhvr>
                                        <p:cTn id="35" dur="1000" fill="hold"/>
                                        <p:tgtEl>
                                          <p:spTgt spid="28"/>
                                        </p:tgtEl>
                                        <p:attrNameLst>
                                          <p:attrName>ppt_x</p:attrName>
                                        </p:attrNameLst>
                                      </p:cBhvr>
                                      <p:tavLst>
                                        <p:tav tm="0">
                                          <p:val>
                                            <p:strVal val="#ppt_x-.2"/>
                                          </p:val>
                                        </p:tav>
                                        <p:tav tm="100000">
                                          <p:val>
                                            <p:strVal val="#ppt_x"/>
                                          </p:val>
                                        </p:tav>
                                      </p:tavLst>
                                    </p:anim>
                                    <p:anim calcmode="lin" valueType="num">
                                      <p:cBhvr>
                                        <p:cTn id="36" dur="1000" fill="hold"/>
                                        <p:tgtEl>
                                          <p:spTgt spid="28"/>
                                        </p:tgtEl>
                                        <p:attrNameLst>
                                          <p:attrName>ppt_y</p:attrName>
                                        </p:attrNameLst>
                                      </p:cBhvr>
                                      <p:tavLst>
                                        <p:tav tm="0">
                                          <p:val>
                                            <p:strVal val="#ppt_y"/>
                                          </p:val>
                                        </p:tav>
                                        <p:tav tm="100000">
                                          <p:val>
                                            <p:strVal val="#ppt_y"/>
                                          </p:val>
                                        </p:tav>
                                      </p:tavLst>
                                    </p:anim>
                                    <p:animEffect transition="in" filter="fade">
                                      <p:cBhvr>
                                        <p:cTn id="37" dur="10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nodeType="clickEffect">
                                  <p:stCondLst>
                                    <p:cond delay="0"/>
                                  </p:stCondLst>
                                  <p:childTnLst>
                                    <p:set>
                                      <p:cBhvr>
                                        <p:cTn id="41" dur="1000"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strVal val="#ppt_w*0.05"/>
                                          </p:val>
                                        </p:tav>
                                        <p:tav tm="100000">
                                          <p:val>
                                            <p:strVal val="#ppt_w"/>
                                          </p:val>
                                        </p:tav>
                                      </p:tavLst>
                                    </p:anim>
                                    <p:anim calcmode="lin" valueType="num">
                                      <p:cBhvr>
                                        <p:cTn id="43" dur="1000" fill="hold"/>
                                        <p:tgtEl>
                                          <p:spTgt spid="29"/>
                                        </p:tgtEl>
                                        <p:attrNameLst>
                                          <p:attrName>ppt_h</p:attrName>
                                        </p:attrNameLst>
                                      </p:cBhvr>
                                      <p:tavLst>
                                        <p:tav tm="0">
                                          <p:val>
                                            <p:strVal val="#ppt_h"/>
                                          </p:val>
                                        </p:tav>
                                        <p:tav tm="100000">
                                          <p:val>
                                            <p:strVal val="#ppt_h"/>
                                          </p:val>
                                        </p:tav>
                                      </p:tavLst>
                                    </p:anim>
                                    <p:anim calcmode="lin" valueType="num">
                                      <p:cBhvr>
                                        <p:cTn id="44" dur="1000" fill="hold"/>
                                        <p:tgtEl>
                                          <p:spTgt spid="29"/>
                                        </p:tgtEl>
                                        <p:attrNameLst>
                                          <p:attrName>ppt_x</p:attrName>
                                        </p:attrNameLst>
                                      </p:cBhvr>
                                      <p:tavLst>
                                        <p:tav tm="0">
                                          <p:val>
                                            <p:strVal val="#ppt_x-.2"/>
                                          </p:val>
                                        </p:tav>
                                        <p:tav tm="100000">
                                          <p:val>
                                            <p:strVal val="#ppt_x"/>
                                          </p:val>
                                        </p:tav>
                                      </p:tavLst>
                                    </p:anim>
                                    <p:anim calcmode="lin" valueType="num">
                                      <p:cBhvr>
                                        <p:cTn id="45" dur="1000" fill="hold"/>
                                        <p:tgtEl>
                                          <p:spTgt spid="29"/>
                                        </p:tgtEl>
                                        <p:attrNameLst>
                                          <p:attrName>ppt_y</p:attrName>
                                        </p:attrNameLst>
                                      </p:cBhvr>
                                      <p:tavLst>
                                        <p:tav tm="0">
                                          <p:val>
                                            <p:strVal val="#ppt_y"/>
                                          </p:val>
                                        </p:tav>
                                        <p:tav tm="100000">
                                          <p:val>
                                            <p:strVal val="#ppt_y"/>
                                          </p:val>
                                        </p:tav>
                                      </p:tavLst>
                                    </p:anim>
                                    <p:animEffect transition="in" filter="fade">
                                      <p:cBhvr>
                                        <p:cTn id="4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grpSp>
        <p:nvGrpSpPr>
          <p:cNvPr id="62466" name="Group 2">
            <a:extLst>
              <a:ext uri="{FF2B5EF4-FFF2-40B4-BE49-F238E27FC236}">
                <a16:creationId xmlns:a16="http://schemas.microsoft.com/office/drawing/2014/main" id="{AFA62386-A3F9-6CDF-018C-753B6356EF02}"/>
              </a:ext>
            </a:extLst>
          </p:cNvPr>
          <p:cNvGrpSpPr>
            <a:grpSpLocks/>
          </p:cNvGrpSpPr>
          <p:nvPr/>
        </p:nvGrpSpPr>
        <p:grpSpPr bwMode="auto">
          <a:xfrm>
            <a:off x="365125" y="9417050"/>
            <a:ext cx="17557750" cy="709613"/>
            <a:chOff x="0" y="-44230"/>
            <a:chExt cx="23408743" cy="944881"/>
          </a:xfrm>
        </p:grpSpPr>
        <p:sp>
          <p:nvSpPr>
            <p:cNvPr id="3" name="Freeform 3">
              <a:extLst>
                <a:ext uri="{FF2B5EF4-FFF2-40B4-BE49-F238E27FC236}">
                  <a16:creationId xmlns:a16="http://schemas.microsoft.com/office/drawing/2014/main" id="{42FC89C5-2AE4-DE96-E663-01F164E04C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4" name="TextBox 4">
              <a:extLst>
                <a:ext uri="{FF2B5EF4-FFF2-40B4-BE49-F238E27FC236}">
                  <a16:creationId xmlns:a16="http://schemas.microsoft.com/office/drawing/2014/main" id="{888F87EA-563D-42D0-E73E-AC9C50D0C27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31" name="Group 30">
            <a:extLst>
              <a:ext uri="{FF2B5EF4-FFF2-40B4-BE49-F238E27FC236}">
                <a16:creationId xmlns:a16="http://schemas.microsoft.com/office/drawing/2014/main" id="{78636BF8-96FA-2806-6ABD-BC517FCD3E66}"/>
              </a:ext>
            </a:extLst>
          </p:cNvPr>
          <p:cNvGrpSpPr>
            <a:grpSpLocks/>
          </p:cNvGrpSpPr>
          <p:nvPr/>
        </p:nvGrpSpPr>
        <p:grpSpPr bwMode="auto">
          <a:xfrm>
            <a:off x="-342900" y="800100"/>
            <a:ext cx="8866188" cy="1042988"/>
            <a:chOff x="-539" y="1259"/>
            <a:chExt cx="13962" cy="1644"/>
          </a:xfrm>
        </p:grpSpPr>
        <p:grpSp>
          <p:nvGrpSpPr>
            <p:cNvPr id="62470" name="Group 5">
              <a:extLst>
                <a:ext uri="{FF2B5EF4-FFF2-40B4-BE49-F238E27FC236}">
                  <a16:creationId xmlns:a16="http://schemas.microsoft.com/office/drawing/2014/main" id="{D0316FC5-90B7-CE84-6C52-FB196E8FFFED}"/>
                </a:ext>
              </a:extLst>
            </p:cNvPr>
            <p:cNvGrpSpPr>
              <a:grpSpLocks/>
            </p:cNvGrpSpPr>
            <p:nvPr/>
          </p:nvGrpSpPr>
          <p:grpSpPr bwMode="auto">
            <a:xfrm>
              <a:off x="-539" y="1277"/>
              <a:ext cx="3573" cy="1626"/>
              <a:chOff x="0" y="0"/>
              <a:chExt cx="3025312" cy="1376799"/>
            </a:xfrm>
          </p:grpSpPr>
          <p:grpSp>
            <p:nvGrpSpPr>
              <p:cNvPr id="62471" name="Group 6">
                <a:extLst>
                  <a:ext uri="{FF2B5EF4-FFF2-40B4-BE49-F238E27FC236}">
                    <a16:creationId xmlns:a16="http://schemas.microsoft.com/office/drawing/2014/main" id="{1E358F49-3D38-0018-E8C1-B04918F988C1}"/>
                  </a:ext>
                </a:extLst>
              </p:cNvPr>
              <p:cNvGrpSpPr>
                <a:grpSpLocks/>
              </p:cNvGrpSpPr>
              <p:nvPr/>
            </p:nvGrpSpPr>
            <p:grpSpPr bwMode="auto">
              <a:xfrm>
                <a:off x="0" y="0"/>
                <a:ext cx="3025312" cy="1376799"/>
                <a:chOff x="0" y="0"/>
                <a:chExt cx="7245335" cy="3230880"/>
              </a:xfrm>
            </p:grpSpPr>
            <p:sp>
              <p:nvSpPr>
                <p:cNvPr id="62472" name="Freeform 7">
                  <a:extLst>
                    <a:ext uri="{FF2B5EF4-FFF2-40B4-BE49-F238E27FC236}">
                      <a16:creationId xmlns:a16="http://schemas.microsoft.com/office/drawing/2014/main" id="{93CEA399-CF8C-FDEF-3D91-BFAF0A5C9D08}"/>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73" name="Freeform 8">
                <a:extLst>
                  <a:ext uri="{FF2B5EF4-FFF2-40B4-BE49-F238E27FC236}">
                    <a16:creationId xmlns:a16="http://schemas.microsoft.com/office/drawing/2014/main" id="{8891C3C2-0091-8BD8-07EB-2577E1FBDE91}"/>
                  </a:ext>
                </a:extLst>
              </p:cNvPr>
              <p:cNvSpPr>
                <a:spLocks noChangeArrowheads="1"/>
              </p:cNvSpPr>
              <p:nvPr/>
            </p:nvSpPr>
            <p:spPr bwMode="auto">
              <a:xfrm>
                <a:off x="943953"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9" name="TextBox 9">
              <a:extLst>
                <a:ext uri="{FF2B5EF4-FFF2-40B4-BE49-F238E27FC236}">
                  <a16:creationId xmlns:a16="http://schemas.microsoft.com/office/drawing/2014/main" id="{78FA56A6-F201-63EF-C80A-AAEC70BB95BE}"/>
                </a:ext>
              </a:extLst>
            </p:cNvPr>
            <p:cNvSpPr txBox="1"/>
            <p:nvPr/>
          </p:nvSpPr>
          <p:spPr>
            <a:xfrm>
              <a:off x="4033" y="1259"/>
              <a:ext cx="9390" cy="1312"/>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Exprimarea nevoilor</a:t>
              </a:r>
            </a:p>
          </p:txBody>
        </p:sp>
      </p:grpSp>
      <p:sp>
        <p:nvSpPr>
          <p:cNvPr id="13" name="TextBox 13">
            <a:extLst>
              <a:ext uri="{FF2B5EF4-FFF2-40B4-BE49-F238E27FC236}">
                <a16:creationId xmlns:a16="http://schemas.microsoft.com/office/drawing/2014/main" id="{8BFD6584-497E-848D-6DE3-49D1A0A1D67A}"/>
              </a:ext>
            </a:extLst>
          </p:cNvPr>
          <p:cNvSpPr txBox="1">
            <a:spLocks noChangeArrowheads="1"/>
          </p:cNvSpPr>
          <p:nvPr/>
        </p:nvSpPr>
        <p:spPr bwMode="auto">
          <a:xfrm>
            <a:off x="9610505" y="876412"/>
            <a:ext cx="7915275" cy="789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ts val="8850"/>
              </a:lnSpc>
            </a:pPr>
            <a:r>
              <a:rPr lang="en-US" altLang="zh-CN" sz="6600" b="1" dirty="0" err="1">
                <a:solidFill>
                  <a:srgbClr val="FEFEFE"/>
                </a:solidFill>
                <a:latin typeface="Arial" panose="020B0604020202020204" pitchFamily="34" charset="0"/>
                <a:sym typeface="Arimo Bold" panose="020B0704020202020204" pitchFamily="34" charset="0"/>
              </a:rPr>
              <a:t>Exprimarea</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nevoilor</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și</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așteptărilor</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personale</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într</a:t>
            </a:r>
            <a:r>
              <a:rPr lang="en-US" altLang="zh-CN" sz="6600" b="1" dirty="0">
                <a:solidFill>
                  <a:srgbClr val="FEFEFE"/>
                </a:solidFill>
                <a:latin typeface="Arial" panose="020B0604020202020204" pitchFamily="34" charset="0"/>
                <a:sym typeface="Arimo Bold" panose="020B0704020202020204" pitchFamily="34" charset="0"/>
              </a:rPr>
              <a:t>-un curs online </a:t>
            </a:r>
            <a:r>
              <a:rPr lang="en-US" altLang="zh-CN" sz="6600" b="1" dirty="0" err="1">
                <a:solidFill>
                  <a:srgbClr val="FEFEFE"/>
                </a:solidFill>
                <a:latin typeface="Arial" panose="020B0604020202020204" pitchFamily="34" charset="0"/>
                <a:sym typeface="Arimo Bold" panose="020B0704020202020204" pitchFamily="34" charset="0"/>
              </a:rPr>
              <a:t>pentru</a:t>
            </a:r>
            <a:r>
              <a:rPr lang="en-US" altLang="zh-CN" sz="6600" b="1" dirty="0">
                <a:solidFill>
                  <a:srgbClr val="FEFEFE"/>
                </a:solidFill>
                <a:latin typeface="Arial" panose="020B0604020202020204" pitchFamily="34" charset="0"/>
                <a:sym typeface="Arimo Bold" panose="020B0704020202020204" pitchFamily="34" charset="0"/>
              </a:rPr>
              <a:t> </a:t>
            </a:r>
            <a:r>
              <a:rPr lang="en-US" altLang="zh-CN" sz="6600" b="1" dirty="0" err="1">
                <a:solidFill>
                  <a:srgbClr val="FEFEFE"/>
                </a:solidFill>
                <a:latin typeface="Arial" panose="020B0604020202020204" pitchFamily="34" charset="0"/>
                <a:sym typeface="Arimo Bold" panose="020B0704020202020204" pitchFamily="34" charset="0"/>
              </a:rPr>
              <a:t>persoanele</a:t>
            </a:r>
            <a:r>
              <a:rPr lang="en-US" altLang="zh-CN" sz="6600" b="1" dirty="0">
                <a:solidFill>
                  <a:srgbClr val="FEFEFE"/>
                </a:solidFill>
                <a:latin typeface="Arial" panose="020B0604020202020204" pitchFamily="34" charset="0"/>
                <a:sym typeface="Arimo Bold" panose="020B0704020202020204" pitchFamily="34" charset="0"/>
              </a:rPr>
              <a:t> cu </a:t>
            </a:r>
            <a:r>
              <a:rPr lang="en-US" altLang="zh-CN" sz="6600" b="1" dirty="0" err="1">
                <a:solidFill>
                  <a:srgbClr val="FEFEFE"/>
                </a:solidFill>
                <a:latin typeface="Arial" panose="020B0604020202020204" pitchFamily="34" charset="0"/>
                <a:sym typeface="Arimo Bold" panose="020B0704020202020204" pitchFamily="34" charset="0"/>
              </a:rPr>
              <a:t>dizabilități</a:t>
            </a:r>
            <a:endParaRPr lang="en-US" altLang="zh-CN" sz="6600" b="1" dirty="0">
              <a:solidFill>
                <a:srgbClr val="FEFEFE"/>
              </a:solidFill>
              <a:latin typeface="Arial" panose="020B0604020202020204" pitchFamily="34" charset="0"/>
              <a:sym typeface="Arimo Bold" panose="020B0704020202020204" pitchFamily="34" charset="0"/>
            </a:endParaRPr>
          </a:p>
        </p:txBody>
      </p:sp>
      <p:grpSp>
        <p:nvGrpSpPr>
          <p:cNvPr id="32" name="Group 31">
            <a:extLst>
              <a:ext uri="{FF2B5EF4-FFF2-40B4-BE49-F238E27FC236}">
                <a16:creationId xmlns:a16="http://schemas.microsoft.com/office/drawing/2014/main" id="{D1F33F49-BDD6-5FC1-E706-054AA256AE91}"/>
              </a:ext>
            </a:extLst>
          </p:cNvPr>
          <p:cNvGrpSpPr>
            <a:grpSpLocks/>
          </p:cNvGrpSpPr>
          <p:nvPr/>
        </p:nvGrpSpPr>
        <p:grpSpPr bwMode="auto">
          <a:xfrm>
            <a:off x="-258763" y="2359025"/>
            <a:ext cx="8782051" cy="1044575"/>
            <a:chOff x="-407" y="3716"/>
            <a:chExt cx="13830" cy="1644"/>
          </a:xfrm>
        </p:grpSpPr>
        <p:sp>
          <p:nvSpPr>
            <p:cNvPr id="10" name="TextBox 10">
              <a:extLst>
                <a:ext uri="{FF2B5EF4-FFF2-40B4-BE49-F238E27FC236}">
                  <a16:creationId xmlns:a16="http://schemas.microsoft.com/office/drawing/2014/main" id="{6FEED41D-C8BE-26BB-A702-56C62361B0EC}"/>
                </a:ext>
              </a:extLst>
            </p:cNvPr>
            <p:cNvSpPr txBox="1"/>
            <p:nvPr/>
          </p:nvSpPr>
          <p:spPr>
            <a:xfrm>
              <a:off x="4033" y="3716"/>
              <a:ext cx="9390" cy="1310"/>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Stabilirea limitelor</a:t>
              </a:r>
            </a:p>
          </p:txBody>
        </p:sp>
        <p:grpSp>
          <p:nvGrpSpPr>
            <p:cNvPr id="62478" name="Group 15">
              <a:extLst>
                <a:ext uri="{FF2B5EF4-FFF2-40B4-BE49-F238E27FC236}">
                  <a16:creationId xmlns:a16="http://schemas.microsoft.com/office/drawing/2014/main" id="{32130D16-7992-919B-A647-61B207CC5EDE}"/>
                </a:ext>
              </a:extLst>
            </p:cNvPr>
            <p:cNvGrpSpPr>
              <a:grpSpLocks/>
            </p:cNvGrpSpPr>
            <p:nvPr/>
          </p:nvGrpSpPr>
          <p:grpSpPr bwMode="auto">
            <a:xfrm>
              <a:off x="-407" y="3734"/>
              <a:ext cx="3573" cy="1626"/>
              <a:chOff x="0" y="0"/>
              <a:chExt cx="3025312" cy="1376799"/>
            </a:xfrm>
          </p:grpSpPr>
          <p:grpSp>
            <p:nvGrpSpPr>
              <p:cNvPr id="62479" name="Group 16">
                <a:extLst>
                  <a:ext uri="{FF2B5EF4-FFF2-40B4-BE49-F238E27FC236}">
                    <a16:creationId xmlns:a16="http://schemas.microsoft.com/office/drawing/2014/main" id="{53B1083C-C7CF-CA20-390F-8E70C7FC06E8}"/>
                  </a:ext>
                </a:extLst>
              </p:cNvPr>
              <p:cNvGrpSpPr>
                <a:grpSpLocks/>
              </p:cNvGrpSpPr>
              <p:nvPr/>
            </p:nvGrpSpPr>
            <p:grpSpPr bwMode="auto">
              <a:xfrm>
                <a:off x="0" y="0"/>
                <a:ext cx="3025312" cy="1376799"/>
                <a:chOff x="0" y="0"/>
                <a:chExt cx="7245335" cy="3230880"/>
              </a:xfrm>
            </p:grpSpPr>
            <p:sp>
              <p:nvSpPr>
                <p:cNvPr id="62480" name="Freeform 17">
                  <a:extLst>
                    <a:ext uri="{FF2B5EF4-FFF2-40B4-BE49-F238E27FC236}">
                      <a16:creationId xmlns:a16="http://schemas.microsoft.com/office/drawing/2014/main" id="{616CD443-AE8C-7DC4-F144-F8EE9725E110}"/>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1" name="Freeform 18">
                <a:extLst>
                  <a:ext uri="{FF2B5EF4-FFF2-40B4-BE49-F238E27FC236}">
                    <a16:creationId xmlns:a16="http://schemas.microsoft.com/office/drawing/2014/main" id="{19DA33EC-E52D-3B08-5238-61A62CED4A93}"/>
                  </a:ext>
                </a:extLst>
              </p:cNvPr>
              <p:cNvSpPr>
                <a:spLocks noChangeArrowheads="1"/>
              </p:cNvSpPr>
              <p:nvPr/>
            </p:nvSpPr>
            <p:spPr bwMode="auto">
              <a:xfrm>
                <a:off x="893781"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3" name="Group 32">
            <a:extLst>
              <a:ext uri="{FF2B5EF4-FFF2-40B4-BE49-F238E27FC236}">
                <a16:creationId xmlns:a16="http://schemas.microsoft.com/office/drawing/2014/main" id="{455E86E7-2692-379D-D82A-6719140410E5}"/>
              </a:ext>
            </a:extLst>
          </p:cNvPr>
          <p:cNvGrpSpPr>
            <a:grpSpLocks/>
          </p:cNvGrpSpPr>
          <p:nvPr/>
        </p:nvGrpSpPr>
        <p:grpSpPr bwMode="auto">
          <a:xfrm>
            <a:off x="-258763" y="3765549"/>
            <a:ext cx="9923463" cy="1756108"/>
            <a:chOff x="-407" y="5930"/>
            <a:chExt cx="15628" cy="2766"/>
          </a:xfrm>
        </p:grpSpPr>
        <p:sp>
          <p:nvSpPr>
            <p:cNvPr id="11" name="TextBox 11">
              <a:extLst>
                <a:ext uri="{FF2B5EF4-FFF2-40B4-BE49-F238E27FC236}">
                  <a16:creationId xmlns:a16="http://schemas.microsoft.com/office/drawing/2014/main" id="{0F9C5B43-1F62-5C71-5EF6-21501EFCF189}"/>
                </a:ext>
              </a:extLst>
            </p:cNvPr>
            <p:cNvSpPr txBox="1"/>
            <p:nvPr/>
          </p:nvSpPr>
          <p:spPr>
            <a:xfrm>
              <a:off x="4033" y="5930"/>
              <a:ext cx="11188" cy="2766"/>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Respectarea limitelor participanților</a:t>
              </a:r>
            </a:p>
          </p:txBody>
        </p:sp>
        <p:grpSp>
          <p:nvGrpSpPr>
            <p:cNvPr id="62484" name="Group 19">
              <a:extLst>
                <a:ext uri="{FF2B5EF4-FFF2-40B4-BE49-F238E27FC236}">
                  <a16:creationId xmlns:a16="http://schemas.microsoft.com/office/drawing/2014/main" id="{8704EB56-BA44-9227-74C4-788564C71D7E}"/>
                </a:ext>
              </a:extLst>
            </p:cNvPr>
            <p:cNvGrpSpPr>
              <a:grpSpLocks/>
            </p:cNvGrpSpPr>
            <p:nvPr/>
          </p:nvGrpSpPr>
          <p:grpSpPr bwMode="auto">
            <a:xfrm>
              <a:off x="-407" y="6668"/>
              <a:ext cx="3573" cy="1626"/>
              <a:chOff x="0" y="0"/>
              <a:chExt cx="3025312" cy="1376799"/>
            </a:xfrm>
          </p:grpSpPr>
          <p:grpSp>
            <p:nvGrpSpPr>
              <p:cNvPr id="62485" name="Group 20">
                <a:extLst>
                  <a:ext uri="{FF2B5EF4-FFF2-40B4-BE49-F238E27FC236}">
                    <a16:creationId xmlns:a16="http://schemas.microsoft.com/office/drawing/2014/main" id="{988ABDD0-7A64-98BF-5EBB-7A24D133BD18}"/>
                  </a:ext>
                </a:extLst>
              </p:cNvPr>
              <p:cNvGrpSpPr>
                <a:grpSpLocks/>
              </p:cNvGrpSpPr>
              <p:nvPr/>
            </p:nvGrpSpPr>
            <p:grpSpPr bwMode="auto">
              <a:xfrm>
                <a:off x="0" y="0"/>
                <a:ext cx="3025312" cy="1376799"/>
                <a:chOff x="0" y="0"/>
                <a:chExt cx="7245335" cy="3230880"/>
              </a:xfrm>
            </p:grpSpPr>
            <p:sp>
              <p:nvSpPr>
                <p:cNvPr id="62486" name="Freeform 21">
                  <a:extLst>
                    <a:ext uri="{FF2B5EF4-FFF2-40B4-BE49-F238E27FC236}">
                      <a16:creationId xmlns:a16="http://schemas.microsoft.com/office/drawing/2014/main" id="{B54AE9CA-BAEB-CF9F-1B3B-E050C90CEB91}"/>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87" name="Freeform 22">
                <a:extLst>
                  <a:ext uri="{FF2B5EF4-FFF2-40B4-BE49-F238E27FC236}">
                    <a16:creationId xmlns:a16="http://schemas.microsoft.com/office/drawing/2014/main" id="{DB0EBC8E-00FE-FD41-E118-11B0E02B0F2D}"/>
                  </a:ext>
                </a:extLst>
              </p:cNvPr>
              <p:cNvSpPr>
                <a:spLocks noChangeArrowheads="1"/>
              </p:cNvSpPr>
              <p:nvPr/>
            </p:nvSpPr>
            <p:spPr bwMode="auto">
              <a:xfrm>
                <a:off x="893781" y="0"/>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4" name="Group 33">
            <a:extLst>
              <a:ext uri="{FF2B5EF4-FFF2-40B4-BE49-F238E27FC236}">
                <a16:creationId xmlns:a16="http://schemas.microsoft.com/office/drawing/2014/main" id="{2B4DA7AA-912F-9E72-1BCD-9412150507B3}"/>
              </a:ext>
            </a:extLst>
          </p:cNvPr>
          <p:cNvGrpSpPr>
            <a:grpSpLocks/>
          </p:cNvGrpSpPr>
          <p:nvPr/>
        </p:nvGrpSpPr>
        <p:grpSpPr bwMode="auto">
          <a:xfrm>
            <a:off x="-258763" y="5778500"/>
            <a:ext cx="8782051" cy="1808163"/>
            <a:chOff x="-407" y="9101"/>
            <a:chExt cx="13830" cy="2846"/>
          </a:xfrm>
        </p:grpSpPr>
        <p:sp>
          <p:nvSpPr>
            <p:cNvPr id="12" name="TextBox 12">
              <a:extLst>
                <a:ext uri="{FF2B5EF4-FFF2-40B4-BE49-F238E27FC236}">
                  <a16:creationId xmlns:a16="http://schemas.microsoft.com/office/drawing/2014/main" id="{54FE36D5-850E-D576-6368-4636E6EA6320}"/>
                </a:ext>
              </a:extLst>
            </p:cNvPr>
            <p:cNvSpPr txBox="1"/>
            <p:nvPr/>
          </p:nvSpPr>
          <p:spPr>
            <a:xfrm>
              <a:off x="4033" y="9101"/>
              <a:ext cx="9390" cy="2846"/>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Confruntarea cu încălcarea limitelor</a:t>
              </a:r>
            </a:p>
          </p:txBody>
        </p:sp>
        <p:grpSp>
          <p:nvGrpSpPr>
            <p:cNvPr id="62490" name="Group 23">
              <a:extLst>
                <a:ext uri="{FF2B5EF4-FFF2-40B4-BE49-F238E27FC236}">
                  <a16:creationId xmlns:a16="http://schemas.microsoft.com/office/drawing/2014/main" id="{628C6275-FAFE-BAD7-2F33-74C7EE1833A2}"/>
                </a:ext>
              </a:extLst>
            </p:cNvPr>
            <p:cNvGrpSpPr>
              <a:grpSpLocks/>
            </p:cNvGrpSpPr>
            <p:nvPr/>
          </p:nvGrpSpPr>
          <p:grpSpPr bwMode="auto">
            <a:xfrm>
              <a:off x="-407" y="9839"/>
              <a:ext cx="3573" cy="1626"/>
              <a:chOff x="0" y="0"/>
              <a:chExt cx="3025312" cy="1376799"/>
            </a:xfrm>
          </p:grpSpPr>
          <p:grpSp>
            <p:nvGrpSpPr>
              <p:cNvPr id="62491" name="Group 24">
                <a:extLst>
                  <a:ext uri="{FF2B5EF4-FFF2-40B4-BE49-F238E27FC236}">
                    <a16:creationId xmlns:a16="http://schemas.microsoft.com/office/drawing/2014/main" id="{79482EB2-B765-7C5B-F86A-8461978CF439}"/>
                  </a:ext>
                </a:extLst>
              </p:cNvPr>
              <p:cNvGrpSpPr>
                <a:grpSpLocks/>
              </p:cNvGrpSpPr>
              <p:nvPr/>
            </p:nvGrpSpPr>
            <p:grpSpPr bwMode="auto">
              <a:xfrm>
                <a:off x="0" y="0"/>
                <a:ext cx="3025312" cy="1376799"/>
                <a:chOff x="0" y="0"/>
                <a:chExt cx="7245335" cy="3230880"/>
              </a:xfrm>
            </p:grpSpPr>
            <p:sp>
              <p:nvSpPr>
                <p:cNvPr id="62492" name="Freeform 25">
                  <a:extLst>
                    <a:ext uri="{FF2B5EF4-FFF2-40B4-BE49-F238E27FC236}">
                      <a16:creationId xmlns:a16="http://schemas.microsoft.com/office/drawing/2014/main" id="{59F3C23E-5D5E-F62D-6144-2E3C884D5A59}"/>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3" name="Freeform 26">
                <a:extLst>
                  <a:ext uri="{FF2B5EF4-FFF2-40B4-BE49-F238E27FC236}">
                    <a16:creationId xmlns:a16="http://schemas.microsoft.com/office/drawing/2014/main" id="{D1EB5094-B030-DDFD-019D-AC9C47CBE030}"/>
                  </a:ext>
                </a:extLst>
              </p:cNvPr>
              <p:cNvSpPr>
                <a:spLocks noChangeArrowheads="1"/>
              </p:cNvSpPr>
              <p:nvPr/>
            </p:nvSpPr>
            <p:spPr bwMode="auto">
              <a:xfrm>
                <a:off x="831898" y="71072"/>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grpSp>
        <p:nvGrpSpPr>
          <p:cNvPr id="35" name="Group 34">
            <a:extLst>
              <a:ext uri="{FF2B5EF4-FFF2-40B4-BE49-F238E27FC236}">
                <a16:creationId xmlns:a16="http://schemas.microsoft.com/office/drawing/2014/main" id="{FB731B8F-6BE2-6239-2BC9-D8C10AB53E8C}"/>
              </a:ext>
            </a:extLst>
          </p:cNvPr>
          <p:cNvGrpSpPr>
            <a:grpSpLocks/>
          </p:cNvGrpSpPr>
          <p:nvPr/>
        </p:nvGrpSpPr>
        <p:grpSpPr bwMode="auto">
          <a:xfrm>
            <a:off x="-258763" y="8066088"/>
            <a:ext cx="9923463" cy="1044575"/>
            <a:chOff x="-407" y="12703"/>
            <a:chExt cx="15626" cy="1644"/>
          </a:xfrm>
        </p:grpSpPr>
        <p:sp>
          <p:nvSpPr>
            <p:cNvPr id="14" name="TextBox 14">
              <a:extLst>
                <a:ext uri="{FF2B5EF4-FFF2-40B4-BE49-F238E27FC236}">
                  <a16:creationId xmlns:a16="http://schemas.microsoft.com/office/drawing/2014/main" id="{A574A7F8-C60D-A8D9-02FF-4462A4E95E34}"/>
                </a:ext>
              </a:extLst>
            </p:cNvPr>
            <p:cNvSpPr txBox="1"/>
            <p:nvPr/>
          </p:nvSpPr>
          <p:spPr>
            <a:xfrm>
              <a:off x="4165" y="12703"/>
              <a:ext cx="11054" cy="1310"/>
            </a:xfrm>
            <a:prstGeom prst="rect">
              <a:avLst/>
            </a:prstGeom>
          </p:spPr>
          <p:txBody>
            <a:bodyPr lIns="0" tIns="0" rIns="0" bIns="0">
              <a:spAutoFit/>
            </a:bodyPr>
            <a:lstStyle/>
            <a:p>
              <a:pPr fontAlgn="auto">
                <a:lnSpc>
                  <a:spcPts val="7200"/>
                </a:lnSpc>
                <a:defRPr/>
              </a:pPr>
              <a:r>
                <a:rPr lang="en-US" sz="4800" spc="96" noProof="1">
                  <a:solidFill>
                    <a:srgbClr val="FEFEFE"/>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Flexibilitatea limitelor</a:t>
              </a:r>
            </a:p>
          </p:txBody>
        </p:sp>
        <p:grpSp>
          <p:nvGrpSpPr>
            <p:cNvPr id="62496" name="Group 27">
              <a:extLst>
                <a:ext uri="{FF2B5EF4-FFF2-40B4-BE49-F238E27FC236}">
                  <a16:creationId xmlns:a16="http://schemas.microsoft.com/office/drawing/2014/main" id="{561AABD8-52BD-4921-9ACF-8C4BACF4B904}"/>
                </a:ext>
              </a:extLst>
            </p:cNvPr>
            <p:cNvGrpSpPr>
              <a:grpSpLocks/>
            </p:cNvGrpSpPr>
            <p:nvPr/>
          </p:nvGrpSpPr>
          <p:grpSpPr bwMode="auto">
            <a:xfrm>
              <a:off x="-407" y="12721"/>
              <a:ext cx="3573" cy="1626"/>
              <a:chOff x="0" y="0"/>
              <a:chExt cx="3025312" cy="1376799"/>
            </a:xfrm>
          </p:grpSpPr>
          <p:grpSp>
            <p:nvGrpSpPr>
              <p:cNvPr id="62497" name="Group 28">
                <a:extLst>
                  <a:ext uri="{FF2B5EF4-FFF2-40B4-BE49-F238E27FC236}">
                    <a16:creationId xmlns:a16="http://schemas.microsoft.com/office/drawing/2014/main" id="{A6A2BEEF-1C97-DC17-24D8-2997F36B713F}"/>
                  </a:ext>
                </a:extLst>
              </p:cNvPr>
              <p:cNvGrpSpPr>
                <a:grpSpLocks/>
              </p:cNvGrpSpPr>
              <p:nvPr/>
            </p:nvGrpSpPr>
            <p:grpSpPr bwMode="auto">
              <a:xfrm>
                <a:off x="0" y="0"/>
                <a:ext cx="3025312" cy="1376799"/>
                <a:chOff x="0" y="0"/>
                <a:chExt cx="7245335" cy="3230880"/>
              </a:xfrm>
            </p:grpSpPr>
            <p:sp>
              <p:nvSpPr>
                <p:cNvPr id="62498" name="Freeform 29">
                  <a:extLst>
                    <a:ext uri="{FF2B5EF4-FFF2-40B4-BE49-F238E27FC236}">
                      <a16:creationId xmlns:a16="http://schemas.microsoft.com/office/drawing/2014/main" id="{5E175CD9-700D-BA62-8067-F27F798E2376}"/>
                    </a:ext>
                  </a:extLst>
                </p:cNvPr>
                <p:cNvSpPr>
                  <a:spLocks noChangeArrowheads="1"/>
                </p:cNvSpPr>
                <p:nvPr/>
              </p:nvSpPr>
              <p:spPr bwMode="auto">
                <a:xfrm>
                  <a:off x="5080" y="12700"/>
                  <a:ext cx="7230095" cy="3205480"/>
                </a:xfrm>
                <a:custGeom>
                  <a:avLst/>
                  <a:gdLst>
                    <a:gd name="T0" fmla="*/ 6440155 w 7230095"/>
                    <a:gd name="T1" fmla="*/ 3205480 h 3205480"/>
                    <a:gd name="T2" fmla="*/ 0 w 7230095"/>
                    <a:gd name="T3" fmla="*/ 3205480 h 3205480"/>
                    <a:gd name="T4" fmla="*/ 791210 w 7230095"/>
                    <a:gd name="T5" fmla="*/ 1602740 h 3205480"/>
                    <a:gd name="T6" fmla="*/ 0 w 7230095"/>
                    <a:gd name="T7" fmla="*/ 0 h 3205480"/>
                    <a:gd name="T8" fmla="*/ 6440155 w 7230095"/>
                    <a:gd name="T9" fmla="*/ 0 h 3205480"/>
                    <a:gd name="T10" fmla="*/ 7230095 w 7230095"/>
                    <a:gd name="T11" fmla="*/ 1602740 h 3205480"/>
                    <a:gd name="T12" fmla="*/ 6440155 w 7230095"/>
                    <a:gd name="T13" fmla="*/ 3205480 h 3205480"/>
                  </a:gdLst>
                  <a:ahLst/>
                  <a:cxnLst>
                    <a:cxn ang="0">
                      <a:pos x="T0" y="T1"/>
                    </a:cxn>
                    <a:cxn ang="0">
                      <a:pos x="T2" y="T3"/>
                    </a:cxn>
                    <a:cxn ang="0">
                      <a:pos x="T4" y="T5"/>
                    </a:cxn>
                    <a:cxn ang="0">
                      <a:pos x="T6" y="T7"/>
                    </a:cxn>
                    <a:cxn ang="0">
                      <a:pos x="T8" y="T9"/>
                    </a:cxn>
                    <a:cxn ang="0">
                      <a:pos x="T10" y="T11"/>
                    </a:cxn>
                    <a:cxn ang="0">
                      <a:pos x="T12" y="T13"/>
                    </a:cxn>
                  </a:cxnLst>
                  <a:rect l="0" t="0" r="r" b="b"/>
                  <a:pathLst>
                    <a:path w="7230095" h="3205480">
                      <a:moveTo>
                        <a:pt x="6440155" y="3205480"/>
                      </a:moveTo>
                      <a:lnTo>
                        <a:pt x="0" y="3205480"/>
                      </a:lnTo>
                      <a:lnTo>
                        <a:pt x="791210" y="1602740"/>
                      </a:lnTo>
                      <a:lnTo>
                        <a:pt x="0" y="0"/>
                      </a:lnTo>
                      <a:lnTo>
                        <a:pt x="6440155" y="0"/>
                      </a:lnTo>
                      <a:lnTo>
                        <a:pt x="7230095" y="1602740"/>
                      </a:lnTo>
                      <a:lnTo>
                        <a:pt x="6440155" y="3205480"/>
                      </a:lnTo>
                      <a:close/>
                    </a:path>
                  </a:pathLst>
                </a:custGeom>
                <a:solidFill>
                  <a:srgbClr val="5F7D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62499" name="Freeform 30">
                <a:extLst>
                  <a:ext uri="{FF2B5EF4-FFF2-40B4-BE49-F238E27FC236}">
                    <a16:creationId xmlns:a16="http://schemas.microsoft.com/office/drawing/2014/main" id="{52512F33-C620-2769-7E97-11F9487308C0}"/>
                  </a:ext>
                </a:extLst>
              </p:cNvPr>
              <p:cNvSpPr>
                <a:spLocks noChangeArrowheads="1"/>
              </p:cNvSpPr>
              <p:nvPr/>
            </p:nvSpPr>
            <p:spPr bwMode="auto">
              <a:xfrm>
                <a:off x="893781" y="41617"/>
                <a:ext cx="1237749" cy="1234655"/>
              </a:xfrm>
              <a:custGeom>
                <a:avLst/>
                <a:gdLst>
                  <a:gd name="T0" fmla="*/ 0 w 1237749"/>
                  <a:gd name="T1" fmla="*/ 0 h 1234655"/>
                  <a:gd name="T2" fmla="*/ 1237749 w 1237749"/>
                  <a:gd name="T3" fmla="*/ 0 h 1234655"/>
                  <a:gd name="T4" fmla="*/ 1237749 w 1237749"/>
                  <a:gd name="T5" fmla="*/ 1234655 h 1234655"/>
                  <a:gd name="T6" fmla="*/ 0 w 1237749"/>
                  <a:gd name="T7" fmla="*/ 1234655 h 1234655"/>
                  <a:gd name="T8" fmla="*/ 0 w 1237749"/>
                  <a:gd name="T9" fmla="*/ 0 h 1234655"/>
                </a:gdLst>
                <a:ahLst/>
                <a:cxnLst>
                  <a:cxn ang="0">
                    <a:pos x="T0" y="T1"/>
                  </a:cxn>
                  <a:cxn ang="0">
                    <a:pos x="T2" y="T3"/>
                  </a:cxn>
                  <a:cxn ang="0">
                    <a:pos x="T4" y="T5"/>
                  </a:cxn>
                  <a:cxn ang="0">
                    <a:pos x="T6" y="T7"/>
                  </a:cxn>
                  <a:cxn ang="0">
                    <a:pos x="T8" y="T9"/>
                  </a:cxn>
                </a:cxnLst>
                <a:rect l="0" t="0" r="r" b="b"/>
                <a:pathLst>
                  <a:path w="1237749" h="1234655">
                    <a:moveTo>
                      <a:pt x="0" y="0"/>
                    </a:moveTo>
                    <a:lnTo>
                      <a:pt x="1237749" y="0"/>
                    </a:lnTo>
                    <a:lnTo>
                      <a:pt x="1237749" y="1234655"/>
                    </a:lnTo>
                    <a:lnTo>
                      <a:pt x="0" y="1234655"/>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000"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05"/>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 calcmode="lin" valueType="num">
                                      <p:cBhvr>
                                        <p:cTn id="16" dur="1000" fill="hold"/>
                                        <p:tgtEl>
                                          <p:spTgt spid="31"/>
                                        </p:tgtEl>
                                        <p:attrNameLst>
                                          <p:attrName>ppt_x</p:attrName>
                                        </p:attrNameLst>
                                      </p:cBhvr>
                                      <p:tavLst>
                                        <p:tav tm="0">
                                          <p:val>
                                            <p:strVal val="#ppt_x-.2"/>
                                          </p:val>
                                        </p:tav>
                                        <p:tav tm="100000">
                                          <p:val>
                                            <p:strVal val="#ppt_x"/>
                                          </p:val>
                                        </p:tav>
                                      </p:tavLst>
                                    </p:anim>
                                    <p:anim calcmode="lin" valueType="num">
                                      <p:cBhvr>
                                        <p:cTn id="17" dur="1000" fill="hold"/>
                                        <p:tgtEl>
                                          <p:spTgt spid="31"/>
                                        </p:tgtEl>
                                        <p:attrNameLst>
                                          <p:attrName>ppt_y</p:attrName>
                                        </p:attrNameLst>
                                      </p:cBhvr>
                                      <p:tavLst>
                                        <p:tav tm="0">
                                          <p:val>
                                            <p:strVal val="#ppt_y"/>
                                          </p:val>
                                        </p:tav>
                                        <p:tav tm="100000">
                                          <p:val>
                                            <p:strVal val="#ppt_y"/>
                                          </p:val>
                                        </p:tav>
                                      </p:tavLst>
                                    </p:anim>
                                    <p:animEffect transition="in" filter="fade">
                                      <p:cBhvr>
                                        <p:cTn id="18" dur="1000"/>
                                        <p:tgtEl>
                                          <p:spTgt spid="3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strVal val="#ppt_w*0.05"/>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anim calcmode="lin" valueType="num">
                                      <p:cBhvr>
                                        <p:cTn id="25" dur="500" fill="hold"/>
                                        <p:tgtEl>
                                          <p:spTgt spid="32"/>
                                        </p:tgtEl>
                                        <p:attrNameLst>
                                          <p:attrName>ppt_x</p:attrName>
                                        </p:attrNameLst>
                                      </p:cBhvr>
                                      <p:tavLst>
                                        <p:tav tm="0">
                                          <p:val>
                                            <p:strVal val="#ppt_x-.2"/>
                                          </p:val>
                                        </p:tav>
                                        <p:tav tm="100000">
                                          <p:val>
                                            <p:strVal val="#ppt_x"/>
                                          </p:val>
                                        </p:tav>
                                      </p:tavLst>
                                    </p:anim>
                                    <p:anim calcmode="lin" valueType="num">
                                      <p:cBhvr>
                                        <p:cTn id="26" dur="500" fill="hold"/>
                                        <p:tgtEl>
                                          <p:spTgt spid="32"/>
                                        </p:tgtEl>
                                        <p:attrNameLst>
                                          <p:attrName>ppt_y</p:attrName>
                                        </p:attrNameLst>
                                      </p:cBhvr>
                                      <p:tavLst>
                                        <p:tav tm="0">
                                          <p:val>
                                            <p:strVal val="#ppt_y"/>
                                          </p:val>
                                        </p:tav>
                                        <p:tav tm="100000">
                                          <p:val>
                                            <p:strVal val="#ppt_y"/>
                                          </p:val>
                                        </p:tav>
                                      </p:tavLst>
                                    </p:anim>
                                    <p:animEffect transition="in" filter="fade">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0.05"/>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 calcmode="lin" valueType="num">
                                      <p:cBhvr>
                                        <p:cTn id="34" dur="1000" fill="hold"/>
                                        <p:tgtEl>
                                          <p:spTgt spid="33"/>
                                        </p:tgtEl>
                                        <p:attrNameLst>
                                          <p:attrName>ppt_x</p:attrName>
                                        </p:attrNameLst>
                                      </p:cBhvr>
                                      <p:tavLst>
                                        <p:tav tm="0">
                                          <p:val>
                                            <p:strVal val="#ppt_x-.2"/>
                                          </p:val>
                                        </p:tav>
                                        <p:tav tm="100000">
                                          <p:val>
                                            <p:strVal val="#ppt_x"/>
                                          </p:val>
                                        </p:tav>
                                      </p:tavLst>
                                    </p:anim>
                                    <p:anim calcmode="lin" valueType="num">
                                      <p:cBhvr>
                                        <p:cTn id="35" dur="1000" fill="hold"/>
                                        <p:tgtEl>
                                          <p:spTgt spid="33"/>
                                        </p:tgtEl>
                                        <p:attrNameLst>
                                          <p:attrName>ppt_y</p:attrName>
                                        </p:attrNameLst>
                                      </p:cBhvr>
                                      <p:tavLst>
                                        <p:tav tm="0">
                                          <p:val>
                                            <p:strVal val="#ppt_y"/>
                                          </p:val>
                                        </p:tav>
                                        <p:tav tm="100000">
                                          <p:val>
                                            <p:strVal val="#ppt_y"/>
                                          </p:val>
                                        </p:tav>
                                      </p:tavLst>
                                    </p:anim>
                                    <p:animEffect transition="in" filter="fade">
                                      <p:cBhvr>
                                        <p:cTn id="36" dur="1000"/>
                                        <p:tgtEl>
                                          <p:spTgt spid="3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nodeType="clickEffect">
                                  <p:stCondLst>
                                    <p:cond delay="0"/>
                                  </p:stCondLst>
                                  <p:childTnLst>
                                    <p:set>
                                      <p:cBhvr>
                                        <p:cTn id="40" dur="1000"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strVal val="#ppt_w*0.05"/>
                                          </p:val>
                                        </p:tav>
                                        <p:tav tm="100000">
                                          <p:val>
                                            <p:strVal val="#ppt_w"/>
                                          </p:val>
                                        </p:tav>
                                      </p:tavLst>
                                    </p:anim>
                                    <p:anim calcmode="lin" valueType="num">
                                      <p:cBhvr>
                                        <p:cTn id="42" dur="1000" fill="hold"/>
                                        <p:tgtEl>
                                          <p:spTgt spid="34"/>
                                        </p:tgtEl>
                                        <p:attrNameLst>
                                          <p:attrName>ppt_h</p:attrName>
                                        </p:attrNameLst>
                                      </p:cBhvr>
                                      <p:tavLst>
                                        <p:tav tm="0">
                                          <p:val>
                                            <p:strVal val="#ppt_h"/>
                                          </p:val>
                                        </p:tav>
                                        <p:tav tm="100000">
                                          <p:val>
                                            <p:strVal val="#ppt_h"/>
                                          </p:val>
                                        </p:tav>
                                      </p:tavLst>
                                    </p:anim>
                                    <p:anim calcmode="lin" valueType="num">
                                      <p:cBhvr>
                                        <p:cTn id="43" dur="1000" fill="hold"/>
                                        <p:tgtEl>
                                          <p:spTgt spid="34"/>
                                        </p:tgtEl>
                                        <p:attrNameLst>
                                          <p:attrName>ppt_x</p:attrName>
                                        </p:attrNameLst>
                                      </p:cBhvr>
                                      <p:tavLst>
                                        <p:tav tm="0">
                                          <p:val>
                                            <p:strVal val="#ppt_x-.2"/>
                                          </p:val>
                                        </p:tav>
                                        <p:tav tm="100000">
                                          <p:val>
                                            <p:strVal val="#ppt_x"/>
                                          </p:val>
                                        </p:tav>
                                      </p:tavLst>
                                    </p:anim>
                                    <p:anim calcmode="lin" valueType="num">
                                      <p:cBhvr>
                                        <p:cTn id="44" dur="1000" fill="hold"/>
                                        <p:tgtEl>
                                          <p:spTgt spid="34"/>
                                        </p:tgtEl>
                                        <p:attrNameLst>
                                          <p:attrName>ppt_y</p:attrName>
                                        </p:attrNameLst>
                                      </p:cBhvr>
                                      <p:tavLst>
                                        <p:tav tm="0">
                                          <p:val>
                                            <p:strVal val="#ppt_y"/>
                                          </p:val>
                                        </p:tav>
                                        <p:tav tm="100000">
                                          <p:val>
                                            <p:strVal val="#ppt_y"/>
                                          </p:val>
                                        </p:tav>
                                      </p:tavLst>
                                    </p:anim>
                                    <p:animEffect transition="in" filter="fade">
                                      <p:cBhvr>
                                        <p:cTn id="45" dur="1000"/>
                                        <p:tgtEl>
                                          <p:spTgt spid="3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nodeType="clickEffect">
                                  <p:stCondLst>
                                    <p:cond delay="0"/>
                                  </p:stCondLst>
                                  <p:childTnLst>
                                    <p:set>
                                      <p:cBhvr>
                                        <p:cTn id="49" dur="1000" fill="hold">
                                          <p:stCondLst>
                                            <p:cond delay="0"/>
                                          </p:stCondLst>
                                        </p:cTn>
                                        <p:tgtEl>
                                          <p:spTgt spid="35"/>
                                        </p:tgtEl>
                                        <p:attrNameLst>
                                          <p:attrName>style.visibility</p:attrName>
                                        </p:attrNameLst>
                                      </p:cBhvr>
                                      <p:to>
                                        <p:strVal val="visible"/>
                                      </p:to>
                                    </p:set>
                                    <p:anim calcmode="lin" valueType="num">
                                      <p:cBhvr>
                                        <p:cTn id="50" dur="1000" fill="hold"/>
                                        <p:tgtEl>
                                          <p:spTgt spid="35"/>
                                        </p:tgtEl>
                                        <p:attrNameLst>
                                          <p:attrName>ppt_w</p:attrName>
                                        </p:attrNameLst>
                                      </p:cBhvr>
                                      <p:tavLst>
                                        <p:tav tm="0">
                                          <p:val>
                                            <p:strVal val="#ppt_w*0.05"/>
                                          </p:val>
                                        </p:tav>
                                        <p:tav tm="100000">
                                          <p:val>
                                            <p:strVal val="#ppt_w"/>
                                          </p:val>
                                        </p:tav>
                                      </p:tavLst>
                                    </p:anim>
                                    <p:anim calcmode="lin" valueType="num">
                                      <p:cBhvr>
                                        <p:cTn id="51" dur="1000" fill="hold"/>
                                        <p:tgtEl>
                                          <p:spTgt spid="35"/>
                                        </p:tgtEl>
                                        <p:attrNameLst>
                                          <p:attrName>ppt_h</p:attrName>
                                        </p:attrNameLst>
                                      </p:cBhvr>
                                      <p:tavLst>
                                        <p:tav tm="0">
                                          <p:val>
                                            <p:strVal val="#ppt_h"/>
                                          </p:val>
                                        </p:tav>
                                        <p:tav tm="100000">
                                          <p:val>
                                            <p:strVal val="#ppt_h"/>
                                          </p:val>
                                        </p:tav>
                                      </p:tavLst>
                                    </p:anim>
                                    <p:anim calcmode="lin" valueType="num">
                                      <p:cBhvr>
                                        <p:cTn id="52" dur="1000" fill="hold"/>
                                        <p:tgtEl>
                                          <p:spTgt spid="35"/>
                                        </p:tgtEl>
                                        <p:attrNameLst>
                                          <p:attrName>ppt_x</p:attrName>
                                        </p:attrNameLst>
                                      </p:cBhvr>
                                      <p:tavLst>
                                        <p:tav tm="0">
                                          <p:val>
                                            <p:strVal val="#ppt_x-.2"/>
                                          </p:val>
                                        </p:tav>
                                        <p:tav tm="100000">
                                          <p:val>
                                            <p:strVal val="#ppt_x"/>
                                          </p:val>
                                        </p:tav>
                                      </p:tavLst>
                                    </p:anim>
                                    <p:anim calcmode="lin" valueType="num">
                                      <p:cBhvr>
                                        <p:cTn id="53" dur="1000" fill="hold"/>
                                        <p:tgtEl>
                                          <p:spTgt spid="35"/>
                                        </p:tgtEl>
                                        <p:attrNameLst>
                                          <p:attrName>ppt_y</p:attrName>
                                        </p:attrNameLst>
                                      </p:cBhvr>
                                      <p:tavLst>
                                        <p:tav tm="0">
                                          <p:val>
                                            <p:strVal val="#ppt_y"/>
                                          </p:val>
                                        </p:tav>
                                        <p:tav tm="100000">
                                          <p:val>
                                            <p:strVal val="#ppt_y"/>
                                          </p:val>
                                        </p:tav>
                                      </p:tavLst>
                                    </p:anim>
                                    <p:animEffect transition="in" filter="fade">
                                      <p:cBhvr>
                                        <p:cTn id="5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id="{915C1423-F17F-E0C1-D266-D22C3E8E95ED}"/>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3491" name="AutoShape 3">
            <a:extLst>
              <a:ext uri="{FF2B5EF4-FFF2-40B4-BE49-F238E27FC236}">
                <a16:creationId xmlns:a16="http://schemas.microsoft.com/office/drawing/2014/main" id="{FB645A60-BA84-4E49-4519-D36E0C21C218}"/>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3492" name="Group 4">
            <a:extLst>
              <a:ext uri="{FF2B5EF4-FFF2-40B4-BE49-F238E27FC236}">
                <a16:creationId xmlns:a16="http://schemas.microsoft.com/office/drawing/2014/main" id="{3D2413CC-85C9-A57A-FEE7-1B9BB77E803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6D243F01-1C77-0263-0E0B-637E11B6705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C4C3F7CD-52CF-F18D-92A9-51637028581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BCFFE50F-2B14-E285-0C87-1ECA6511386D}"/>
              </a:ext>
            </a:extLst>
          </p:cNvPr>
          <p:cNvGrpSpPr>
            <a:grpSpLocks/>
          </p:cNvGrpSpPr>
          <p:nvPr/>
        </p:nvGrpSpPr>
        <p:grpSpPr bwMode="auto">
          <a:xfrm>
            <a:off x="3057525" y="3238500"/>
            <a:ext cx="3851275" cy="2800350"/>
            <a:chOff x="0" y="-68750"/>
            <a:chExt cx="1014598" cy="737682"/>
          </a:xfrm>
        </p:grpSpPr>
        <p:sp>
          <p:nvSpPr>
            <p:cNvPr id="63496" name="Freeform 8">
              <a:extLst>
                <a:ext uri="{FF2B5EF4-FFF2-40B4-BE49-F238E27FC236}">
                  <a16:creationId xmlns:a16="http://schemas.microsoft.com/office/drawing/2014/main" id="{49C6A9DF-EDB8-E56A-98AF-C86193910B7F}"/>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2" name="TextBox 9">
              <a:extLst>
                <a:ext uri="{FF2B5EF4-FFF2-40B4-BE49-F238E27FC236}">
                  <a16:creationId xmlns:a16="http://schemas.microsoft.com/office/drawing/2014/main" id="{4F28EA7D-7D7A-BBDF-717B-F29E36025EF1}"/>
                </a:ext>
              </a:extLst>
            </p:cNvPr>
            <p:cNvSpPr txBox="1">
              <a:spLocks noChangeArrowheads="1"/>
            </p:cNvSpPr>
            <p:nvPr/>
          </p:nvSpPr>
          <p:spPr bwMode="auto">
            <a:xfrm>
              <a:off x="95119" y="-6875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05</a:t>
              </a:r>
            </a:p>
          </p:txBody>
        </p:sp>
      </p:grpSp>
      <p:sp>
        <p:nvSpPr>
          <p:cNvPr id="10" name="TextBox 10">
            <a:extLst>
              <a:ext uri="{FF2B5EF4-FFF2-40B4-BE49-F238E27FC236}">
                <a16:creationId xmlns:a16="http://schemas.microsoft.com/office/drawing/2014/main" id="{C387B56D-0333-9D3E-D3FE-8FAE206688AE}"/>
              </a:ext>
            </a:extLst>
          </p:cNvPr>
          <p:cNvSpPr txBox="1"/>
          <p:nvPr/>
        </p:nvSpPr>
        <p:spPr>
          <a:xfrm>
            <a:off x="0" y="6230938"/>
            <a:ext cx="9761538" cy="2509020"/>
          </a:xfrm>
          <a:prstGeom prst="rect">
            <a:avLst/>
          </a:prstGeom>
        </p:spPr>
        <p:txBody>
          <a:bodyPr wrap="square" lIns="0" tIns="0" rIns="0" bIns="0">
            <a:spAutoFit/>
          </a:bodyPr>
          <a:lstStyle/>
          <a:p>
            <a:pPr marL="0" lvl="1" algn="ctr" fontAlgn="auto">
              <a:lnSpc>
                <a:spcPts val="6840"/>
              </a:lnSpc>
              <a:defRPr/>
            </a:pPr>
            <a:r>
              <a:rPr lang="en-US" sz="38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EXEMPLE DE COMUNICARE ONLINE ASERTIVĂ PENTRU UN CURS PENTRU PERSOANELE CU DIZABILITĂȚI</a:t>
            </a:r>
          </a:p>
        </p:txBody>
      </p:sp>
      <p:sp>
        <p:nvSpPr>
          <p:cNvPr id="14" name="TextBox 14">
            <a:extLst>
              <a:ext uri="{FF2B5EF4-FFF2-40B4-BE49-F238E27FC236}">
                <a16:creationId xmlns:a16="http://schemas.microsoft.com/office/drawing/2014/main" id="{03D8809C-9901-4FAA-A29F-7DADB4AF040A}"/>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MODULUL 3 - LECȚIA 5</a:t>
            </a:r>
          </a:p>
        </p:txBody>
      </p:sp>
      <p:grpSp>
        <p:nvGrpSpPr>
          <p:cNvPr id="17" name="Group 16">
            <a:extLst>
              <a:ext uri="{FF2B5EF4-FFF2-40B4-BE49-F238E27FC236}">
                <a16:creationId xmlns:a16="http://schemas.microsoft.com/office/drawing/2014/main" id="{2395D3B2-1176-04D6-E225-D057003E6E5D}"/>
              </a:ext>
            </a:extLst>
          </p:cNvPr>
          <p:cNvGrpSpPr/>
          <p:nvPr/>
        </p:nvGrpSpPr>
        <p:grpSpPr>
          <a:xfrm>
            <a:off x="10017125" y="3051175"/>
            <a:ext cx="7904163" cy="6183313"/>
            <a:chOff x="15775" y="4804"/>
            <a:chExt cx="12448" cy="9739"/>
          </a:xfrm>
        </p:grpSpPr>
        <p:grpSp>
          <p:nvGrpSpPr>
            <p:cNvPr id="63497" name="Group 11">
              <a:extLst>
                <a:ext uri="{FF2B5EF4-FFF2-40B4-BE49-F238E27FC236}">
                  <a16:creationId xmlns:a16="http://schemas.microsoft.com/office/drawing/2014/main" id="{1CE91734-2925-FC89-369C-FF82F9F3E158}"/>
                </a:ext>
              </a:extLst>
            </p:cNvPr>
            <p:cNvGrpSpPr>
              <a:grpSpLocks noChangeAspect="1"/>
            </p:cNvGrpSpPr>
            <p:nvPr/>
          </p:nvGrpSpPr>
          <p:grpSpPr>
            <a:xfrm>
              <a:off x="15775" y="4804"/>
              <a:ext cx="11009" cy="7002"/>
              <a:chOff x="0" y="0"/>
              <a:chExt cx="10841990" cy="6896100"/>
            </a:xfrm>
          </p:grpSpPr>
          <p:sp>
            <p:nvSpPr>
              <p:cNvPr id="12" name="Freeform 12">
                <a:extLst>
                  <a:ext uri="{FF2B5EF4-FFF2-40B4-BE49-F238E27FC236}">
                    <a16:creationId xmlns:a16="http://schemas.microsoft.com/office/drawing/2014/main" id="{A8894A09-2C29-7561-2873-0059BCEAF596}"/>
                  </a:ext>
                </a:extLst>
              </p:cNvPr>
              <p:cNvSpPr/>
              <p:nvPr/>
            </p:nvSpPr>
            <p:spPr>
              <a:xfrm>
                <a:off x="0" y="3810"/>
                <a:ext cx="10841990" cy="6892290"/>
              </a:xfrm>
              <a:custGeom>
                <a:avLst/>
                <a:gdLst/>
                <a:ahLst/>
                <a:cxnLst/>
                <a:rect l="l" t="t" r="r" b="b"/>
                <a:pathLst>
                  <a:path w="10841990" h="6892290">
                    <a:moveTo>
                      <a:pt x="0" y="0"/>
                    </a:moveTo>
                    <a:lnTo>
                      <a:pt x="10841990" y="0"/>
                    </a:lnTo>
                    <a:lnTo>
                      <a:pt x="10841990" y="6892290"/>
                    </a:lnTo>
                    <a:lnTo>
                      <a:pt x="0" y="6892290"/>
                    </a:lnTo>
                    <a:close/>
                  </a:path>
                </a:pathLst>
              </a:custGeom>
              <a:blipFill>
                <a:blip r:embed="rId3"/>
                <a:stretch>
                  <a:fillRect t="-2402" b="-2402"/>
                </a:stretch>
              </a:blipFill>
            </p:spPr>
            <p:txBody>
              <a:bodyPr/>
              <a:lstStyle/>
              <a:p>
                <a:endParaRPr lang="en-RO"/>
              </a:p>
            </p:txBody>
          </p:sp>
          <p:sp>
            <p:nvSpPr>
              <p:cNvPr id="13" name="Freeform 13">
                <a:extLst>
                  <a:ext uri="{FF2B5EF4-FFF2-40B4-BE49-F238E27FC236}">
                    <a16:creationId xmlns:a16="http://schemas.microsoft.com/office/drawing/2014/main" id="{E4541555-A366-2CE2-2A36-949D3B2DFBFF}"/>
                  </a:ext>
                </a:extLst>
              </p:cNvPr>
              <p:cNvSpPr/>
              <p:nvPr/>
            </p:nvSpPr>
            <p:spPr>
              <a:xfrm>
                <a:off x="0" y="3810"/>
                <a:ext cx="10841990" cy="6892290"/>
              </a:xfrm>
              <a:custGeom>
                <a:avLst/>
                <a:gdLst/>
                <a:ahLst/>
                <a:cxnLst/>
                <a:rect l="l" t="t" r="r" b="b"/>
                <a:pathLst>
                  <a:path w="10841990" h="6892290">
                    <a:moveTo>
                      <a:pt x="0" y="0"/>
                    </a:moveTo>
                    <a:lnTo>
                      <a:pt x="0" y="6892290"/>
                    </a:lnTo>
                    <a:lnTo>
                      <a:pt x="10841990" y="6892290"/>
                    </a:lnTo>
                    <a:lnTo>
                      <a:pt x="10841990" y="0"/>
                    </a:lnTo>
                    <a:lnTo>
                      <a:pt x="0" y="0"/>
                    </a:lnTo>
                    <a:close/>
                    <a:moveTo>
                      <a:pt x="10327640" y="6404610"/>
                    </a:moveTo>
                    <a:lnTo>
                      <a:pt x="599440" y="6404610"/>
                    </a:lnTo>
                    <a:lnTo>
                      <a:pt x="599440" y="588010"/>
                    </a:lnTo>
                    <a:lnTo>
                      <a:pt x="10327640" y="588010"/>
                    </a:lnTo>
                    <a:lnTo>
                      <a:pt x="10327640" y="6404610"/>
                    </a:lnTo>
                    <a:close/>
                  </a:path>
                </a:pathLst>
              </a:custGeom>
              <a:blipFill>
                <a:blip r:embed="rId4"/>
                <a:stretch>
                  <a:fillRect l="-3908" t="-10215" r="-4142" b="-24416"/>
                </a:stretch>
              </a:blipFill>
            </p:spPr>
            <p:txBody>
              <a:bodyPr/>
              <a:lstStyle/>
              <a:p>
                <a:endParaRPr lang="en-RO"/>
              </a:p>
            </p:txBody>
          </p:sp>
        </p:grpSp>
        <p:grpSp>
          <p:nvGrpSpPr>
            <p:cNvPr id="63498" name="Group 15">
              <a:extLst>
                <a:ext uri="{FF2B5EF4-FFF2-40B4-BE49-F238E27FC236}">
                  <a16:creationId xmlns:a16="http://schemas.microsoft.com/office/drawing/2014/main" id="{CA793816-78A6-87DC-C7EF-490881FBD19F}"/>
                </a:ext>
              </a:extLst>
            </p:cNvPr>
            <p:cNvGrpSpPr/>
            <p:nvPr/>
          </p:nvGrpSpPr>
          <p:grpSpPr>
            <a:xfrm>
              <a:off x="16523" y="6281"/>
              <a:ext cx="11701" cy="8262"/>
              <a:chOff x="0" y="0"/>
              <a:chExt cx="4966190" cy="3506470"/>
            </a:xfrm>
          </p:grpSpPr>
          <p:sp>
            <p:nvSpPr>
              <p:cNvPr id="16" name="Freeform 16">
                <a:extLst>
                  <a:ext uri="{FF2B5EF4-FFF2-40B4-BE49-F238E27FC236}">
                    <a16:creationId xmlns:a16="http://schemas.microsoft.com/office/drawing/2014/main" id="{21FA7A0C-B3E4-62FA-F03A-E73A724109D5}"/>
                  </a:ext>
                </a:extLst>
              </p:cNvPr>
              <p:cNvSpPr/>
              <p:nvPr/>
            </p:nvSpPr>
            <p:spPr>
              <a:xfrm>
                <a:off x="0" y="0"/>
                <a:ext cx="4966190" cy="3506470"/>
              </a:xfrm>
              <a:custGeom>
                <a:avLst/>
                <a:gdLst/>
                <a:ahLst/>
                <a:cxnLst/>
                <a:rect l="l" t="t" r="r" b="b"/>
                <a:pathLst>
                  <a:path w="4966190" h="3506470">
                    <a:moveTo>
                      <a:pt x="0" y="2190750"/>
                    </a:moveTo>
                    <a:cubicBezTo>
                      <a:pt x="0" y="2190750"/>
                      <a:pt x="31256" y="2655570"/>
                      <a:pt x="543503" y="2758440"/>
                    </a:cubicBezTo>
                    <a:cubicBezTo>
                      <a:pt x="1055750" y="2861310"/>
                      <a:pt x="1071377" y="2655570"/>
                      <a:pt x="1458601" y="2837180"/>
                    </a:cubicBezTo>
                    <a:cubicBezTo>
                      <a:pt x="1845825" y="3018790"/>
                      <a:pt x="1753794" y="3291840"/>
                      <a:pt x="2297297" y="3370580"/>
                    </a:cubicBezTo>
                    <a:cubicBezTo>
                      <a:pt x="2840800" y="3449320"/>
                      <a:pt x="3120365" y="3234690"/>
                      <a:pt x="4004208" y="3370580"/>
                    </a:cubicBezTo>
                    <a:cubicBezTo>
                      <a:pt x="4888051" y="3506470"/>
                      <a:pt x="4966190" y="2995930"/>
                      <a:pt x="4966190" y="2995930"/>
                    </a:cubicBezTo>
                    <a:lnTo>
                      <a:pt x="4966190" y="0"/>
                    </a:lnTo>
                    <a:cubicBezTo>
                      <a:pt x="4966190" y="0"/>
                      <a:pt x="4888051" y="464820"/>
                      <a:pt x="4485199" y="590550"/>
                    </a:cubicBezTo>
                    <a:cubicBezTo>
                      <a:pt x="4082347" y="716280"/>
                      <a:pt x="3632612" y="601980"/>
                      <a:pt x="3321791" y="715010"/>
                    </a:cubicBezTo>
                    <a:cubicBezTo>
                      <a:pt x="3010970" y="828040"/>
                      <a:pt x="3073481" y="1191260"/>
                      <a:pt x="2391065" y="1259840"/>
                    </a:cubicBezTo>
                    <a:cubicBezTo>
                      <a:pt x="2391065" y="1259840"/>
                      <a:pt x="2189638" y="1305560"/>
                      <a:pt x="1941329" y="1259840"/>
                    </a:cubicBezTo>
                    <a:cubicBezTo>
                      <a:pt x="1693020" y="1214120"/>
                      <a:pt x="1413454" y="1209040"/>
                      <a:pt x="963719" y="1280160"/>
                    </a:cubicBezTo>
                    <a:cubicBezTo>
                      <a:pt x="512247" y="1350010"/>
                      <a:pt x="263937" y="1123950"/>
                      <a:pt x="0" y="908050"/>
                    </a:cubicBezTo>
                  </a:path>
                </a:pathLst>
              </a:custGeom>
              <a:blipFill>
                <a:blip r:embed="rId5"/>
                <a:stretch>
                  <a:fillRect l="-1282" r="-1282"/>
                </a:stretch>
              </a:blipFill>
            </p:spPr>
            <p:txBody>
              <a:bodyPr/>
              <a:lstStyle/>
              <a:p>
                <a:endParaRPr lang="en-RO"/>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strips(downLeft)">
                                      <p:cBhvr>
                                        <p:cTn id="7" dur="1000"/>
                                        <p:tgtEl>
                                          <p:spTgt spid="14"/>
                                        </p:tgtEl>
                                      </p:cBhvr>
                                    </p:animEffect>
                                  </p:childTnLst>
                                </p:cTn>
                              </p:par>
                              <p:par>
                                <p:cTn id="8" presetID="23" presetClass="entr" presetSubtype="16" fill="hold" nodeType="withEffect">
                                  <p:stCondLst>
                                    <p:cond delay="0"/>
                                  </p:stCondLst>
                                  <p:childTnLst>
                                    <p:set>
                                      <p:cBhvr>
                                        <p:cTn id="9" dur="2000"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600" decel="100000"/>
                                        <p:tgtEl>
                                          <p:spTgt spid="7"/>
                                        </p:tgtEl>
                                      </p:cBhvr>
                                    </p:animEffect>
                                    <p:anim calcmode="lin" valueType="num">
                                      <p:cBhvr>
                                        <p:cTn id="17" dur="1600" decel="100000" fill="hold"/>
                                        <p:tgtEl>
                                          <p:spTgt spid="7"/>
                                        </p:tgtEl>
                                        <p:attrNameLst>
                                          <p:attrName>style.rotation</p:attrName>
                                        </p:attrNameLst>
                                      </p:cBhvr>
                                      <p:tavLst>
                                        <p:tav tm="0">
                                          <p:val>
                                            <p:fltVal val="-90"/>
                                          </p:val>
                                        </p:tav>
                                        <p:tav tm="100000">
                                          <p:val>
                                            <p:fltVal val="0"/>
                                          </p:val>
                                        </p:tav>
                                      </p:tavLst>
                                    </p:anim>
                                    <p:anim calcmode="lin" valueType="num">
                                      <p:cBhvr>
                                        <p:cTn id="18" dur="1600" decel="100000" fill="hold"/>
                                        <p:tgtEl>
                                          <p:spTgt spid="7"/>
                                        </p:tgtEl>
                                        <p:attrNameLst>
                                          <p:attrName>ppt_x</p:attrName>
                                        </p:attrNameLst>
                                      </p:cBhvr>
                                      <p:tavLst>
                                        <p:tav tm="0">
                                          <p:val>
                                            <p:strVal val="#ppt_x+0.4"/>
                                          </p:val>
                                        </p:tav>
                                        <p:tav tm="100000">
                                          <p:val>
                                            <p:strVal val="#ppt_x-0.05"/>
                                          </p:val>
                                        </p:tav>
                                      </p:tavLst>
                                    </p:anim>
                                    <p:anim calcmode="lin" valueType="num">
                                      <p:cBhvr>
                                        <p:cTn id="19" dur="1600" decel="100000" fill="hold"/>
                                        <p:tgtEl>
                                          <p:spTgt spid="7"/>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D02811C-3373-C454-0A92-8CF1375586F4}"/>
              </a:ext>
            </a:extLst>
          </p:cNvPr>
          <p:cNvGrpSpPr>
            <a:grpSpLocks/>
          </p:cNvGrpSpPr>
          <p:nvPr/>
        </p:nvGrpSpPr>
        <p:grpSpPr bwMode="auto">
          <a:xfrm>
            <a:off x="-1627188" y="0"/>
            <a:ext cx="8439151" cy="10287000"/>
            <a:chOff x="0" y="0"/>
            <a:chExt cx="11251604" cy="13716000"/>
          </a:xfrm>
        </p:grpSpPr>
        <p:pic>
          <p:nvPicPr>
            <p:cNvPr id="64514" name="Picture 3">
              <a:extLst>
                <a:ext uri="{FF2B5EF4-FFF2-40B4-BE49-F238E27FC236}">
                  <a16:creationId xmlns:a16="http://schemas.microsoft.com/office/drawing/2014/main" id="{CECB9810-5A39-8E3D-9658-87D577AA0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90" b="9390"/>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15" name="Group 4">
            <a:extLst>
              <a:ext uri="{FF2B5EF4-FFF2-40B4-BE49-F238E27FC236}">
                <a16:creationId xmlns:a16="http://schemas.microsoft.com/office/drawing/2014/main" id="{45CA77CA-47F6-1430-9882-AD1367054046}"/>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D8A20FE-D0DE-B6C5-365C-A74CF427422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8E3A06-62F3-4A1A-7963-E872F33D765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6269006-67EC-2F4D-9D00-207833687D70}"/>
              </a:ext>
            </a:extLst>
          </p:cNvPr>
          <p:cNvSpPr txBox="1"/>
          <p:nvPr/>
        </p:nvSpPr>
        <p:spPr>
          <a:xfrm>
            <a:off x="6811963" y="615950"/>
            <a:ext cx="11110912" cy="8902700"/>
          </a:xfrm>
          <a:prstGeom prst="rect">
            <a:avLst/>
          </a:prstGeom>
        </p:spPr>
        <p:txBody>
          <a:bodyPr lIns="0" tIns="0" rIns="0" bIns="0">
            <a:spAutoFit/>
          </a:bodyPr>
          <a:lstStyle/>
          <a:p>
            <a:pPr marL="542925" lvl="1" indent="-271145" algn="just" fontAlgn="auto">
              <a:lnSpc>
                <a:spcPts val="5040"/>
              </a:lnSpc>
              <a:buFontTx/>
              <a:buAutoNum type="alphaLcPeriod"/>
              <a:defRPr/>
            </a:pPr>
            <a:r>
              <a:rPr lang="en-US" sz="3000" spc="171" noProof="1">
                <a:solidFill>
                  <a:srgbClr val="000000"/>
                </a:solidFill>
                <a:latin typeface="Arial" panose="020B0604020202020204" pitchFamily="34" charset="0"/>
                <a:ea typeface="Arimo Bold" panose="020B0704020202020204"/>
                <a:cs typeface="Arial" panose="020B0604020202020204" pitchFamily="34" charset="0"/>
                <a:sym typeface="Arimo Bold" panose="020B0704020202020204"/>
              </a:rPr>
              <a:t>Claritate în instrucțiuni: Utilizați un limbaj clar și concis atunci când dați instrucțiuni pentru a evita confuzia. De exemplu, puteți spune: "Aș dori ca toată lumea să-și dezactiveze microfoanele atunci când nu vorbesc, pentru a evita zgomotul de fundal. Dacă aveți întrebări, vă rugăm să le scrieți în chat și vom avea o sesiune de întrebări și răspunsuri la sfârșitul lecției.
Stabilirea așteptărilor: Puteți fi asertiv în stabilirea așteptărilor pentru clasa online. De exemplu: "Mă aștept ca toată lumea să fie respectuoasă unul față de celălalt. Dacă vedeți pe cineva care face greșeli sau se luptă, vă rugăm să nu-l criticați. Fiecare dintre noi învață în ritmul său și cu toții merităm răbdare și înțelegere."</a:t>
            </a:r>
            <a:endPar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B7B80C4-54F7-C2A7-5F37-0F7CBC0B67B3}"/>
              </a:ext>
            </a:extLst>
          </p:cNvPr>
          <p:cNvGrpSpPr>
            <a:grpSpLocks/>
          </p:cNvGrpSpPr>
          <p:nvPr/>
        </p:nvGrpSpPr>
        <p:grpSpPr bwMode="auto">
          <a:xfrm>
            <a:off x="0" y="0"/>
            <a:ext cx="8439150" cy="10287000"/>
            <a:chOff x="0" y="0"/>
            <a:chExt cx="11251604" cy="13716000"/>
          </a:xfrm>
        </p:grpSpPr>
        <p:pic>
          <p:nvPicPr>
            <p:cNvPr id="19458" name="Picture 3">
              <a:extLst>
                <a:ext uri="{FF2B5EF4-FFF2-40B4-BE49-F238E27FC236}">
                  <a16:creationId xmlns:a16="http://schemas.microsoft.com/office/drawing/2014/main" id="{67AD9883-5CC5-DBBA-CCE0-EBC430AD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364" b="9364"/>
            <a:stretch>
              <a:fillRect/>
            </a:stretch>
          </p:blipFill>
          <p:spPr bwMode="auto">
            <a:xfrm>
              <a:off x="0" y="0"/>
              <a:ext cx="11251604"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 name="Group 4">
            <a:extLst>
              <a:ext uri="{FF2B5EF4-FFF2-40B4-BE49-F238E27FC236}">
                <a16:creationId xmlns:a16="http://schemas.microsoft.com/office/drawing/2014/main" id="{2768E390-32C0-6B5A-6DF7-89C345C3EC2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7A8894F1-137A-C43C-74D2-900D1663935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0EA436A0-C085-C2D1-D849-7113521669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C3E4387-7CC5-45BA-21DD-F901F67466E1}"/>
              </a:ext>
            </a:extLst>
          </p:cNvPr>
          <p:cNvSpPr txBox="1"/>
          <p:nvPr/>
        </p:nvSpPr>
        <p:spPr>
          <a:xfrm>
            <a:off x="8850312" y="917219"/>
            <a:ext cx="8904061" cy="7807587"/>
          </a:xfrm>
          <a:prstGeom prst="rect">
            <a:avLst/>
          </a:prstGeom>
        </p:spPr>
        <p:txBody>
          <a:bodyPr wrap="square" lIns="0" tIns="0" rIns="0" bIns="0">
            <a:spAutoFit/>
          </a:bodyPr>
          <a:lstStyle/>
          <a:p>
            <a:pPr marL="542925" lvl="1" indent="-271145" algn="just" fontAlgn="auto">
              <a:lnSpc>
                <a:spcPts val="5610"/>
              </a:lnSpc>
              <a:buFontTx/>
              <a:buAutoNum type="alphaLcPeriod"/>
              <a:defRPr/>
            </a:pPr>
            <a:r>
              <a:rPr lang="en-US" sz="3000" spc="171" noProof="1">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Impactul asupra societății și vieții personale pentru persoanele cu dizabilități.
Comunicarea online a facilitat munca la distanță, învățarea online și a deschis noi modalități de interacțiune socială. Cu toate acestea, poate aduce și provocări, cum ar fi dependența de tehnologie, probleme legate de echilibrul dintre viața profesională și cea privată sau probleme de sănătate mintală.
Pentru persoanele cu dizabilități, acest aspect poate fi deosebit de important.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3000" fill="hold">
                                          <p:stCondLst>
                                            <p:cond delay="0"/>
                                          </p:stCondLst>
                                        </p:cTn>
                                        <p:tgtEl>
                                          <p:spTgt spid="2"/>
                                        </p:tgtEl>
                                        <p:attrNameLst>
                                          <p:attrName>style.visibility</p:attrName>
                                        </p:attrNameLst>
                                      </p:cBhvr>
                                      <p:to>
                                        <p:strVal val="visible"/>
                                      </p:to>
                                    </p:set>
                                    <p:animEffect transition="in" filter="wedge">
                                      <p:cBhvr>
                                        <p:cTn id="7" dur="3000"/>
                                        <p:tgtEl>
                                          <p:spTgt spid="2"/>
                                        </p:tgtEl>
                                      </p:cBhvr>
                                    </p:animEffect>
                                  </p:childTnLst>
                                </p:cTn>
                              </p:par>
                              <p:par>
                                <p:cTn id="8" presetID="16" presetClass="entr" presetSubtype="26" fill="hold" nodeType="withEffect">
                                  <p:stCondLst>
                                    <p:cond delay="0"/>
                                  </p:stCondLst>
                                  <p:childTnLst>
                                    <p:set>
                                      <p:cBhvr>
                                        <p:cTn id="9" dur="3000" fill="hold">
                                          <p:stCondLst>
                                            <p:cond delay="0"/>
                                          </p:stCondLst>
                                        </p:cTn>
                                        <p:tgtEl>
                                          <p:spTgt spid="7"/>
                                        </p:tgtEl>
                                        <p:attrNameLst>
                                          <p:attrName>style.visibility</p:attrName>
                                        </p:attrNameLst>
                                      </p:cBhvr>
                                      <p:to>
                                        <p:strVal val="visible"/>
                                      </p:to>
                                    </p:set>
                                    <p:animEffect transition="in" filter="barn(inHorizontal)">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id="{A1E2278E-9631-7191-CBD8-DCF6DC7AC86A}"/>
              </a:ext>
            </a:extLst>
          </p:cNvPr>
          <p:cNvSpPr>
            <a:spLocks noChangeShapeType="1"/>
          </p:cNvSpPr>
          <p:nvPr/>
        </p:nvSpPr>
        <p:spPr bwMode="auto">
          <a:xfrm>
            <a:off x="4022725" y="89233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5539" name="AutoShape 3">
            <a:extLst>
              <a:ext uri="{FF2B5EF4-FFF2-40B4-BE49-F238E27FC236}">
                <a16:creationId xmlns:a16="http://schemas.microsoft.com/office/drawing/2014/main" id="{ED315B8F-6369-783E-5B8F-B0368DB33484}"/>
              </a:ext>
            </a:extLst>
          </p:cNvPr>
          <p:cNvSpPr>
            <a:spLocks noChangeShapeType="1"/>
          </p:cNvSpPr>
          <p:nvPr/>
        </p:nvSpPr>
        <p:spPr bwMode="auto">
          <a:xfrm>
            <a:off x="4022725"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5540" name="Group 4">
            <a:extLst>
              <a:ext uri="{FF2B5EF4-FFF2-40B4-BE49-F238E27FC236}">
                <a16:creationId xmlns:a16="http://schemas.microsoft.com/office/drawing/2014/main" id="{2C52DDAA-201E-6270-94EC-0C9968A60DEA}"/>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7B9C28E-0ACF-E245-0778-449146477D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A7945F4D-8B2C-3C48-D7C5-BB86150D657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4DBA85F-534E-23ED-DA85-34988A137E46}"/>
              </a:ext>
            </a:extLst>
          </p:cNvPr>
          <p:cNvSpPr txBox="1">
            <a:spLocks noChangeArrowheads="1"/>
          </p:cNvSpPr>
          <p:nvPr/>
        </p:nvSpPr>
        <p:spPr bwMode="auto">
          <a:xfrm>
            <a:off x="7770813" y="1003300"/>
            <a:ext cx="9488487" cy="76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25"/>
              </a:lnSpc>
            </a:pPr>
            <a:r>
              <a:rPr lang="it-IT" altLang="zh-CN" sz="3200" b="1" dirty="0">
                <a:solidFill>
                  <a:srgbClr val="FEFEFE"/>
                </a:solidFill>
                <a:latin typeface="Arial" panose="020B0604020202020204" pitchFamily="34" charset="0"/>
                <a:sym typeface="Arimo Bold" panose="020B0704020202020204" pitchFamily="34" charset="0"/>
              </a:rPr>
              <a:t>Răspunsul la solicitări sau comportamente inadecvate</a:t>
            </a:r>
            <a:endParaRPr lang="en-US" altLang="en-US" dirty="0">
              <a:latin typeface="Arial" panose="020B0604020202020204" pitchFamily="34" charset="0"/>
            </a:endParaRPr>
          </a:p>
          <a:p>
            <a:pPr algn="just">
              <a:lnSpc>
                <a:spcPts val="5375"/>
              </a:lnSpc>
            </a:pPr>
            <a:r>
              <a:rPr lang="en-US" altLang="zh-CN" sz="3000" dirty="0">
                <a:solidFill>
                  <a:srgbClr val="FEFEFE"/>
                </a:solidFill>
                <a:latin typeface="Arial" panose="020B0604020202020204" pitchFamily="34" charset="0"/>
                <a:sym typeface="Arial" panose="020B0604020202020204" pitchFamily="34" charset="0"/>
              </a:rPr>
              <a:t>Este important </a:t>
            </a:r>
            <a:r>
              <a:rPr lang="en-US" altLang="zh-CN" sz="3000" dirty="0" err="1">
                <a:solidFill>
                  <a:srgbClr val="FEFEFE"/>
                </a:solidFill>
                <a:latin typeface="Arial" panose="020B0604020202020204" pitchFamily="34" charset="0"/>
                <a:sym typeface="Arial" panose="020B0604020202020204" pitchFamily="34" charset="0"/>
              </a:rPr>
              <a:t>să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fii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capabil</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răspunzi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asertiv</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atunci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când</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te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confrunți</a:t>
            </a:r>
            <a:r>
              <a:rPr lang="en-US" altLang="zh-CN" sz="3000" dirty="0">
                <a:solidFill>
                  <a:srgbClr val="FEFEFE"/>
                </a:solidFill>
                <a:latin typeface="Arial" panose="020B0604020202020204" pitchFamily="34" charset="0"/>
                <a:sym typeface="Arial" panose="020B0604020202020204" pitchFamily="34" charset="0"/>
              </a:rPr>
              <a:t> cu </a:t>
            </a:r>
            <a:r>
              <a:rPr lang="en-US" altLang="zh-CN" sz="3000" dirty="0" err="1">
                <a:solidFill>
                  <a:srgbClr val="FEFEFE"/>
                </a:solidFill>
                <a:latin typeface="Arial" panose="020B0604020202020204" pitchFamily="34" charset="0"/>
                <a:sym typeface="Arial" panose="020B0604020202020204" pitchFamily="34" charset="0"/>
              </a:rPr>
              <a:t>cereri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sau</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comportamente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inadecvate</a:t>
            </a:r>
            <a:r>
              <a:rPr lang="en-US" altLang="zh-CN" sz="3000" dirty="0">
                <a:solidFill>
                  <a:srgbClr val="FEFEFE"/>
                </a:solidFill>
                <a:latin typeface="Arial" panose="020B0604020202020204" pitchFamily="34" charset="0"/>
                <a:sym typeface="Arial" panose="020B0604020202020204" pitchFamily="34" charset="0"/>
              </a:rPr>
              <a:t>. De </a:t>
            </a:r>
            <a:r>
              <a:rPr lang="en-US" altLang="zh-CN" sz="3000" dirty="0" err="1">
                <a:solidFill>
                  <a:srgbClr val="FEFEFE"/>
                </a:solidFill>
                <a:latin typeface="Arial" panose="020B0604020202020204" pitchFamily="34" charset="0"/>
                <a:sym typeface="Arial" panose="020B0604020202020204" pitchFamily="34" charset="0"/>
              </a:rPr>
              <a:t>exemplu</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dacă</a:t>
            </a:r>
            <a:r>
              <a:rPr lang="en-US" altLang="zh-CN" sz="3000" dirty="0">
                <a:solidFill>
                  <a:srgbClr val="FEFEFE"/>
                </a:solidFill>
                <a:latin typeface="Arial" panose="020B0604020202020204" pitchFamily="34" charset="0"/>
                <a:sym typeface="Arial" panose="020B0604020202020204" pitchFamily="34" charset="0"/>
              </a:rPr>
              <a:t> un participant cere </a:t>
            </a:r>
            <a:r>
              <a:rPr lang="en-US" altLang="zh-CN" sz="3000" dirty="0" err="1">
                <a:solidFill>
                  <a:srgbClr val="FEFEFE"/>
                </a:solidFill>
                <a:latin typeface="Arial" panose="020B0604020202020204" pitchFamily="34" charset="0"/>
                <a:sym typeface="Arial" panose="020B0604020202020204" pitchFamily="34" charset="0"/>
              </a:rPr>
              <a:t>să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primească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răspunsurile</a:t>
            </a:r>
            <a:r>
              <a:rPr lang="en-US" altLang="zh-CN" sz="3000" dirty="0">
                <a:solidFill>
                  <a:srgbClr val="FEFEFE"/>
                </a:solidFill>
                <a:latin typeface="Arial" panose="020B0604020202020204" pitchFamily="34" charset="0"/>
                <a:sym typeface="Arial" panose="020B0604020202020204" pitchFamily="34" charset="0"/>
              </a:rPr>
              <a:t> la un test, </a:t>
            </a:r>
            <a:r>
              <a:rPr lang="en-US" altLang="zh-CN" sz="3000" dirty="0" err="1">
                <a:solidFill>
                  <a:srgbClr val="FEFEFE"/>
                </a:solidFill>
                <a:latin typeface="Arial" panose="020B0604020202020204" pitchFamily="34" charset="0"/>
                <a:sym typeface="Arial" panose="020B0604020202020204" pitchFamily="34" charset="0"/>
              </a:rPr>
              <a:t>puteți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spune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Înțeleg</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doriți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reușiți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în</a:t>
            </a:r>
            <a:r>
              <a:rPr lang="en-US" altLang="zh-CN" sz="3000" dirty="0">
                <a:solidFill>
                  <a:srgbClr val="FEFEFE"/>
                </a:solidFill>
                <a:latin typeface="Arial" panose="020B0604020202020204" pitchFamily="34" charset="0"/>
                <a:sym typeface="Arial" panose="020B0604020202020204" pitchFamily="34" charset="0"/>
              </a:rPr>
              <a:t> test, </a:t>
            </a:r>
            <a:r>
              <a:rPr lang="en-US" altLang="zh-CN" sz="3000" dirty="0" err="1">
                <a:solidFill>
                  <a:srgbClr val="FEFEFE"/>
                </a:solidFill>
                <a:latin typeface="Arial" panose="020B0604020202020204" pitchFamily="34" charset="0"/>
                <a:sym typeface="Arial" panose="020B0604020202020204" pitchFamily="34" charset="0"/>
              </a:rPr>
              <a:t>dar</a:t>
            </a:r>
            <a:r>
              <a:rPr lang="en-US" altLang="zh-CN" sz="3000" dirty="0">
                <a:solidFill>
                  <a:srgbClr val="FEFEFE"/>
                </a:solidFill>
                <a:latin typeface="Arial" panose="020B0604020202020204" pitchFamily="34" charset="0"/>
                <a:sym typeface="Arial" panose="020B0604020202020204" pitchFamily="34" charset="0"/>
              </a:rPr>
              <a:t> nu </a:t>
            </a:r>
            <a:r>
              <a:rPr lang="en-US" altLang="zh-CN" sz="3000" dirty="0" err="1">
                <a:solidFill>
                  <a:srgbClr val="FEFEFE"/>
                </a:solidFill>
                <a:latin typeface="Arial" panose="020B0604020202020204" pitchFamily="34" charset="0"/>
                <a:sym typeface="Arial" panose="020B0604020202020204" pitchFamily="34" charset="0"/>
              </a:rPr>
              <a:t>este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corect</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sau</a:t>
            </a:r>
            <a:r>
              <a:rPr lang="en-US" altLang="zh-CN" sz="3000" dirty="0">
                <a:solidFill>
                  <a:srgbClr val="FEFEFE"/>
                </a:solidFill>
                <a:latin typeface="Arial" panose="020B0604020202020204" pitchFamily="34" charset="0"/>
                <a:sym typeface="Arial" panose="020B0604020202020204" pitchFamily="34" charset="0"/>
              </a:rPr>
              <a:t> etic </a:t>
            </a:r>
            <a:r>
              <a:rPr lang="en-US" altLang="zh-CN" sz="3000" dirty="0" err="1">
                <a:solidFill>
                  <a:srgbClr val="FEFEFE"/>
                </a:solidFill>
                <a:latin typeface="Arial" panose="020B0604020202020204" pitchFamily="34" charset="0"/>
                <a:sym typeface="Arial" panose="020B0604020202020204" pitchFamily="34" charset="0"/>
              </a:rPr>
              <a:t>pentru</a:t>
            </a:r>
            <a:r>
              <a:rPr lang="en-US" altLang="zh-CN" sz="3000" dirty="0">
                <a:solidFill>
                  <a:srgbClr val="FEFEFE"/>
                </a:solidFill>
                <a:latin typeface="Arial" panose="020B0604020202020204" pitchFamily="34" charset="0"/>
                <a:sym typeface="Arial" panose="020B0604020202020204" pitchFamily="34" charset="0"/>
              </a:rPr>
              <a:t> mine </a:t>
            </a:r>
            <a:r>
              <a:rPr lang="en-US" altLang="zh-CN" sz="3000" dirty="0" err="1">
                <a:solidFill>
                  <a:srgbClr val="FEFEFE"/>
                </a:solidFill>
                <a:latin typeface="Arial" panose="020B0604020202020204" pitchFamily="34" charset="0"/>
                <a:sym typeface="Arial" panose="020B0604020202020204" pitchFamily="34" charset="0"/>
              </a:rPr>
              <a:t>să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vă</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dau</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răspunsurile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În</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schimb</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vă</a:t>
            </a:r>
            <a:r>
              <a:rPr lang="en-US" altLang="zh-CN" sz="3000" dirty="0">
                <a:solidFill>
                  <a:srgbClr val="FEFEFE"/>
                </a:solidFill>
                <a:latin typeface="Arial" panose="020B0604020202020204" pitchFamily="34" charset="0"/>
                <a:sym typeface="Arial" panose="020B0604020202020204" pitchFamily="34" charset="0"/>
              </a:rPr>
              <a:t> pot </a:t>
            </a:r>
            <a:r>
              <a:rPr lang="en-US" altLang="zh-CN" sz="3000" dirty="0" err="1">
                <a:solidFill>
                  <a:srgbClr val="FEFEFE"/>
                </a:solidFill>
                <a:latin typeface="Arial" panose="020B0604020202020204" pitchFamily="34" charset="0"/>
                <a:sym typeface="Arial" panose="020B0604020202020204" pitchFamily="34" charset="0"/>
              </a:rPr>
              <a:t>oferi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mai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multe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resurse</a:t>
            </a:r>
            <a:r>
              <a:rPr lang="en-US" altLang="zh-CN" sz="3000" dirty="0">
                <a:solidFill>
                  <a:srgbClr val="FEFEFE"/>
                </a:solidFill>
                <a:latin typeface="Arial" panose="020B0604020202020204" pitchFamily="34" charset="0"/>
                <a:sym typeface="Arial" panose="020B0604020202020204" pitchFamily="34" charset="0"/>
              </a:rPr>
              <a:t> de </a:t>
            </a:r>
            <a:r>
              <a:rPr lang="en-US" altLang="zh-CN" sz="3000" dirty="0" err="1">
                <a:solidFill>
                  <a:srgbClr val="FEFEFE"/>
                </a:solidFill>
                <a:latin typeface="Arial" panose="020B0604020202020204" pitchFamily="34" charset="0"/>
                <a:sym typeface="Arial" panose="020B0604020202020204" pitchFamily="34" charset="0"/>
              </a:rPr>
              <a:t>învățare</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sau</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putem</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discuta</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mai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detaliat</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subiectele</a:t>
            </a:r>
            <a:r>
              <a:rPr lang="en-US" altLang="zh-CN" sz="3000" dirty="0">
                <a:solidFill>
                  <a:srgbClr val="FEFEFE"/>
                </a:solidFill>
                <a:latin typeface="Arial" panose="020B0604020202020204" pitchFamily="34" charset="0"/>
                <a:sym typeface="Arial" panose="020B0604020202020204" pitchFamily="34" charset="0"/>
              </a:rPr>
              <a:t> pe care le </a:t>
            </a:r>
            <a:r>
              <a:rPr lang="en-US" altLang="zh-CN" sz="3000" dirty="0" err="1">
                <a:solidFill>
                  <a:srgbClr val="FEFEFE"/>
                </a:solidFill>
                <a:latin typeface="Arial" panose="020B0604020202020204" pitchFamily="34" charset="0"/>
                <a:sym typeface="Arial" panose="020B0604020202020204" pitchFamily="34" charset="0"/>
              </a:rPr>
              <a:t>considerați</a:t>
            </a:r>
            <a:r>
              <a:rPr lang="en-US" altLang="zh-CN" sz="3000" dirty="0">
                <a:solidFill>
                  <a:srgbClr val="FEFEFE"/>
                </a:solidFill>
                <a:latin typeface="Arial" panose="020B0604020202020204" pitchFamily="34" charset="0"/>
                <a:sym typeface="Arial" panose="020B0604020202020204" pitchFamily="34" charset="0"/>
              </a:rPr>
              <a:t> </a:t>
            </a:r>
            <a:r>
              <a:rPr lang="en-US" altLang="zh-CN" sz="3000" dirty="0" err="1">
                <a:solidFill>
                  <a:srgbClr val="FEFEFE"/>
                </a:solidFill>
                <a:latin typeface="Arial" panose="020B0604020202020204" pitchFamily="34" charset="0"/>
                <a:sym typeface="Arial" panose="020B0604020202020204" pitchFamily="34" charset="0"/>
              </a:rPr>
              <a:t>provocatoare</a:t>
            </a:r>
            <a:r>
              <a:rPr lang="en-US" altLang="zh-CN" sz="3000" dirty="0">
                <a:solidFill>
                  <a:srgbClr val="FEFEFE"/>
                </a:solidFill>
                <a:latin typeface="Arial" panose="020B0604020202020204" pitchFamily="34" charset="0"/>
                <a:sym typeface="Arial" panose="020B0604020202020204" pitchFamily="34" charset="0"/>
              </a:rPr>
              <a:t>."</a:t>
            </a:r>
          </a:p>
        </p:txBody>
      </p:sp>
      <p:grpSp>
        <p:nvGrpSpPr>
          <p:cNvPr id="8" name="Group 8">
            <a:extLst>
              <a:ext uri="{FF2B5EF4-FFF2-40B4-BE49-F238E27FC236}">
                <a16:creationId xmlns:a16="http://schemas.microsoft.com/office/drawing/2014/main" id="{AE6A1402-A116-618B-2614-D84860D84E6D}"/>
              </a:ext>
            </a:extLst>
          </p:cNvPr>
          <p:cNvGrpSpPr>
            <a:grpSpLocks noChangeAspect="1"/>
          </p:cNvGrpSpPr>
          <p:nvPr/>
        </p:nvGrpSpPr>
        <p:grpSpPr bwMode="auto">
          <a:xfrm>
            <a:off x="365125" y="912813"/>
            <a:ext cx="6746875" cy="7902575"/>
            <a:chOff x="0" y="0"/>
            <a:chExt cx="4597400" cy="5384800"/>
          </a:xfrm>
        </p:grpSpPr>
        <p:sp>
          <p:nvSpPr>
            <p:cNvPr id="65545" name="Freeform 9">
              <a:extLst>
                <a:ext uri="{FF2B5EF4-FFF2-40B4-BE49-F238E27FC236}">
                  <a16:creationId xmlns:a16="http://schemas.microsoft.com/office/drawing/2014/main" id="{D83322DB-ECC5-8874-701E-5DB34CA19E71}"/>
                </a:ext>
              </a:extLst>
            </p:cNvPr>
            <p:cNvSpPr>
              <a:spLocks noChangeArrowheads="1"/>
            </p:cNvSpPr>
            <p:nvPr/>
          </p:nvSpPr>
          <p:spPr bwMode="auto">
            <a:xfrm>
              <a:off x="350520" y="69850"/>
              <a:ext cx="4161790" cy="4737100"/>
            </a:xfrm>
            <a:custGeom>
              <a:avLst/>
              <a:gdLst>
                <a:gd name="T0" fmla="*/ 4149090 w 4161790"/>
                <a:gd name="T1" fmla="*/ 327660 h 4737100"/>
                <a:gd name="T2" fmla="*/ 398780 w 4161790"/>
                <a:gd name="T3" fmla="*/ 1270 h 4737100"/>
                <a:gd name="T4" fmla="*/ 383540 w 4161790"/>
                <a:gd name="T5" fmla="*/ 13970 h 4737100"/>
                <a:gd name="T6" fmla="*/ 1270 w 4161790"/>
                <a:gd name="T7" fmla="*/ 4395470 h 4737100"/>
                <a:gd name="T8" fmla="*/ 13970 w 4161790"/>
                <a:gd name="T9" fmla="*/ 4409440 h 4737100"/>
                <a:gd name="T10" fmla="*/ 3764280 w 4161790"/>
                <a:gd name="T11" fmla="*/ 4735830 h 4737100"/>
                <a:gd name="T12" fmla="*/ 3779520 w 4161790"/>
                <a:gd name="T13" fmla="*/ 4723130 h 4737100"/>
                <a:gd name="T14" fmla="*/ 4161790 w 4161790"/>
                <a:gd name="T15" fmla="*/ 341630 h 4737100"/>
                <a:gd name="T16" fmla="*/ 4149090 w 4161790"/>
                <a:gd name="T17" fmla="*/ 327660 h 4737100"/>
                <a:gd name="T18" fmla="*/ 3934460 w 4161790"/>
                <a:gd name="T19" fmla="*/ 529590 h 4737100"/>
                <a:gd name="T20" fmla="*/ 3652520 w 4161790"/>
                <a:gd name="T21" fmla="*/ 3763010 h 4737100"/>
                <a:gd name="T22" fmla="*/ 3638550 w 4161790"/>
                <a:gd name="T23" fmla="*/ 3775710 h 4737100"/>
                <a:gd name="T24" fmla="*/ 269240 w 4161790"/>
                <a:gd name="T25" fmla="*/ 3482340 h 4737100"/>
                <a:gd name="T26" fmla="*/ 256540 w 4161790"/>
                <a:gd name="T27" fmla="*/ 3468370 h 4737100"/>
                <a:gd name="T28" fmla="*/ 538480 w 4161790"/>
                <a:gd name="T29" fmla="*/ 233680 h 4737100"/>
                <a:gd name="T30" fmla="*/ 553720 w 4161790"/>
                <a:gd name="T31" fmla="*/ 220980 h 4737100"/>
                <a:gd name="T32" fmla="*/ 3921760 w 4161790"/>
                <a:gd name="T33" fmla="*/ 514350 h 4737100"/>
                <a:gd name="T34" fmla="*/ 3934460 w 4161790"/>
                <a:gd name="T35" fmla="*/ 529590 h 4737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61790" h="473710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0D238EA6-89F7-2928-2876-D4A7AFDA5B6A}"/>
                </a:ext>
              </a:extLst>
            </p:cNvPr>
            <p:cNvSpPr/>
            <p:nvPr/>
          </p:nvSpPr>
          <p:spPr>
            <a:xfrm>
              <a:off x="605790" y="289560"/>
              <a:ext cx="3679190" cy="3557270"/>
            </a:xfrm>
            <a:custGeom>
              <a:avLst/>
              <a:gdLst/>
              <a:ahLst/>
              <a:cxnLst/>
              <a:rect l="l" t="t" r="r" b="b"/>
              <a:pathLst>
                <a:path w="3679190" h="355727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a:blip r:embed="rId3"/>
              <a:stretch>
                <a:fillRect l="-22491" r="-22491"/>
              </a:stretch>
            </a:blipFill>
          </p:spPr>
          <p:txBody>
            <a:bodyPr/>
            <a:lstStyle/>
            <a:p>
              <a:endParaRPr lang="en-RO"/>
            </a:p>
          </p:txBody>
        </p:sp>
        <p:sp>
          <p:nvSpPr>
            <p:cNvPr id="65547" name="Freeform 11">
              <a:extLst>
                <a:ext uri="{FF2B5EF4-FFF2-40B4-BE49-F238E27FC236}">
                  <a16:creationId xmlns:a16="http://schemas.microsoft.com/office/drawing/2014/main" id="{C0B94704-7FA9-621E-5E5C-53945567E370}"/>
                </a:ext>
              </a:extLst>
            </p:cNvPr>
            <p:cNvSpPr>
              <a:spLocks noChangeArrowheads="1"/>
            </p:cNvSpPr>
            <p:nvPr/>
          </p:nvSpPr>
          <p:spPr bwMode="auto">
            <a:xfrm>
              <a:off x="877570" y="289560"/>
              <a:ext cx="3407410" cy="3554730"/>
            </a:xfrm>
            <a:custGeom>
              <a:avLst/>
              <a:gdLst>
                <a:gd name="T0" fmla="*/ 3407410 w 3407410"/>
                <a:gd name="T1" fmla="*/ 304800 h 3554730"/>
                <a:gd name="T2" fmla="*/ 3395980 w 3407410"/>
                <a:gd name="T3" fmla="*/ 294640 h 3554730"/>
                <a:gd name="T4" fmla="*/ 3394710 w 3407410"/>
                <a:gd name="T5" fmla="*/ 294640 h 3554730"/>
                <a:gd name="T6" fmla="*/ 3383280 w 3407410"/>
                <a:gd name="T7" fmla="*/ 293370 h 3554730"/>
                <a:gd name="T8" fmla="*/ 15240 w 3407410"/>
                <a:gd name="T9" fmla="*/ 0 h 3554730"/>
                <a:gd name="T10" fmla="*/ 0 w 3407410"/>
                <a:gd name="T11" fmla="*/ 8890 h 3554730"/>
                <a:gd name="T12" fmla="*/ 1270 w 3407410"/>
                <a:gd name="T13" fmla="*/ 15240 h 3554730"/>
                <a:gd name="T14" fmla="*/ 13970 w 3407410"/>
                <a:gd name="T15" fmla="*/ 10160 h 3554730"/>
                <a:gd name="T16" fmla="*/ 3393440 w 3407410"/>
                <a:gd name="T17" fmla="*/ 304800 h 3554730"/>
                <a:gd name="T18" fmla="*/ 3398520 w 3407410"/>
                <a:gd name="T19" fmla="*/ 304800 h 3554730"/>
                <a:gd name="T20" fmla="*/ 3116580 w 3407410"/>
                <a:gd name="T21" fmla="*/ 3543300 h 3554730"/>
                <a:gd name="T22" fmla="*/ 3110230 w 3407410"/>
                <a:gd name="T23" fmla="*/ 3554730 h 3554730"/>
                <a:gd name="T24" fmla="*/ 3114040 w 3407410"/>
                <a:gd name="T25" fmla="*/ 3554730 h 3554730"/>
                <a:gd name="T26" fmla="*/ 3126740 w 3407410"/>
                <a:gd name="T27" fmla="*/ 3544570 h 3554730"/>
                <a:gd name="T28" fmla="*/ 3407410 w 3407410"/>
                <a:gd name="T29" fmla="*/ 304800 h 355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7410" h="355473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8" name="Freeform 12">
              <a:extLst>
                <a:ext uri="{FF2B5EF4-FFF2-40B4-BE49-F238E27FC236}">
                  <a16:creationId xmlns:a16="http://schemas.microsoft.com/office/drawing/2014/main" id="{6DB415A7-63BF-3D9D-BAF7-CC3B9D2C2F67}"/>
                </a:ext>
              </a:extLst>
            </p:cNvPr>
            <p:cNvSpPr>
              <a:spLocks noChangeArrowheads="1"/>
            </p:cNvSpPr>
            <p:nvPr/>
          </p:nvSpPr>
          <p:spPr bwMode="auto">
            <a:xfrm>
              <a:off x="353060" y="4452620"/>
              <a:ext cx="3789680" cy="356870"/>
            </a:xfrm>
            <a:custGeom>
              <a:avLst/>
              <a:gdLst>
                <a:gd name="T0" fmla="*/ 15240 w 3789680"/>
                <a:gd name="T1" fmla="*/ 15240 h 356870"/>
                <a:gd name="T2" fmla="*/ 2540 w 3789680"/>
                <a:gd name="T3" fmla="*/ 0 h 356870"/>
                <a:gd name="T4" fmla="*/ 1270 w 3789680"/>
                <a:gd name="T5" fmla="*/ 13970 h 356870"/>
                <a:gd name="T6" fmla="*/ 13970 w 3789680"/>
                <a:gd name="T7" fmla="*/ 29210 h 356870"/>
                <a:gd name="T8" fmla="*/ 3780790 w 3789680"/>
                <a:gd name="T9" fmla="*/ 356870 h 356870"/>
                <a:gd name="T10" fmla="*/ 3789680 w 3789680"/>
                <a:gd name="T11" fmla="*/ 354330 h 356870"/>
                <a:gd name="T12" fmla="*/ 3775710 w 3789680"/>
                <a:gd name="T13" fmla="*/ 342900 h 356870"/>
                <a:gd name="T14" fmla="*/ 15240 w 3789680"/>
                <a:gd name="T15" fmla="*/ 15240 h 356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89680" h="35687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49" name="Freeform 13">
              <a:extLst>
                <a:ext uri="{FF2B5EF4-FFF2-40B4-BE49-F238E27FC236}">
                  <a16:creationId xmlns:a16="http://schemas.microsoft.com/office/drawing/2014/main" id="{D17D4567-C587-6C0D-5F07-9C353D933A57}"/>
                </a:ext>
              </a:extLst>
            </p:cNvPr>
            <p:cNvSpPr>
              <a:spLocks noChangeArrowheads="1"/>
            </p:cNvSpPr>
            <p:nvPr/>
          </p:nvSpPr>
          <p:spPr bwMode="auto">
            <a:xfrm>
              <a:off x="353060" y="74930"/>
              <a:ext cx="396240" cy="4408170"/>
            </a:xfrm>
            <a:custGeom>
              <a:avLst/>
              <a:gdLst>
                <a:gd name="T0" fmla="*/ 13970 w 396240"/>
                <a:gd name="T1" fmla="*/ 4392930 h 4408170"/>
                <a:gd name="T2" fmla="*/ 396240 w 396240"/>
                <a:gd name="T3" fmla="*/ 8890 h 4408170"/>
                <a:gd name="T4" fmla="*/ 387350 w 396240"/>
                <a:gd name="T5" fmla="*/ 0 h 4408170"/>
                <a:gd name="T6" fmla="*/ 382270 w 396240"/>
                <a:gd name="T7" fmla="*/ 8890 h 4408170"/>
                <a:gd name="T8" fmla="*/ 1270 w 396240"/>
                <a:gd name="T9" fmla="*/ 4391660 h 4408170"/>
                <a:gd name="T10" fmla="*/ 13970 w 396240"/>
                <a:gd name="T11" fmla="*/ 4406900 h 4408170"/>
                <a:gd name="T12" fmla="*/ 27940 w 396240"/>
                <a:gd name="T13" fmla="*/ 4408170 h 4408170"/>
                <a:gd name="T14" fmla="*/ 13970 w 396240"/>
                <a:gd name="T15" fmla="*/ 4392930 h 4408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6240" h="440817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0" name="Freeform 14">
              <a:extLst>
                <a:ext uri="{FF2B5EF4-FFF2-40B4-BE49-F238E27FC236}">
                  <a16:creationId xmlns:a16="http://schemas.microsoft.com/office/drawing/2014/main" id="{A3D594B4-D729-7DAB-27A9-922A9C26DE9C}"/>
                </a:ext>
              </a:extLst>
            </p:cNvPr>
            <p:cNvSpPr>
              <a:spLocks noChangeArrowheads="1"/>
            </p:cNvSpPr>
            <p:nvPr/>
          </p:nvSpPr>
          <p:spPr bwMode="auto">
            <a:xfrm>
              <a:off x="591820" y="292100"/>
              <a:ext cx="297180" cy="3260090"/>
            </a:xfrm>
            <a:custGeom>
              <a:avLst/>
              <a:gdLst>
                <a:gd name="T0" fmla="*/ 15240 w 297180"/>
                <a:gd name="T1" fmla="*/ 3244850 h 3260090"/>
                <a:gd name="T2" fmla="*/ 297180 w 297180"/>
                <a:gd name="T3" fmla="*/ 11430 h 3260090"/>
                <a:gd name="T4" fmla="*/ 297180 w 297180"/>
                <a:gd name="T5" fmla="*/ 8890 h 3260090"/>
                <a:gd name="T6" fmla="*/ 288290 w 297180"/>
                <a:gd name="T7" fmla="*/ 0 h 3260090"/>
                <a:gd name="T8" fmla="*/ 283210 w 297180"/>
                <a:gd name="T9" fmla="*/ 10160 h 3260090"/>
                <a:gd name="T10" fmla="*/ 1270 w 297180"/>
                <a:gd name="T11" fmla="*/ 3243580 h 3260090"/>
                <a:gd name="T12" fmla="*/ 13970 w 297180"/>
                <a:gd name="T13" fmla="*/ 3258820 h 3260090"/>
                <a:gd name="T14" fmla="*/ 27940 w 297180"/>
                <a:gd name="T15" fmla="*/ 3260090 h 3260090"/>
                <a:gd name="T16" fmla="*/ 15240 w 297180"/>
                <a:gd name="T17" fmla="*/ 3244850 h 3260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180" h="326009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1" name="Freeform 15">
              <a:extLst>
                <a:ext uri="{FF2B5EF4-FFF2-40B4-BE49-F238E27FC236}">
                  <a16:creationId xmlns:a16="http://schemas.microsoft.com/office/drawing/2014/main" id="{39252656-163B-DC4F-15B6-67B46CB9F7C7}"/>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2" name="Freeform 16">
              <a:extLst>
                <a:ext uri="{FF2B5EF4-FFF2-40B4-BE49-F238E27FC236}">
                  <a16:creationId xmlns:a16="http://schemas.microsoft.com/office/drawing/2014/main" id="{6EF94198-161F-E265-0AAC-A942031814CF}"/>
                </a:ext>
              </a:extLst>
            </p:cNvPr>
            <p:cNvSpPr>
              <a:spLocks noChangeArrowheads="1"/>
            </p:cNvSpPr>
            <p:nvPr/>
          </p:nvSpPr>
          <p:spPr bwMode="auto">
            <a:xfrm>
              <a:off x="593090" y="3526790"/>
              <a:ext cx="3404870" cy="322580"/>
            </a:xfrm>
            <a:custGeom>
              <a:avLst/>
              <a:gdLst>
                <a:gd name="T0" fmla="*/ 3399790 w 3404870"/>
                <a:gd name="T1" fmla="*/ 308610 h 322580"/>
                <a:gd name="T2" fmla="*/ 3395980 w 3404870"/>
                <a:gd name="T3" fmla="*/ 308610 h 322580"/>
                <a:gd name="T4" fmla="*/ 15240 w 3404870"/>
                <a:gd name="T5" fmla="*/ 13970 h 322580"/>
                <a:gd name="T6" fmla="*/ 2540 w 3404870"/>
                <a:gd name="T7" fmla="*/ 0 h 322580"/>
                <a:gd name="T8" fmla="*/ 1270 w 3404870"/>
                <a:gd name="T9" fmla="*/ 13970 h 322580"/>
                <a:gd name="T10" fmla="*/ 13970 w 3404870"/>
                <a:gd name="T11" fmla="*/ 29210 h 322580"/>
                <a:gd name="T12" fmla="*/ 3394710 w 3404870"/>
                <a:gd name="T13" fmla="*/ 322580 h 322580"/>
                <a:gd name="T14" fmla="*/ 3404870 w 3404870"/>
                <a:gd name="T15" fmla="*/ 318770 h 322580"/>
                <a:gd name="T16" fmla="*/ 3399790 w 3404870"/>
                <a:gd name="T17" fmla="*/ 308610 h 322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4870" h="32258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3" name="Freeform 17">
              <a:extLst>
                <a:ext uri="{FF2B5EF4-FFF2-40B4-BE49-F238E27FC236}">
                  <a16:creationId xmlns:a16="http://schemas.microsoft.com/office/drawing/2014/main" id="{3297D7A4-2B1D-A0DA-CB04-C97D6EEA3EFD}"/>
                </a:ext>
              </a:extLst>
            </p:cNvPr>
            <p:cNvSpPr>
              <a:spLocks noChangeArrowheads="1"/>
            </p:cNvSpPr>
            <p:nvPr/>
          </p:nvSpPr>
          <p:spPr bwMode="auto">
            <a:xfrm>
              <a:off x="749300" y="8001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4" name="Freeform 18">
              <a:extLst>
                <a:ext uri="{FF2B5EF4-FFF2-40B4-BE49-F238E27FC236}">
                  <a16:creationId xmlns:a16="http://schemas.microsoft.com/office/drawing/2014/main" id="{1145A6D3-F296-9DCE-1CE5-61DC5A6CF4D6}"/>
                </a:ext>
              </a:extLst>
            </p:cNvPr>
            <p:cNvSpPr>
              <a:spLocks noChangeArrowheads="1"/>
            </p:cNvSpPr>
            <p:nvPr/>
          </p:nvSpPr>
          <p:spPr bwMode="auto">
            <a:xfrm>
              <a:off x="741680" y="71120"/>
              <a:ext cx="3789680" cy="355600"/>
            </a:xfrm>
            <a:custGeom>
              <a:avLst/>
              <a:gdLst>
                <a:gd name="T0" fmla="*/ 3776980 w 3789680"/>
                <a:gd name="T1" fmla="*/ 327660 h 355600"/>
                <a:gd name="T2" fmla="*/ 22860 w 3789680"/>
                <a:gd name="T3" fmla="*/ 1270 h 355600"/>
                <a:gd name="T4" fmla="*/ 10160 w 3789680"/>
                <a:gd name="T5" fmla="*/ 0 h 355600"/>
                <a:gd name="T6" fmla="*/ 0 w 3789680"/>
                <a:gd name="T7" fmla="*/ 3810 h 355600"/>
                <a:gd name="T8" fmla="*/ 7620 w 3789680"/>
                <a:gd name="T9" fmla="*/ 12700 h 355600"/>
                <a:gd name="T10" fmla="*/ 8890 w 3789680"/>
                <a:gd name="T11" fmla="*/ 12700 h 355600"/>
                <a:gd name="T12" fmla="*/ 3775710 w 3789680"/>
                <a:gd name="T13" fmla="*/ 340360 h 355600"/>
                <a:gd name="T14" fmla="*/ 3788410 w 3789680"/>
                <a:gd name="T15" fmla="*/ 355600 h 355600"/>
                <a:gd name="T16" fmla="*/ 3789680 w 3789680"/>
                <a:gd name="T17" fmla="*/ 341630 h 355600"/>
                <a:gd name="T18" fmla="*/ 3776980 w 3789680"/>
                <a:gd name="T19" fmla="*/ 327660 h 35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9680" h="35560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5" name="Freeform 19">
              <a:extLst>
                <a:ext uri="{FF2B5EF4-FFF2-40B4-BE49-F238E27FC236}">
                  <a16:creationId xmlns:a16="http://schemas.microsoft.com/office/drawing/2014/main" id="{2FFEA9A9-8451-AB0B-FC9C-3F02997E6B0A}"/>
                </a:ext>
              </a:extLst>
            </p:cNvPr>
            <p:cNvSpPr>
              <a:spLocks noChangeArrowheads="1"/>
            </p:cNvSpPr>
            <p:nvPr/>
          </p:nvSpPr>
          <p:spPr bwMode="auto">
            <a:xfrm>
              <a:off x="4130040" y="408940"/>
              <a:ext cx="400050" cy="4396740"/>
            </a:xfrm>
            <a:custGeom>
              <a:avLst/>
              <a:gdLst>
                <a:gd name="T0" fmla="*/ 19050 w 400050"/>
                <a:gd name="T1" fmla="*/ 4387850 h 4396740"/>
                <a:gd name="T2" fmla="*/ 400050 w 400050"/>
                <a:gd name="T3" fmla="*/ 13970 h 4396740"/>
                <a:gd name="T4" fmla="*/ 389890 w 400050"/>
                <a:gd name="T5" fmla="*/ 2540 h 4396740"/>
                <a:gd name="T6" fmla="*/ 382270 w 400050"/>
                <a:gd name="T7" fmla="*/ 0 h 4396740"/>
                <a:gd name="T8" fmla="*/ 0 w 400050"/>
                <a:gd name="T9" fmla="*/ 4385310 h 4396740"/>
                <a:gd name="T10" fmla="*/ 13970 w 400050"/>
                <a:gd name="T11" fmla="*/ 4396740 h 4396740"/>
                <a:gd name="T12" fmla="*/ 19050 w 400050"/>
                <a:gd name="T13" fmla="*/ 4387850 h 4396740"/>
              </a:gdLst>
              <a:ahLst/>
              <a:cxnLst>
                <a:cxn ang="0">
                  <a:pos x="T0" y="T1"/>
                </a:cxn>
                <a:cxn ang="0">
                  <a:pos x="T2" y="T3"/>
                </a:cxn>
                <a:cxn ang="0">
                  <a:pos x="T4" y="T5"/>
                </a:cxn>
                <a:cxn ang="0">
                  <a:pos x="T6" y="T7"/>
                </a:cxn>
                <a:cxn ang="0">
                  <a:pos x="T8" y="T9"/>
                </a:cxn>
                <a:cxn ang="0">
                  <a:pos x="T10" y="T11"/>
                </a:cxn>
                <a:cxn ang="0">
                  <a:pos x="T12" y="T13"/>
                </a:cxn>
              </a:cxnLst>
              <a:rect l="0" t="0" r="r" b="b"/>
              <a:pathLst>
                <a:path w="400050" h="439674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6" name="Freeform 20">
              <a:extLst>
                <a:ext uri="{FF2B5EF4-FFF2-40B4-BE49-F238E27FC236}">
                  <a16:creationId xmlns:a16="http://schemas.microsoft.com/office/drawing/2014/main" id="{5C06EE23-D34C-D7F1-B2C4-B631ECD930B4}"/>
                </a:ext>
              </a:extLst>
            </p:cNvPr>
            <p:cNvSpPr>
              <a:spLocks noChangeArrowheads="1"/>
            </p:cNvSpPr>
            <p:nvPr/>
          </p:nvSpPr>
          <p:spPr bwMode="auto">
            <a:xfrm>
              <a:off x="78740" y="900430"/>
              <a:ext cx="3792220" cy="4425950"/>
            </a:xfrm>
            <a:custGeom>
              <a:avLst/>
              <a:gdLst>
                <a:gd name="T0" fmla="*/ 3778250 w 3792220"/>
                <a:gd name="T1" fmla="*/ 0 h 4425950"/>
                <a:gd name="T2" fmla="*/ 13970 w 3792220"/>
                <a:gd name="T3" fmla="*/ 0 h 4425950"/>
                <a:gd name="T4" fmla="*/ 0 w 3792220"/>
                <a:gd name="T5" fmla="*/ 13970 h 4425950"/>
                <a:gd name="T6" fmla="*/ 0 w 3792220"/>
                <a:gd name="T7" fmla="*/ 4411980 h 4425950"/>
                <a:gd name="T8" fmla="*/ 13970 w 3792220"/>
                <a:gd name="T9" fmla="*/ 4425950 h 4425950"/>
                <a:gd name="T10" fmla="*/ 3778250 w 3792220"/>
                <a:gd name="T11" fmla="*/ 4425950 h 4425950"/>
                <a:gd name="T12" fmla="*/ 3792220 w 3792220"/>
                <a:gd name="T13" fmla="*/ 4411980 h 4425950"/>
                <a:gd name="T14" fmla="*/ 3792220 w 3792220"/>
                <a:gd name="T15" fmla="*/ 12700 h 4425950"/>
                <a:gd name="T16" fmla="*/ 3778250 w 3792220"/>
                <a:gd name="T17" fmla="*/ 0 h 4425950"/>
                <a:gd name="T18" fmla="*/ 3582670 w 3792220"/>
                <a:gd name="T19" fmla="*/ 218440 h 4425950"/>
                <a:gd name="T20" fmla="*/ 3582670 w 3792220"/>
                <a:gd name="T21" fmla="*/ 3464560 h 4425950"/>
                <a:gd name="T22" fmla="*/ 3568700 w 3792220"/>
                <a:gd name="T23" fmla="*/ 3478530 h 4425950"/>
                <a:gd name="T24" fmla="*/ 186690 w 3792220"/>
                <a:gd name="T25" fmla="*/ 3478530 h 4425950"/>
                <a:gd name="T26" fmla="*/ 172720 w 3792220"/>
                <a:gd name="T27" fmla="*/ 3464560 h 4425950"/>
                <a:gd name="T28" fmla="*/ 172720 w 3792220"/>
                <a:gd name="T29" fmla="*/ 218440 h 4425950"/>
                <a:gd name="T30" fmla="*/ 186690 w 3792220"/>
                <a:gd name="T31" fmla="*/ 204470 h 4425950"/>
                <a:gd name="T32" fmla="*/ 3568700 w 3792220"/>
                <a:gd name="T33" fmla="*/ 204470 h 4425950"/>
                <a:gd name="T34" fmla="*/ 3582670 w 3792220"/>
                <a:gd name="T35" fmla="*/ 218440 h 4425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92220" h="442595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1" name="Freeform 21">
              <a:extLst>
                <a:ext uri="{FF2B5EF4-FFF2-40B4-BE49-F238E27FC236}">
                  <a16:creationId xmlns:a16="http://schemas.microsoft.com/office/drawing/2014/main" id="{34D8D5E3-9DF6-D901-C131-92B3B91BB439}"/>
                </a:ext>
              </a:extLst>
            </p:cNvPr>
            <p:cNvSpPr/>
            <p:nvPr/>
          </p:nvSpPr>
          <p:spPr>
            <a:xfrm>
              <a:off x="251460" y="110490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a:blip r:embed="rId4"/>
              <a:stretch>
                <a:fillRect l="-21921" r="-21921"/>
              </a:stretch>
            </a:blipFill>
          </p:spPr>
          <p:txBody>
            <a:bodyPr/>
            <a:lstStyle/>
            <a:p>
              <a:endParaRPr lang="en-RO"/>
            </a:p>
          </p:txBody>
        </p:sp>
        <p:sp>
          <p:nvSpPr>
            <p:cNvPr id="65558" name="Freeform 22">
              <a:extLst>
                <a:ext uri="{FF2B5EF4-FFF2-40B4-BE49-F238E27FC236}">
                  <a16:creationId xmlns:a16="http://schemas.microsoft.com/office/drawing/2014/main" id="{877B2F9A-B7F8-0FA1-F636-DF2D169C6E98}"/>
                </a:ext>
              </a:extLst>
            </p:cNvPr>
            <p:cNvSpPr>
              <a:spLocks noChangeArrowheads="1"/>
            </p:cNvSpPr>
            <p:nvPr/>
          </p:nvSpPr>
          <p:spPr bwMode="auto">
            <a:xfrm>
              <a:off x="240030" y="1106170"/>
              <a:ext cx="3421380" cy="3274060"/>
            </a:xfrm>
            <a:custGeom>
              <a:avLst/>
              <a:gdLst>
                <a:gd name="T0" fmla="*/ 3421380 w 3421380"/>
                <a:gd name="T1" fmla="*/ 8890 h 3274060"/>
                <a:gd name="T2" fmla="*/ 3408680 w 3421380"/>
                <a:gd name="T3" fmla="*/ 0 h 3274060"/>
                <a:gd name="T4" fmla="*/ 13970 w 3421380"/>
                <a:gd name="T5" fmla="*/ 0 h 3274060"/>
                <a:gd name="T6" fmla="*/ 0 w 3421380"/>
                <a:gd name="T7" fmla="*/ 10160 h 3274060"/>
                <a:gd name="T8" fmla="*/ 2540 w 3421380"/>
                <a:gd name="T9" fmla="*/ 16510 h 3274060"/>
                <a:gd name="T10" fmla="*/ 13970 w 3421380"/>
                <a:gd name="T11" fmla="*/ 11430 h 3274060"/>
                <a:gd name="T12" fmla="*/ 3411220 w 3421380"/>
                <a:gd name="T13" fmla="*/ 11430 h 3274060"/>
                <a:gd name="T14" fmla="*/ 3411220 w 3421380"/>
                <a:gd name="T15" fmla="*/ 3262630 h 3274060"/>
                <a:gd name="T16" fmla="*/ 3406140 w 3421380"/>
                <a:gd name="T17" fmla="*/ 3274060 h 3274060"/>
                <a:gd name="T18" fmla="*/ 3409950 w 3421380"/>
                <a:gd name="T19" fmla="*/ 3274060 h 3274060"/>
                <a:gd name="T20" fmla="*/ 3421380 w 3421380"/>
                <a:gd name="T21" fmla="*/ 3262630 h 3274060"/>
                <a:gd name="T22" fmla="*/ 3421380 w 3421380"/>
                <a:gd name="T23" fmla="*/ 8890 h 327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21380" h="327406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59" name="Freeform 23">
              <a:extLst>
                <a:ext uri="{FF2B5EF4-FFF2-40B4-BE49-F238E27FC236}">
                  <a16:creationId xmlns:a16="http://schemas.microsoft.com/office/drawing/2014/main" id="{D714C697-31CA-F7CE-5F36-EAB91FA24E88}"/>
                </a:ext>
              </a:extLst>
            </p:cNvPr>
            <p:cNvSpPr>
              <a:spLocks noChangeArrowheads="1"/>
            </p:cNvSpPr>
            <p:nvPr/>
          </p:nvSpPr>
          <p:spPr bwMode="auto">
            <a:xfrm>
              <a:off x="81280" y="5299710"/>
              <a:ext cx="3804920" cy="27940"/>
            </a:xfrm>
            <a:custGeom>
              <a:avLst/>
              <a:gdLst>
                <a:gd name="T0" fmla="*/ 13970 w 3804920"/>
                <a:gd name="T1" fmla="*/ 13970 h 27940"/>
                <a:gd name="T2" fmla="*/ 0 w 3804920"/>
                <a:gd name="T3" fmla="*/ 0 h 27940"/>
                <a:gd name="T4" fmla="*/ 0 w 3804920"/>
                <a:gd name="T5" fmla="*/ 13970 h 27940"/>
                <a:gd name="T6" fmla="*/ 13970 w 3804920"/>
                <a:gd name="T7" fmla="*/ 27940 h 27940"/>
                <a:gd name="T8" fmla="*/ 3796030 w 3804920"/>
                <a:gd name="T9" fmla="*/ 27940 h 27940"/>
                <a:gd name="T10" fmla="*/ 3804920 w 3804920"/>
                <a:gd name="T11" fmla="*/ 24130 h 27940"/>
                <a:gd name="T12" fmla="*/ 3790950 w 3804920"/>
                <a:gd name="T13" fmla="*/ 13970 h 27940"/>
                <a:gd name="T14" fmla="*/ 13970 w 3804920"/>
                <a:gd name="T15" fmla="*/ 1397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4920" h="2794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0" name="Freeform 24">
              <a:extLst>
                <a:ext uri="{FF2B5EF4-FFF2-40B4-BE49-F238E27FC236}">
                  <a16:creationId xmlns:a16="http://schemas.microsoft.com/office/drawing/2014/main" id="{9C0777EF-BBD1-24F9-70CE-8228FF423441}"/>
                </a:ext>
              </a:extLst>
            </p:cNvPr>
            <p:cNvSpPr>
              <a:spLocks noChangeArrowheads="1"/>
            </p:cNvSpPr>
            <p:nvPr/>
          </p:nvSpPr>
          <p:spPr bwMode="auto">
            <a:xfrm>
              <a:off x="81280" y="904240"/>
              <a:ext cx="27940" cy="4422140"/>
            </a:xfrm>
            <a:custGeom>
              <a:avLst/>
              <a:gdLst>
                <a:gd name="T0" fmla="*/ 12700 w 27940"/>
                <a:gd name="T1" fmla="*/ 4409440 h 4422140"/>
                <a:gd name="T2" fmla="*/ 12700 w 27940"/>
                <a:gd name="T3" fmla="*/ 8890 h 4422140"/>
                <a:gd name="T4" fmla="*/ 3810 w 27940"/>
                <a:gd name="T5" fmla="*/ 0 h 4422140"/>
                <a:gd name="T6" fmla="*/ 0 w 27940"/>
                <a:gd name="T7" fmla="*/ 8890 h 4422140"/>
                <a:gd name="T8" fmla="*/ 0 w 27940"/>
                <a:gd name="T9" fmla="*/ 4408170 h 4422140"/>
                <a:gd name="T10" fmla="*/ 13970 w 27940"/>
                <a:gd name="T11" fmla="*/ 4422140 h 4422140"/>
                <a:gd name="T12" fmla="*/ 27940 w 27940"/>
                <a:gd name="T13" fmla="*/ 4422140 h 4422140"/>
                <a:gd name="T14" fmla="*/ 12700 w 27940"/>
                <a:gd name="T15" fmla="*/ 4409440 h 4422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442214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1" name="Freeform 25">
              <a:extLst>
                <a:ext uri="{FF2B5EF4-FFF2-40B4-BE49-F238E27FC236}">
                  <a16:creationId xmlns:a16="http://schemas.microsoft.com/office/drawing/2014/main" id="{0803C6C7-81F8-485B-7181-24B193AA2E01}"/>
                </a:ext>
              </a:extLst>
            </p:cNvPr>
            <p:cNvSpPr>
              <a:spLocks noChangeArrowheads="1"/>
            </p:cNvSpPr>
            <p:nvPr/>
          </p:nvSpPr>
          <p:spPr bwMode="auto">
            <a:xfrm>
              <a:off x="238760" y="1108710"/>
              <a:ext cx="27940" cy="3270250"/>
            </a:xfrm>
            <a:custGeom>
              <a:avLst/>
              <a:gdLst>
                <a:gd name="T0" fmla="*/ 12700 w 27940"/>
                <a:gd name="T1" fmla="*/ 3256280 h 3270250"/>
                <a:gd name="T2" fmla="*/ 12700 w 27940"/>
                <a:gd name="T3" fmla="*/ 7620 h 3270250"/>
                <a:gd name="T4" fmla="*/ 3810 w 27940"/>
                <a:gd name="T5" fmla="*/ 0 h 3270250"/>
                <a:gd name="T6" fmla="*/ 0 w 27940"/>
                <a:gd name="T7" fmla="*/ 10160 h 3270250"/>
                <a:gd name="T8" fmla="*/ 0 w 27940"/>
                <a:gd name="T9" fmla="*/ 3256280 h 3270250"/>
                <a:gd name="T10" fmla="*/ 13970 w 27940"/>
                <a:gd name="T11" fmla="*/ 3270250 h 3270250"/>
                <a:gd name="T12" fmla="*/ 27940 w 27940"/>
                <a:gd name="T13" fmla="*/ 3270250 h 3270250"/>
                <a:gd name="T14" fmla="*/ 12700 w 27940"/>
                <a:gd name="T15" fmla="*/ 3256280 h 3270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40" h="327025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2" name="Freeform 26">
              <a:extLst>
                <a:ext uri="{FF2B5EF4-FFF2-40B4-BE49-F238E27FC236}">
                  <a16:creationId xmlns:a16="http://schemas.microsoft.com/office/drawing/2014/main" id="{9929F0E0-854A-5865-DF71-14A48958A35A}"/>
                </a:ext>
              </a:extLst>
            </p:cNvPr>
            <p:cNvSpPr>
              <a:spLocks noChangeArrowheads="1"/>
            </p:cNvSpPr>
            <p:nvPr/>
          </p:nvSpPr>
          <p:spPr bwMode="auto">
            <a:xfrm>
              <a:off x="0" y="0"/>
              <a:ext cx="0" cy="0"/>
            </a:xfrm>
            <a:custGeom>
              <a:avLst/>
              <a:gdLst/>
              <a:ahLst/>
              <a:cxnLst/>
              <a:rect l="0" t="0" r="0" b="0"/>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3" name="Freeform 27">
              <a:extLst>
                <a:ext uri="{FF2B5EF4-FFF2-40B4-BE49-F238E27FC236}">
                  <a16:creationId xmlns:a16="http://schemas.microsoft.com/office/drawing/2014/main" id="{D3A6EF6D-A690-EC30-AA14-796C2A3A753E}"/>
                </a:ext>
              </a:extLst>
            </p:cNvPr>
            <p:cNvSpPr>
              <a:spLocks noChangeArrowheads="1"/>
            </p:cNvSpPr>
            <p:nvPr/>
          </p:nvSpPr>
          <p:spPr bwMode="auto">
            <a:xfrm>
              <a:off x="240030" y="4354830"/>
              <a:ext cx="3417570" cy="27940"/>
            </a:xfrm>
            <a:custGeom>
              <a:avLst/>
              <a:gdLst>
                <a:gd name="T0" fmla="*/ 3411220 w 3417570"/>
                <a:gd name="T1" fmla="*/ 12700 h 27940"/>
                <a:gd name="T2" fmla="*/ 3407410 w 3417570"/>
                <a:gd name="T3" fmla="*/ 13970 h 27940"/>
                <a:gd name="T4" fmla="*/ 13970 w 3417570"/>
                <a:gd name="T5" fmla="*/ 13970 h 27940"/>
                <a:gd name="T6" fmla="*/ 0 w 3417570"/>
                <a:gd name="T7" fmla="*/ 0 h 27940"/>
                <a:gd name="T8" fmla="*/ 0 w 3417570"/>
                <a:gd name="T9" fmla="*/ 13970 h 27940"/>
                <a:gd name="T10" fmla="*/ 13970 w 3417570"/>
                <a:gd name="T11" fmla="*/ 27940 h 27940"/>
                <a:gd name="T12" fmla="*/ 3407410 w 3417570"/>
                <a:gd name="T13" fmla="*/ 27940 h 27940"/>
                <a:gd name="T14" fmla="*/ 3417570 w 3417570"/>
                <a:gd name="T15" fmla="*/ 22860 h 27940"/>
                <a:gd name="T16" fmla="*/ 3411220 w 3417570"/>
                <a:gd name="T17" fmla="*/ 12700 h 27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7570" h="2794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4" name="Freeform 28">
              <a:extLst>
                <a:ext uri="{FF2B5EF4-FFF2-40B4-BE49-F238E27FC236}">
                  <a16:creationId xmlns:a16="http://schemas.microsoft.com/office/drawing/2014/main" id="{361A219F-6A9B-7823-A6EB-410F91F96C8E}"/>
                </a:ext>
              </a:extLst>
            </p:cNvPr>
            <p:cNvSpPr>
              <a:spLocks noChangeArrowheads="1"/>
            </p:cNvSpPr>
            <p:nvPr/>
          </p:nvSpPr>
          <p:spPr bwMode="auto">
            <a:xfrm>
              <a:off x="93980" y="909320"/>
              <a:ext cx="1270" cy="3810"/>
            </a:xfrm>
            <a:custGeom>
              <a:avLst/>
              <a:gdLst>
                <a:gd name="T0" fmla="*/ 0 w 1270"/>
                <a:gd name="T1" fmla="*/ 3810 h 3810"/>
                <a:gd name="T2" fmla="*/ 1270 w 1270"/>
                <a:gd name="T3" fmla="*/ 0 h 3810"/>
                <a:gd name="T4" fmla="*/ 0 w 1270"/>
                <a:gd name="T5" fmla="*/ 3810 h 3810"/>
              </a:gdLst>
              <a:ahLst/>
              <a:cxnLst>
                <a:cxn ang="0">
                  <a:pos x="T0" y="T1"/>
                </a:cxn>
                <a:cxn ang="0">
                  <a:pos x="T2" y="T3"/>
                </a:cxn>
                <a:cxn ang="0">
                  <a:pos x="T4" y="T5"/>
                </a:cxn>
              </a:cxnLst>
              <a:rect l="0" t="0" r="r" b="b"/>
              <a:pathLst>
                <a:path w="1270" h="3810">
                  <a:moveTo>
                    <a:pt x="0" y="3810"/>
                  </a:moveTo>
                  <a:lnTo>
                    <a:pt x="1270" y="0"/>
                  </a:lnTo>
                  <a:cubicBezTo>
                    <a:pt x="0" y="1270"/>
                    <a:pt x="0" y="2540"/>
                    <a:pt x="0" y="38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5" name="Freeform 29">
              <a:extLst>
                <a:ext uri="{FF2B5EF4-FFF2-40B4-BE49-F238E27FC236}">
                  <a16:creationId xmlns:a16="http://schemas.microsoft.com/office/drawing/2014/main" id="{412BA8A4-EE1E-E0B2-1948-50B1B00F982E}"/>
                </a:ext>
              </a:extLst>
            </p:cNvPr>
            <p:cNvSpPr>
              <a:spLocks noChangeArrowheads="1"/>
            </p:cNvSpPr>
            <p:nvPr/>
          </p:nvSpPr>
          <p:spPr bwMode="auto">
            <a:xfrm>
              <a:off x="85090" y="899160"/>
              <a:ext cx="3806190" cy="27940"/>
            </a:xfrm>
            <a:custGeom>
              <a:avLst/>
              <a:gdLst>
                <a:gd name="T0" fmla="*/ 3790950 w 3806190"/>
                <a:gd name="T1" fmla="*/ 0 h 27940"/>
                <a:gd name="T2" fmla="*/ 10160 w 3806190"/>
                <a:gd name="T3" fmla="*/ 0 h 27940"/>
                <a:gd name="T4" fmla="*/ 0 w 3806190"/>
                <a:gd name="T5" fmla="*/ 5080 h 27940"/>
                <a:gd name="T6" fmla="*/ 8890 w 3806190"/>
                <a:gd name="T7" fmla="*/ 13970 h 27940"/>
                <a:gd name="T8" fmla="*/ 3792220 w 3806190"/>
                <a:gd name="T9" fmla="*/ 13970 h 27940"/>
                <a:gd name="T10" fmla="*/ 3806190 w 3806190"/>
                <a:gd name="T11" fmla="*/ 27940 h 27940"/>
                <a:gd name="T12" fmla="*/ 3806190 w 3806190"/>
                <a:gd name="T13" fmla="*/ 13970 h 27940"/>
                <a:gd name="T14" fmla="*/ 3790950 w 3806190"/>
                <a:gd name="T15" fmla="*/ 0 h 279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6190" h="2794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65566" name="Freeform 30">
              <a:extLst>
                <a:ext uri="{FF2B5EF4-FFF2-40B4-BE49-F238E27FC236}">
                  <a16:creationId xmlns:a16="http://schemas.microsoft.com/office/drawing/2014/main" id="{B8D6BA13-D5EB-F699-6BA0-2EE38B855F2C}"/>
                </a:ext>
              </a:extLst>
            </p:cNvPr>
            <p:cNvSpPr>
              <a:spLocks noChangeArrowheads="1"/>
            </p:cNvSpPr>
            <p:nvPr/>
          </p:nvSpPr>
          <p:spPr bwMode="auto">
            <a:xfrm>
              <a:off x="3869690" y="910590"/>
              <a:ext cx="20320" cy="4413250"/>
            </a:xfrm>
            <a:custGeom>
              <a:avLst/>
              <a:gdLst>
                <a:gd name="T0" fmla="*/ 20320 w 20320"/>
                <a:gd name="T1" fmla="*/ 4401820 h 4413250"/>
                <a:gd name="T2" fmla="*/ 20320 w 20320"/>
                <a:gd name="T3" fmla="*/ 12700 h 4413250"/>
                <a:gd name="T4" fmla="*/ 8890 w 20320"/>
                <a:gd name="T5" fmla="*/ 2540 h 4413250"/>
                <a:gd name="T6" fmla="*/ 0 w 20320"/>
                <a:gd name="T7" fmla="*/ 0 h 4413250"/>
                <a:gd name="T8" fmla="*/ 0 w 20320"/>
                <a:gd name="T9" fmla="*/ 4403090 h 4413250"/>
                <a:gd name="T10" fmla="*/ 15240 w 20320"/>
                <a:gd name="T11" fmla="*/ 4413250 h 4413250"/>
                <a:gd name="T12" fmla="*/ 20320 w 20320"/>
                <a:gd name="T13" fmla="*/ 4401820 h 4413250"/>
              </a:gdLst>
              <a:ahLst/>
              <a:cxnLst>
                <a:cxn ang="0">
                  <a:pos x="T0" y="T1"/>
                </a:cxn>
                <a:cxn ang="0">
                  <a:pos x="T2" y="T3"/>
                </a:cxn>
                <a:cxn ang="0">
                  <a:pos x="T4" y="T5"/>
                </a:cxn>
                <a:cxn ang="0">
                  <a:pos x="T6" y="T7"/>
                </a:cxn>
                <a:cxn ang="0">
                  <a:pos x="T8" y="T9"/>
                </a:cxn>
                <a:cxn ang="0">
                  <a:pos x="T10" y="T11"/>
                </a:cxn>
                <a:cxn ang="0">
                  <a:pos x="T12" y="T13"/>
                </a:cxn>
              </a:cxnLst>
              <a:rect l="0" t="0" r="r" b="b"/>
              <a:pathLst>
                <a:path w="20320" h="441325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0" fill="hold"/>
                                        <p:tgtEl>
                                          <p:spTgt spid="8"/>
                                        </p:tgtEl>
                                        <p:attrNameLst>
                                          <p:attrName>ppt_w</p:attrName>
                                        </p:attrNameLst>
                                      </p:cBhvr>
                                      <p:tavLst>
                                        <p:tav tm="0" fmla="#ppt_w*sin(2.5*pi*$)">
                                          <p:val>
                                            <p:fltVal val="0"/>
                                          </p:val>
                                        </p:tav>
                                        <p:tav tm="100000">
                                          <p:val>
                                            <p:fltVal val="1"/>
                                          </p:val>
                                        </p:tav>
                                      </p:tavLst>
                                    </p:anim>
                                    <p:anim calcmode="lin" valueType="num">
                                      <p:cBhvr>
                                        <p:cTn id="8" dur="5000" fill="hold"/>
                                        <p:tgtEl>
                                          <p:spTgt spid="8"/>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6562" name="AutoShape 2">
            <a:extLst>
              <a:ext uri="{FF2B5EF4-FFF2-40B4-BE49-F238E27FC236}">
                <a16:creationId xmlns:a16="http://schemas.microsoft.com/office/drawing/2014/main" id="{C6532B11-87E8-A411-6F9D-8B848980916F}"/>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6563" name="Group 3">
            <a:extLst>
              <a:ext uri="{FF2B5EF4-FFF2-40B4-BE49-F238E27FC236}">
                <a16:creationId xmlns:a16="http://schemas.microsoft.com/office/drawing/2014/main" id="{237584E8-6C4F-3CA1-F843-473838FC9341}"/>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8BA85F53-32FE-E033-1357-34A7C87BFA7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DF51F111-87A1-3F94-3D1C-C2470587576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6" name="TextBox 6">
            <a:extLst>
              <a:ext uri="{FF2B5EF4-FFF2-40B4-BE49-F238E27FC236}">
                <a16:creationId xmlns:a16="http://schemas.microsoft.com/office/drawing/2014/main" id="{FA34A889-02AA-56BF-D96E-48C8E27D9A95}"/>
              </a:ext>
            </a:extLst>
          </p:cNvPr>
          <p:cNvSpPr txBox="1">
            <a:spLocks noChangeArrowheads="1"/>
          </p:cNvSpPr>
          <p:nvPr/>
        </p:nvSpPr>
        <p:spPr bwMode="auto">
          <a:xfrm>
            <a:off x="685800" y="1239838"/>
            <a:ext cx="11133138" cy="803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00"/>
              </a:lnSpc>
            </a:pPr>
            <a:r>
              <a:rPr lang="en-US" altLang="zh-CN" sz="3000" dirty="0" err="1">
                <a:solidFill>
                  <a:srgbClr val="FFFFFF"/>
                </a:solidFill>
                <a:latin typeface="Arial" panose="020B0604020202020204" pitchFamily="34" charset="0"/>
                <a:sym typeface="Arimo Bold" panose="020B0704020202020204" pitchFamily="34" charset="0"/>
              </a:rPr>
              <a:t>Încurajarea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comunicării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deschise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încuraja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preocupările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exemplu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spune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aveți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vreodată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ajutor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suplimentar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aveți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sugestii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despre</a:t>
            </a:r>
            <a:r>
              <a:rPr lang="en-US" altLang="zh-CN" sz="3000" dirty="0">
                <a:solidFill>
                  <a:srgbClr val="FFFFFF"/>
                </a:solidFill>
                <a:latin typeface="Arial" panose="020B0604020202020204" pitchFamily="34" charset="0"/>
                <a:sym typeface="Arimo Bold" panose="020B0704020202020204" pitchFamily="34" charset="0"/>
              </a:rPr>
              <a:t> cum </a:t>
            </a:r>
            <a:r>
              <a:rPr lang="en-US" altLang="zh-CN" sz="3000" dirty="0" err="1">
                <a:solidFill>
                  <a:srgbClr val="FFFFFF"/>
                </a:solidFill>
                <a:latin typeface="Arial" panose="020B0604020202020204" pitchFamily="34" charset="0"/>
                <a:sym typeface="Arimo Bold" panose="020B0704020202020204" pitchFamily="34" charset="0"/>
              </a:rPr>
              <a:t>putem</a:t>
            </a:r>
            <a:r>
              <a:rPr lang="en-US" altLang="zh-CN" sz="3000" dirty="0">
                <a:solidFill>
                  <a:srgbClr val="FFFFFF"/>
                </a:solidFill>
                <a:latin typeface="Arial" panose="020B0604020202020204" pitchFamily="34" charset="0"/>
                <a:sym typeface="Arimo Bold" panose="020B0704020202020204" pitchFamily="34" charset="0"/>
              </a:rPr>
              <a:t> face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curs </a:t>
            </a:r>
            <a:r>
              <a:rPr lang="en-US" altLang="zh-CN" sz="3000" dirty="0" err="1">
                <a:solidFill>
                  <a:srgbClr val="FFFFFF"/>
                </a:solidFill>
                <a:latin typeface="Arial" panose="020B0604020202020204" pitchFamily="34" charset="0"/>
                <a:sym typeface="Arimo Bold" panose="020B0704020202020204" pitchFamily="34" charset="0"/>
              </a:rPr>
              <a:t>mai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accesibil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mai</a:t>
            </a:r>
            <a:r>
              <a:rPr lang="en-US" altLang="zh-CN" sz="3000" dirty="0">
                <a:solidFill>
                  <a:srgbClr val="FFFFFF"/>
                </a:solidFill>
                <a:latin typeface="Arial" panose="020B0604020202020204" pitchFamily="34" charset="0"/>
                <a:sym typeface="Arimo Bold" panose="020B0704020202020204" pitchFamily="34" charset="0"/>
              </a:rPr>
              <a:t> util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dvs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rugăm</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contactați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Vreau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asigur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toată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lumea</a:t>
            </a:r>
            <a:r>
              <a:rPr lang="en-US" altLang="zh-CN" sz="3000" dirty="0">
                <a:solidFill>
                  <a:srgbClr val="FFFFFF"/>
                </a:solidFill>
                <a:latin typeface="Arial" panose="020B0604020202020204" pitchFamily="34" charset="0"/>
                <a:sym typeface="Arimo Bold" panose="020B0704020202020204" pitchFamily="34" charset="0"/>
              </a:rPr>
              <a:t> are </a:t>
            </a:r>
            <a:r>
              <a:rPr lang="en-US" altLang="zh-CN" sz="3000" dirty="0" err="1">
                <a:solidFill>
                  <a:srgbClr val="FFFFFF"/>
                </a:solidFill>
                <a:latin typeface="Arial" panose="020B0604020202020204" pitchFamily="34" charset="0"/>
                <a:sym typeface="Arimo Bold" panose="020B0704020202020204" pitchFamily="34" charset="0"/>
              </a:rPr>
              <a:t>posibilitatea</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învăța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reuși</a:t>
            </a:r>
            <a:r>
              <a:rPr lang="en-US" altLang="zh-CN" sz="3000" dirty="0">
                <a:solidFill>
                  <a:srgbClr val="FFFFFF"/>
                </a:solidFill>
                <a:latin typeface="Arial" panose="020B0604020202020204" pitchFamily="34" charset="0"/>
                <a:sym typeface="Arimo Bold" panose="020B0704020202020204" pitchFamily="34" charset="0"/>
              </a:rPr>
              <a:t>.„</a:t>
            </a:r>
            <a:endParaRPr lang="ro-RO" altLang="zh-CN" sz="3000" dirty="0">
              <a:solidFill>
                <a:srgbClr val="FFFFFF"/>
              </a:solidFill>
              <a:latin typeface="Arial" panose="020B0604020202020204" pitchFamily="34" charset="0"/>
              <a:sym typeface="Arimo Bold" panose="020B0704020202020204" pitchFamily="34" charset="0"/>
            </a:endParaRPr>
          </a:p>
          <a:p>
            <a:pPr algn="just">
              <a:lnSpc>
                <a:spcPts val="4200"/>
              </a:lnSpc>
            </a:pP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Ajustarea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metodelor</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predare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ajusta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metodele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predare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satisface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individuale</a:t>
            </a:r>
            <a:r>
              <a:rPr lang="en-US" altLang="zh-CN" sz="3000" dirty="0">
                <a:solidFill>
                  <a:srgbClr val="FFFFFF"/>
                </a:solidFill>
                <a:latin typeface="Arial" panose="020B0604020202020204" pitchFamily="34" charset="0"/>
                <a:sym typeface="Arimo Bold" panose="020B0704020202020204" pitchFamily="34" charset="0"/>
              </a:rPr>
              <a:t> ale </a:t>
            </a:r>
            <a:r>
              <a:rPr lang="en-US" altLang="zh-CN" sz="3000" dirty="0" err="1">
                <a:solidFill>
                  <a:srgbClr val="FFFFFF"/>
                </a:solidFill>
                <a:latin typeface="Arial" panose="020B0604020202020204" pitchFamily="34" charset="0"/>
                <a:sym typeface="Arimo Bold" panose="020B0704020202020204" pitchFamily="34" charset="0"/>
              </a:rPr>
              <a:t>participanților</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exemplu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dizabilități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vizuale</a:t>
            </a:r>
            <a:r>
              <a:rPr lang="en-US" altLang="zh-CN" sz="3000" dirty="0">
                <a:solidFill>
                  <a:srgbClr val="FFFFFF"/>
                </a:solidFill>
                <a:latin typeface="Arial" panose="020B0604020202020204" pitchFamily="34" charset="0"/>
                <a:sym typeface="Arimo Bold" panose="020B0704020202020204" pitchFamily="34" charset="0"/>
              </a:rPr>
              <a:t> are </a:t>
            </a:r>
            <a:r>
              <a:rPr lang="en-US" altLang="zh-CN" sz="3000" dirty="0" err="1">
                <a:solidFill>
                  <a:srgbClr val="FFFFFF"/>
                </a:solidFill>
                <a:latin typeface="Arial" panose="020B0604020202020204" pitchFamily="34" charset="0"/>
                <a:sym typeface="Arimo Bold" panose="020B0704020202020204" pitchFamily="34" charset="0"/>
              </a:rPr>
              <a:t>dificultăți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urmărirea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prezentărilor</a:t>
            </a:r>
            <a:r>
              <a:rPr lang="en-US" altLang="zh-CN" sz="3000" dirty="0">
                <a:solidFill>
                  <a:srgbClr val="FFFFFF"/>
                </a:solidFill>
                <a:latin typeface="Arial" panose="020B0604020202020204" pitchFamily="34" charset="0"/>
                <a:sym typeface="Arimo Bold" panose="020B0704020202020204" pitchFamily="34" charset="0"/>
              </a:rPr>
              <a:t> pe </a:t>
            </a:r>
            <a:r>
              <a:rPr lang="en-US" altLang="zh-CN" sz="3000" dirty="0" err="1">
                <a:solidFill>
                  <a:srgbClr val="FFFFFF"/>
                </a:solidFill>
                <a:latin typeface="Arial" panose="020B0604020202020204" pitchFamily="34" charset="0"/>
                <a:sym typeface="Arimo Bold" panose="020B0704020202020204" pitchFamily="34" charset="0"/>
              </a:rPr>
              <a:t>ecran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spune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Înțeleg</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prezentările</a:t>
            </a:r>
            <a:r>
              <a:rPr lang="en-US" altLang="zh-CN" sz="3000" dirty="0">
                <a:solidFill>
                  <a:srgbClr val="FFFFFF"/>
                </a:solidFill>
                <a:latin typeface="Arial" panose="020B0604020202020204" pitchFamily="34" charset="0"/>
                <a:sym typeface="Arimo Bold" panose="020B0704020202020204" pitchFamily="34" charset="0"/>
              </a:rPr>
              <a:t> pe </a:t>
            </a:r>
            <a:r>
              <a:rPr lang="en-US" altLang="zh-CN" sz="3000" dirty="0" err="1">
                <a:solidFill>
                  <a:srgbClr val="FFFFFF"/>
                </a:solidFill>
                <a:latin typeface="Arial" panose="020B0604020202020204" pitchFamily="34" charset="0"/>
                <a:sym typeface="Arimo Bold" panose="020B0704020202020204" pitchFamily="34" charset="0"/>
              </a:rPr>
              <a:t>ecran</a:t>
            </a:r>
            <a:r>
              <a:rPr lang="en-US" altLang="zh-CN" sz="3000" dirty="0">
                <a:solidFill>
                  <a:srgbClr val="FFFFFF"/>
                </a:solidFill>
                <a:latin typeface="Arial" panose="020B0604020202020204" pitchFamily="34" charset="0"/>
                <a:sym typeface="Arimo Bold" panose="020B0704020202020204" pitchFamily="34" charset="0"/>
              </a:rPr>
              <a:t> pot fi o </a:t>
            </a:r>
            <a:r>
              <a:rPr lang="en-US" altLang="zh-CN" sz="3000" dirty="0" err="1">
                <a:solidFill>
                  <a:srgbClr val="FFFFFF"/>
                </a:solidFill>
                <a:latin typeface="Arial" panose="020B0604020202020204" pitchFamily="34" charset="0"/>
                <a:sym typeface="Arimo Bold" panose="020B0704020202020204" pitchFamily="34" charset="0"/>
              </a:rPr>
              <a:t>provocare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dvs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voi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asigura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descriu</a:t>
            </a:r>
            <a:r>
              <a:rPr lang="en-US" altLang="zh-CN" sz="3000" dirty="0">
                <a:solidFill>
                  <a:srgbClr val="FFFFFF"/>
                </a:solidFill>
                <a:latin typeface="Arial" panose="020B0604020202020204" pitchFamily="34" charset="0"/>
                <a:sym typeface="Arimo Bold" panose="020B0704020202020204" pitchFamily="34" charset="0"/>
              </a:rPr>
              <a:t> verbal </a:t>
            </a:r>
            <a:r>
              <a:rPr lang="en-US" altLang="zh-CN" sz="3000" dirty="0" err="1">
                <a:solidFill>
                  <a:srgbClr val="FFFFFF"/>
                </a:solidFill>
                <a:latin typeface="Arial" panose="020B0604020202020204" pitchFamily="34" charset="0"/>
                <a:sym typeface="Arimo Bold" panose="020B0704020202020204" pitchFamily="34" charset="0"/>
              </a:rPr>
              <a:t>orice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informație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prezentată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vizual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asemenea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voi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trimite</a:t>
            </a:r>
            <a:r>
              <a:rPr lang="en-US" altLang="zh-CN" sz="3000" dirty="0">
                <a:solidFill>
                  <a:srgbClr val="FFFFFF"/>
                </a:solidFill>
                <a:latin typeface="Arial" panose="020B0604020202020204" pitchFamily="34" charset="0"/>
                <a:sym typeface="Arimo Bold" panose="020B0704020202020204" pitchFamily="34" charset="0"/>
              </a:rPr>
              <a:t> o </a:t>
            </a:r>
            <a:r>
              <a:rPr lang="en-US" altLang="zh-CN" sz="3000" dirty="0" err="1">
                <a:solidFill>
                  <a:srgbClr val="FFFFFF"/>
                </a:solidFill>
                <a:latin typeface="Arial" panose="020B0604020202020204" pitchFamily="34" charset="0"/>
                <a:sym typeface="Arimo Bold" panose="020B0704020202020204" pitchFamily="34" charset="0"/>
              </a:rPr>
              <a:t>transcriere</a:t>
            </a:r>
            <a:r>
              <a:rPr lang="en-US" altLang="zh-CN" sz="3000" dirty="0">
                <a:solidFill>
                  <a:srgbClr val="FFFFFF"/>
                </a:solidFill>
                <a:latin typeface="Arial" panose="020B0604020202020204" pitchFamily="34" charset="0"/>
                <a:sym typeface="Arimo Bold" panose="020B0704020202020204" pitchFamily="34" charset="0"/>
              </a:rPr>
              <a:t> text a </a:t>
            </a:r>
            <a:r>
              <a:rPr lang="en-US" altLang="zh-CN" sz="3000" dirty="0" err="1">
                <a:solidFill>
                  <a:srgbClr val="FFFFFF"/>
                </a:solidFill>
                <a:latin typeface="Arial" panose="020B0604020202020204" pitchFamily="34" charset="0"/>
                <a:sym typeface="Arimo Bold" panose="020B0704020202020204" pitchFamily="34" charset="0"/>
              </a:rPr>
              <a:t>prezentării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după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fiecare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lecție</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grpSp>
        <p:nvGrpSpPr>
          <p:cNvPr id="7" name="Group 7">
            <a:extLst>
              <a:ext uri="{FF2B5EF4-FFF2-40B4-BE49-F238E27FC236}">
                <a16:creationId xmlns:a16="http://schemas.microsoft.com/office/drawing/2014/main" id="{52595831-4E23-A916-0315-53068921222D}"/>
              </a:ext>
            </a:extLst>
          </p:cNvPr>
          <p:cNvGrpSpPr>
            <a:grpSpLocks noChangeAspect="1"/>
          </p:cNvGrpSpPr>
          <p:nvPr/>
        </p:nvGrpSpPr>
        <p:grpSpPr bwMode="auto">
          <a:xfrm>
            <a:off x="12160250" y="1749425"/>
            <a:ext cx="5360988" cy="6980238"/>
            <a:chOff x="0" y="0"/>
            <a:chExt cx="14630400" cy="19050000"/>
          </a:xfrm>
        </p:grpSpPr>
        <p:sp>
          <p:nvSpPr>
            <p:cNvPr id="8" name="Freeform 8">
              <a:extLst>
                <a:ext uri="{FF2B5EF4-FFF2-40B4-BE49-F238E27FC236}">
                  <a16:creationId xmlns:a16="http://schemas.microsoft.com/office/drawing/2014/main" id="{F95D771D-4B79-EDE8-3EDC-8670CBD4C870}"/>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t="-5977" b="-5977"/>
              </a:stretch>
            </a:blipFill>
          </p:spPr>
          <p:txBody>
            <a:bodyPr/>
            <a:lstStyle/>
            <a:p>
              <a:endParaRPr lang="en-RO"/>
            </a:p>
          </p:txBody>
        </p:sp>
        <p:sp>
          <p:nvSpPr>
            <p:cNvPr id="66569" name="Freeform 9">
              <a:extLst>
                <a:ext uri="{FF2B5EF4-FFF2-40B4-BE49-F238E27FC236}">
                  <a16:creationId xmlns:a16="http://schemas.microsoft.com/office/drawing/2014/main" id="{63E6FBCB-9DC3-F3F6-2E89-748262F8D159}"/>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par>
                                <p:cTn id="8" presetID="3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ppt_x</p:attrName>
                                        </p:attrNameLst>
                                      </p:cBhvr>
                                      <p:tavLst>
                                        <p:tav tm="0">
                                          <p:val>
                                            <p:strVal val="#ppt_x"/>
                                          </p:val>
                                        </p:tav>
                                        <p:tav tm="100000">
                                          <p:val>
                                            <p:strVal val="#ppt_x"/>
                                          </p:val>
                                        </p:tav>
                                      </p:tavLst>
                                    </p:anim>
                                    <p:anim calcmode="lin" valueType="num">
                                      <p:cBhvr>
                                        <p:cTn id="12" dur="1800" decel="100000" fill="hold"/>
                                        <p:tgtEl>
                                          <p:spTgt spid="6"/>
                                        </p:tgtEl>
                                        <p:attrNameLst>
                                          <p:attrName>ppt_y</p:attrName>
                                        </p:attrNameLst>
                                      </p:cBhvr>
                                      <p:tavLst>
                                        <p:tav tm="0">
                                          <p:val>
                                            <p:strVal val="#ppt_y+1"/>
                                          </p:val>
                                        </p:tav>
                                        <p:tav tm="100000">
                                          <p:val>
                                            <p:strVal val="#ppt_y-.03"/>
                                          </p:val>
                                        </p:tav>
                                      </p:tavLst>
                                    </p:anim>
                                    <p:anim calcmode="lin" valueType="num">
                                      <p:cBhvr>
                                        <p:cTn id="13"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43EB160-D292-BBB3-2910-809C22600328}"/>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67586" name="AutoShape 3">
            <a:extLst>
              <a:ext uri="{FF2B5EF4-FFF2-40B4-BE49-F238E27FC236}">
                <a16:creationId xmlns:a16="http://schemas.microsoft.com/office/drawing/2014/main" id="{C7D43049-D6B2-97B2-DCDE-93B202037C3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7587" name="Group 4">
            <a:extLst>
              <a:ext uri="{FF2B5EF4-FFF2-40B4-BE49-F238E27FC236}">
                <a16:creationId xmlns:a16="http://schemas.microsoft.com/office/drawing/2014/main" id="{E969D290-FAF8-BBF1-FBAA-0F6784319E4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095D96D-5409-E0DC-2075-E30900961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D4C60476-78BC-7C9F-272D-742D4F8A2A7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2A1DF995-89F4-C68D-94BB-E3350A35AC1E}"/>
              </a:ext>
            </a:extLst>
          </p:cNvPr>
          <p:cNvSpPr txBox="1">
            <a:spLocks noChangeArrowheads="1"/>
          </p:cNvSpPr>
          <p:nvPr/>
        </p:nvSpPr>
        <p:spPr bwMode="auto">
          <a:xfrm>
            <a:off x="7189788" y="2660650"/>
            <a:ext cx="10244137" cy="6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presupunem</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avem</a:t>
            </a:r>
            <a:r>
              <a:rPr lang="en-US" altLang="zh-CN" sz="3000" dirty="0">
                <a:solidFill>
                  <a:srgbClr val="FFFFFF"/>
                </a:solidFill>
                <a:latin typeface="Arial" panose="020B0604020202020204" pitchFamily="34" charset="0"/>
                <a:sym typeface="Arial" panose="020B0604020202020204" pitchFamily="34" charset="0"/>
              </a:rPr>
              <a:t> o </a:t>
            </a:r>
            <a:r>
              <a:rPr lang="en-US" altLang="zh-CN" sz="3000" dirty="0" err="1">
                <a:solidFill>
                  <a:srgbClr val="FFFFFF"/>
                </a:solidFill>
                <a:latin typeface="Arial" panose="020B0604020202020204" pitchFamily="34" charset="0"/>
                <a:sym typeface="Arial" panose="020B0604020202020204" pitchFamily="34" charset="0"/>
              </a:rPr>
              <a:t>persoană</a:t>
            </a:r>
            <a:r>
              <a:rPr lang="en-US" altLang="zh-CN" sz="3000" dirty="0">
                <a:solidFill>
                  <a:srgbClr val="FFFFFF"/>
                </a:solidFill>
                <a:latin typeface="Arial" panose="020B0604020202020204" pitchFamily="34" charset="0"/>
                <a:sym typeface="Arial" panose="020B0604020202020204" pitchFamily="34" charset="0"/>
              </a:rPr>
              <a:t>, Alex, care are o </a:t>
            </a:r>
            <a:r>
              <a:rPr lang="en-US" altLang="zh-CN" sz="3000" dirty="0" err="1">
                <a:solidFill>
                  <a:srgbClr val="FFFFFF"/>
                </a:solidFill>
                <a:latin typeface="Arial" panose="020B0604020202020204" pitchFamily="34" charset="0"/>
                <a:sym typeface="Arial" panose="020B0604020202020204" pitchFamily="34" charset="0"/>
              </a:rPr>
              <a:t>dizabilitate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fizică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participă</a:t>
            </a:r>
            <a:r>
              <a:rPr lang="en-US" altLang="zh-CN" sz="3000" dirty="0">
                <a:solidFill>
                  <a:srgbClr val="FFFFFF"/>
                </a:solidFill>
                <a:latin typeface="Arial" panose="020B0604020202020204" pitchFamily="34" charset="0"/>
                <a:sym typeface="Arial" panose="020B0604020202020204" pitchFamily="34" charset="0"/>
              </a:rPr>
              <a:t> la un curs online. Alex </a:t>
            </a:r>
            <a:r>
              <a:rPr lang="en-US" altLang="zh-CN" sz="3000" dirty="0" err="1">
                <a:solidFill>
                  <a:srgbClr val="FFFFFF"/>
                </a:solidFill>
                <a:latin typeface="Arial" panose="020B0604020202020204" pitchFamily="34" charset="0"/>
                <a:sym typeface="Arial" panose="020B0604020202020204" pitchFamily="34" charset="0"/>
              </a:rPr>
              <a:t>primește</a:t>
            </a:r>
            <a:r>
              <a:rPr lang="en-US" altLang="zh-CN" sz="3000" dirty="0">
                <a:solidFill>
                  <a:srgbClr val="FFFFFF"/>
                </a:solidFill>
                <a:latin typeface="Arial" panose="020B0604020202020204" pitchFamily="34" charset="0"/>
                <a:sym typeface="Arial" panose="020B0604020202020204" pitchFamily="34" charset="0"/>
              </a:rPr>
              <a:t> un e-mail de la un </a:t>
            </a:r>
            <a:r>
              <a:rPr lang="en-US" altLang="zh-CN" sz="3000" dirty="0" err="1">
                <a:solidFill>
                  <a:srgbClr val="FFFFFF"/>
                </a:solidFill>
                <a:latin typeface="Arial" panose="020B0604020202020204" pitchFamily="34" charset="0"/>
                <a:sym typeface="Arial" panose="020B0604020202020204" pitchFamily="34" charset="0"/>
              </a:rPr>
              <a:t>coleg</a:t>
            </a:r>
            <a:r>
              <a:rPr lang="en-US" altLang="zh-CN" sz="3000" dirty="0">
                <a:solidFill>
                  <a:srgbClr val="FFFFFF"/>
                </a:solidFill>
                <a:latin typeface="Arial" panose="020B0604020202020204" pitchFamily="34" charset="0"/>
                <a:sym typeface="Arial" panose="020B0604020202020204" pitchFamily="34" charset="0"/>
              </a:rPr>
              <a:t> de curs, </a:t>
            </a:r>
            <a:r>
              <a:rPr lang="en-US" altLang="zh-CN" sz="3000" dirty="0" err="1">
                <a:solidFill>
                  <a:srgbClr val="FFFFFF"/>
                </a:solidFill>
                <a:latin typeface="Arial" panose="020B0604020202020204" pitchFamily="34" charset="0"/>
                <a:sym typeface="Arial" panose="020B0604020202020204" pitchFamily="34" charset="0"/>
              </a:rPr>
              <a:t>cerându-i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finalizeze</a:t>
            </a:r>
            <a:r>
              <a:rPr lang="en-US" altLang="zh-CN" sz="3000" dirty="0">
                <a:solidFill>
                  <a:srgbClr val="FFFFFF"/>
                </a:solidFill>
                <a:latin typeface="Arial" panose="020B0604020202020204" pitchFamily="34" charset="0"/>
                <a:sym typeface="Arial" panose="020B0604020202020204" pitchFamily="34" charset="0"/>
              </a:rPr>
              <a:t> o </a:t>
            </a:r>
            <a:r>
              <a:rPr lang="en-US" altLang="zh-CN" sz="3000" dirty="0" err="1">
                <a:solidFill>
                  <a:srgbClr val="FFFFFF"/>
                </a:solidFill>
                <a:latin typeface="Arial" panose="020B0604020202020204" pitchFamily="34" charset="0"/>
                <a:sym typeface="Arial" panose="020B0604020202020204" pitchFamily="34" charset="0"/>
              </a:rPr>
              <a:t>sarcină</a:t>
            </a:r>
            <a:r>
              <a:rPr lang="en-US" altLang="zh-CN" sz="3000" dirty="0">
                <a:solidFill>
                  <a:srgbClr val="FFFFFF"/>
                </a:solidFill>
                <a:latin typeface="Arial" panose="020B0604020202020204" pitchFamily="34" charset="0"/>
                <a:sym typeface="Arial" panose="020B0604020202020204" pitchFamily="34" charset="0"/>
              </a:rPr>
              <a:t> care </a:t>
            </a:r>
            <a:r>
              <a:rPr lang="en-US" altLang="zh-CN" sz="3000" dirty="0" err="1">
                <a:solidFill>
                  <a:srgbClr val="FFFFFF"/>
                </a:solidFill>
                <a:latin typeface="Arial" panose="020B0604020202020204" pitchFamily="34" charset="0"/>
                <a:sym typeface="Arial" panose="020B0604020202020204" pitchFamily="34" charset="0"/>
              </a:rPr>
              <a:t>necesită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utilizarea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intensivă</a:t>
            </a:r>
            <a:r>
              <a:rPr lang="en-US" altLang="zh-CN" sz="3000" dirty="0">
                <a:solidFill>
                  <a:srgbClr val="FFFFFF"/>
                </a:solidFill>
                <a:latin typeface="Arial" panose="020B0604020202020204" pitchFamily="34" charset="0"/>
                <a:sym typeface="Arial" panose="020B0604020202020204" pitchFamily="34" charset="0"/>
              </a:rPr>
              <a:t> a mouse-</a:t>
            </a:r>
            <a:r>
              <a:rPr lang="en-US" altLang="zh-CN" sz="3000" dirty="0" err="1">
                <a:solidFill>
                  <a:srgbClr val="FFFFFF"/>
                </a:solidFill>
                <a:latin typeface="Arial" panose="020B0604020202020204" pitchFamily="34" charset="0"/>
                <a:sym typeface="Arial" panose="020B0604020202020204" pitchFamily="34" charset="0"/>
              </a:rPr>
              <a:t>ului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ceea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este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dificil</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Alex. </a:t>
            </a:r>
            <a:r>
              <a:rPr lang="en-US" altLang="zh-CN" sz="3000" dirty="0" err="1">
                <a:solidFill>
                  <a:srgbClr val="FFFFFF"/>
                </a:solidFill>
                <a:latin typeface="Arial" panose="020B0604020202020204" pitchFamily="34" charset="0"/>
                <a:sym typeface="Arial" panose="020B0604020202020204" pitchFamily="34" charset="0"/>
              </a:rPr>
              <a:t>În</a:t>
            </a:r>
            <a:r>
              <a:rPr lang="en-US" altLang="zh-CN" sz="3000" dirty="0">
                <a:solidFill>
                  <a:srgbClr val="FFFFFF"/>
                </a:solidFill>
                <a:latin typeface="Arial" panose="020B0604020202020204" pitchFamily="34" charset="0"/>
                <a:sym typeface="Arial" panose="020B0604020202020204" pitchFamily="34" charset="0"/>
              </a:rPr>
              <a:t> loc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ignore </a:t>
            </a:r>
            <a:r>
              <a:rPr lang="en-US" altLang="zh-CN" sz="3000" dirty="0" err="1">
                <a:solidFill>
                  <a:srgbClr val="FFFFFF"/>
                </a:solidFill>
                <a:latin typeface="Arial" panose="020B0604020202020204" pitchFamily="34" charset="0"/>
                <a:sym typeface="Arial" panose="020B0604020202020204" pitchFamily="34" charset="0"/>
              </a:rPr>
              <a:t>cererea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sau</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o </a:t>
            </a:r>
            <a:r>
              <a:rPr lang="en-US" altLang="zh-CN" sz="3000" dirty="0" err="1">
                <a:solidFill>
                  <a:srgbClr val="FFFFFF"/>
                </a:solidFill>
                <a:latin typeface="Arial" panose="020B0604020202020204" pitchFamily="34" charset="0"/>
                <a:sym typeface="Arial" panose="020B0604020202020204" pitchFamily="34" charset="0"/>
              </a:rPr>
              <a:t>încerce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și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se </a:t>
            </a:r>
            <a:r>
              <a:rPr lang="en-US" altLang="zh-CN" sz="3000" dirty="0" err="1">
                <a:solidFill>
                  <a:srgbClr val="FFFFFF"/>
                </a:solidFill>
                <a:latin typeface="Arial" panose="020B0604020202020204" pitchFamily="34" charset="0"/>
                <a:sym typeface="Arial" panose="020B0604020202020204" pitchFamily="34" charset="0"/>
              </a:rPr>
              <a:t>simtă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frustrat</a:t>
            </a:r>
            <a:r>
              <a:rPr lang="en-US" altLang="zh-CN" sz="3000" dirty="0">
                <a:solidFill>
                  <a:srgbClr val="FFFFFF"/>
                </a:solidFill>
                <a:latin typeface="Arial" panose="020B0604020202020204" pitchFamily="34" charset="0"/>
                <a:sym typeface="Arial" panose="020B0604020202020204" pitchFamily="34" charset="0"/>
              </a:rPr>
              <a:t>, Alex </a:t>
            </a:r>
            <a:r>
              <a:rPr lang="en-US" altLang="zh-CN" sz="3000" dirty="0" err="1">
                <a:solidFill>
                  <a:srgbClr val="FFFFFF"/>
                </a:solidFill>
                <a:latin typeface="Arial" panose="020B0604020202020204" pitchFamily="34" charset="0"/>
                <a:sym typeface="Arial" panose="020B0604020202020204" pitchFamily="34" charset="0"/>
              </a:rPr>
              <a:t>răspunde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într</a:t>
            </a:r>
            <a:r>
              <a:rPr lang="en-US" altLang="zh-CN" sz="3000" dirty="0">
                <a:solidFill>
                  <a:srgbClr val="FFFFFF"/>
                </a:solidFill>
                <a:latin typeface="Arial" panose="020B0604020202020204" pitchFamily="34" charset="0"/>
                <a:sym typeface="Arial" panose="020B0604020202020204" pitchFamily="34" charset="0"/>
              </a:rPr>
              <a:t>-un mod </a:t>
            </a:r>
            <a:r>
              <a:rPr lang="en-US" altLang="zh-CN" sz="3000" dirty="0" err="1">
                <a:solidFill>
                  <a:srgbClr val="FFFFFF"/>
                </a:solidFill>
                <a:latin typeface="Arial" panose="020B0604020202020204" pitchFamily="34" charset="0"/>
                <a:sym typeface="Arial" panose="020B0604020202020204" pitchFamily="34" charset="0"/>
              </a:rPr>
              <a:t>asertiv</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Bună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ziua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vă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mulțumesc</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e-mail. </a:t>
            </a:r>
            <a:r>
              <a:rPr lang="en-US" altLang="zh-CN" sz="3000" dirty="0" err="1">
                <a:solidFill>
                  <a:srgbClr val="FFFFFF"/>
                </a:solidFill>
                <a:latin typeface="Arial" panose="020B0604020202020204" pitchFamily="34" charset="0"/>
                <a:sym typeface="Arial" panose="020B0604020202020204" pitchFamily="34" charset="0"/>
              </a:rPr>
              <a:t>Îmi</a:t>
            </a:r>
            <a:r>
              <a:rPr lang="en-US" altLang="zh-CN" sz="3000" dirty="0">
                <a:solidFill>
                  <a:srgbClr val="FFFFFF"/>
                </a:solidFill>
                <a:latin typeface="Arial" panose="020B0604020202020204" pitchFamily="34" charset="0"/>
                <a:sym typeface="Arial" panose="020B0604020202020204" pitchFamily="34" charset="0"/>
              </a:rPr>
              <a:t> place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colaborez</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dar</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utilizarea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intensivă</a:t>
            </a:r>
            <a:r>
              <a:rPr lang="en-US" altLang="zh-CN" sz="3000" dirty="0">
                <a:solidFill>
                  <a:srgbClr val="FFFFFF"/>
                </a:solidFill>
                <a:latin typeface="Arial" panose="020B0604020202020204" pitchFamily="34" charset="0"/>
                <a:sym typeface="Arial" panose="020B0604020202020204" pitchFamily="34" charset="0"/>
              </a:rPr>
              <a:t> a mouse-</a:t>
            </a:r>
            <a:r>
              <a:rPr lang="en-US" altLang="zh-CN" sz="3000" dirty="0" err="1">
                <a:solidFill>
                  <a:srgbClr val="FFFFFF"/>
                </a:solidFill>
                <a:latin typeface="Arial" panose="020B0604020202020204" pitchFamily="34" charset="0"/>
                <a:sym typeface="Arial" panose="020B0604020202020204" pitchFamily="34" charset="0"/>
              </a:rPr>
              <a:t>ului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este</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dificilă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mine din </a:t>
            </a:r>
            <a:r>
              <a:rPr lang="en-US" altLang="zh-CN" sz="3000" dirty="0" err="1">
                <a:solidFill>
                  <a:srgbClr val="FFFFFF"/>
                </a:solidFill>
                <a:latin typeface="Arial" panose="020B0604020202020204" pitchFamily="34" charset="0"/>
                <a:sym typeface="Arial" panose="020B0604020202020204" pitchFamily="34" charset="0"/>
              </a:rPr>
              <a:t>cauza</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dizabilității</a:t>
            </a:r>
            <a:r>
              <a:rPr lang="en-US" altLang="zh-CN" sz="3000" dirty="0">
                <a:solidFill>
                  <a:srgbClr val="FFFFFF"/>
                </a:solidFill>
                <a:latin typeface="Arial" panose="020B0604020202020204" pitchFamily="34" charset="0"/>
                <a:sym typeface="Arial" panose="020B0604020202020204" pitchFamily="34" charset="0"/>
              </a:rPr>
              <a:t> mele. </a:t>
            </a:r>
            <a:r>
              <a:rPr lang="en-US" altLang="zh-CN" sz="3000" dirty="0" err="1">
                <a:solidFill>
                  <a:srgbClr val="FFFFFF"/>
                </a:solidFill>
                <a:latin typeface="Arial" panose="020B0604020202020204" pitchFamily="34" charset="0"/>
                <a:sym typeface="Arial" panose="020B0604020202020204" pitchFamily="34" charset="0"/>
              </a:rPr>
              <a:t>Putem</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găsi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împreună</a:t>
            </a:r>
            <a:r>
              <a:rPr lang="en-US" altLang="zh-CN" sz="3000" dirty="0">
                <a:solidFill>
                  <a:srgbClr val="FFFFFF"/>
                </a:solidFill>
                <a:latin typeface="Arial" panose="020B0604020202020204" pitchFamily="34" charset="0"/>
                <a:sym typeface="Arial" panose="020B0604020202020204" pitchFamily="34" charset="0"/>
              </a:rPr>
              <a:t> o </a:t>
            </a:r>
            <a:r>
              <a:rPr lang="en-US" altLang="zh-CN" sz="3000" dirty="0" err="1">
                <a:solidFill>
                  <a:srgbClr val="FFFFFF"/>
                </a:solidFill>
                <a:latin typeface="Arial" panose="020B0604020202020204" pitchFamily="34" charset="0"/>
                <a:sym typeface="Arial" panose="020B0604020202020204" pitchFamily="34" charset="0"/>
              </a:rPr>
              <a:t>alternativă</a:t>
            </a:r>
            <a:r>
              <a:rPr lang="en-US" altLang="zh-CN" sz="3000" dirty="0">
                <a:solidFill>
                  <a:srgbClr val="FFFFFF"/>
                </a:solidFill>
                <a:latin typeface="Arial" panose="020B0604020202020204" pitchFamily="34" charset="0"/>
                <a:sym typeface="Arial" panose="020B0604020202020204" pitchFamily="34" charset="0"/>
              </a:rPr>
              <a:t> la </a:t>
            </a:r>
            <a:r>
              <a:rPr lang="en-US" altLang="zh-CN" sz="3000" dirty="0" err="1">
                <a:solidFill>
                  <a:srgbClr val="FFFFFF"/>
                </a:solidFill>
                <a:latin typeface="Arial" panose="020B0604020202020204" pitchFamily="34" charset="0"/>
                <a:sym typeface="Arial" panose="020B0604020202020204" pitchFamily="34" charset="0"/>
              </a:rPr>
              <a:t>această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sarcină</a:t>
            </a:r>
            <a:r>
              <a:rPr lang="en-US" altLang="zh-CN" sz="3000" dirty="0">
                <a:solidFill>
                  <a:srgbClr val="FFFFFF"/>
                </a:solidFill>
                <a:latin typeface="Arial" panose="020B0604020202020204" pitchFamily="34" charset="0"/>
                <a:sym typeface="Arial" panose="020B0604020202020204" pitchFamily="34" charset="0"/>
              </a:rPr>
              <a:t> care </a:t>
            </a:r>
            <a:r>
              <a:rPr lang="en-US" altLang="zh-CN" sz="3000" dirty="0" err="1">
                <a:solidFill>
                  <a:srgbClr val="FFFFFF"/>
                </a:solidFill>
                <a:latin typeface="Arial" panose="020B0604020202020204" pitchFamily="34" charset="0"/>
                <a:sym typeface="Arial" panose="020B0604020202020204" pitchFamily="34" charset="0"/>
              </a:rPr>
              <a:t>să</a:t>
            </a:r>
            <a:r>
              <a:rPr lang="en-US" altLang="zh-CN" sz="3000" dirty="0">
                <a:solidFill>
                  <a:srgbClr val="FFFFFF"/>
                </a:solidFill>
                <a:latin typeface="Arial" panose="020B0604020202020204" pitchFamily="34" charset="0"/>
                <a:sym typeface="Arial" panose="020B0604020202020204" pitchFamily="34" charset="0"/>
              </a:rPr>
              <a:t> fie </a:t>
            </a:r>
            <a:r>
              <a:rPr lang="en-US" altLang="zh-CN" sz="3000" dirty="0" err="1">
                <a:solidFill>
                  <a:srgbClr val="FFFFFF"/>
                </a:solidFill>
                <a:latin typeface="Arial" panose="020B0604020202020204" pitchFamily="34" charset="0"/>
                <a:sym typeface="Arial" panose="020B0604020202020204" pitchFamily="34" charset="0"/>
              </a:rPr>
              <a:t>mai</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accesibilă</a:t>
            </a:r>
            <a:r>
              <a:rPr lang="en-US" altLang="zh-CN" sz="3000" dirty="0">
                <a:solidFill>
                  <a:srgbClr val="FFFFFF"/>
                </a:solidFill>
                <a:latin typeface="Arial" panose="020B0604020202020204" pitchFamily="34" charset="0"/>
                <a:sym typeface="Arial" panose="020B0604020202020204" pitchFamily="34" charset="0"/>
              </a:rPr>
              <a:t> </a:t>
            </a:r>
            <a:r>
              <a:rPr lang="en-US" altLang="zh-CN" sz="3000" dirty="0" err="1">
                <a:solidFill>
                  <a:srgbClr val="FFFFFF"/>
                </a:solidFill>
                <a:latin typeface="Arial" panose="020B0604020202020204" pitchFamily="34" charset="0"/>
                <a:sym typeface="Arial" panose="020B0604020202020204" pitchFamily="34" charset="0"/>
              </a:rPr>
              <a:t>pentru</a:t>
            </a:r>
            <a:r>
              <a:rPr lang="en-US" altLang="zh-CN" sz="3000" dirty="0">
                <a:solidFill>
                  <a:srgbClr val="FFFFFF"/>
                </a:solidFill>
                <a:latin typeface="Arial" panose="020B0604020202020204" pitchFamily="34" charset="0"/>
                <a:sym typeface="Arial" panose="020B0604020202020204" pitchFamily="34" charset="0"/>
              </a:rPr>
              <a:t> mine?"</a:t>
            </a:r>
          </a:p>
        </p:txBody>
      </p:sp>
      <p:grpSp>
        <p:nvGrpSpPr>
          <p:cNvPr id="8" name="Group 8">
            <a:extLst>
              <a:ext uri="{FF2B5EF4-FFF2-40B4-BE49-F238E27FC236}">
                <a16:creationId xmlns:a16="http://schemas.microsoft.com/office/drawing/2014/main" id="{E7183D7E-DAEB-CE66-8B39-32A64E0657A0}"/>
              </a:ext>
            </a:extLst>
          </p:cNvPr>
          <p:cNvGrpSpPr>
            <a:grpSpLocks noChangeAspect="1"/>
          </p:cNvGrpSpPr>
          <p:nvPr/>
        </p:nvGrpSpPr>
        <p:grpSpPr bwMode="auto">
          <a:xfrm>
            <a:off x="1028700" y="2082800"/>
            <a:ext cx="5316538" cy="7151688"/>
            <a:chOff x="0" y="0"/>
            <a:chExt cx="14160500" cy="19050000"/>
          </a:xfrm>
        </p:grpSpPr>
        <p:sp>
          <p:nvSpPr>
            <p:cNvPr id="9" name="Freeform 9">
              <a:extLst>
                <a:ext uri="{FF2B5EF4-FFF2-40B4-BE49-F238E27FC236}">
                  <a16:creationId xmlns:a16="http://schemas.microsoft.com/office/drawing/2014/main" id="{07C9E060-C20D-C81D-4C28-800890840D97}"/>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0760" r="-40760"/>
              </a:stretch>
            </a:blipFill>
          </p:spPr>
          <p:txBody>
            <a:bodyPr/>
            <a:lstStyle/>
            <a:p>
              <a:endParaRPr lang="en-RO"/>
            </a:p>
          </p:txBody>
        </p:sp>
        <p:sp>
          <p:nvSpPr>
            <p:cNvPr id="67593" name="Freeform 10">
              <a:extLst>
                <a:ext uri="{FF2B5EF4-FFF2-40B4-BE49-F238E27FC236}">
                  <a16:creationId xmlns:a16="http://schemas.microsoft.com/office/drawing/2014/main" id="{0BA2B91F-D695-5E1A-FA9E-D5938AD33923}"/>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1" name="TextBox 11">
            <a:extLst>
              <a:ext uri="{FF2B5EF4-FFF2-40B4-BE49-F238E27FC236}">
                <a16:creationId xmlns:a16="http://schemas.microsoft.com/office/drawing/2014/main" id="{94225861-225D-4605-25A5-D2C96559F0F1}"/>
              </a:ext>
            </a:extLst>
          </p:cNvPr>
          <p:cNvSpPr txBox="1">
            <a:spLocks noChangeArrowheads="1"/>
          </p:cNvSpPr>
          <p:nvPr/>
        </p:nvSpPr>
        <p:spPr bwMode="auto">
          <a:xfrm>
            <a:off x="1219200" y="647700"/>
            <a:ext cx="1584960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pt-BR" altLang="zh-CN" sz="4800" b="1" dirty="0">
                <a:solidFill>
                  <a:srgbClr val="FFFFFF"/>
                </a:solidFill>
                <a:latin typeface="Arial" panose="020B0604020202020204" pitchFamily="34" charset="0"/>
                <a:sym typeface="Arimo Bold" panose="020B0704020202020204" pitchFamily="34" charset="0"/>
              </a:rPr>
              <a:t>Exemplu de comunicare asertivă prin e-mail</a:t>
            </a:r>
            <a:endParaRPr lang="en-US" altLang="zh-CN" sz="4800" b="1" dirty="0">
              <a:solidFill>
                <a:srgbClr val="FFFFFF"/>
              </a:solidFill>
              <a:latin typeface="Arial" panose="020B0604020202020204" pitchFamily="34" charset="0"/>
              <a:sym typeface="Arimo Bold" panose="020B07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par>
                                <p:cTn id="10" presetID="18" presetClass="entr" presetSubtype="6" fill="hold" nodeType="withEffect">
                                  <p:stCondLst>
                                    <p:cond delay="0"/>
                                  </p:stCondLst>
                                  <p:childTnLst>
                                    <p:set>
                                      <p:cBhvr>
                                        <p:cTn id="11" dur="3000" fill="hold">
                                          <p:stCondLst>
                                            <p:cond delay="0"/>
                                          </p:stCondLst>
                                        </p:cTn>
                                        <p:tgtEl>
                                          <p:spTgt spid="8"/>
                                        </p:tgtEl>
                                        <p:attrNameLst>
                                          <p:attrName>style.visibility</p:attrName>
                                        </p:attrNameLst>
                                      </p:cBhvr>
                                      <p:to>
                                        <p:strVal val="visible"/>
                                      </p:to>
                                    </p:set>
                                    <p:animEffect transition="in" filter="strips(downRight)">
                                      <p:cBhvr>
                                        <p:cTn id="12" dur="3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id="{2C512C50-0738-1906-DA90-8AA8060D4760}"/>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68611" name="Group 3">
            <a:extLst>
              <a:ext uri="{FF2B5EF4-FFF2-40B4-BE49-F238E27FC236}">
                <a16:creationId xmlns:a16="http://schemas.microsoft.com/office/drawing/2014/main" id="{D44B01CA-5D1C-04A4-1A6A-564287DA6E30}"/>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6D133307-B2BA-A013-FEC6-2ED14814E83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0D5136-2E18-8247-92FB-B64BB1264212}"/>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0" name="Group 9">
            <a:extLst>
              <a:ext uri="{FF2B5EF4-FFF2-40B4-BE49-F238E27FC236}">
                <a16:creationId xmlns:a16="http://schemas.microsoft.com/office/drawing/2014/main" id="{3C2FB942-3395-27B3-DDB9-D44295B60BFF}"/>
              </a:ext>
            </a:extLst>
          </p:cNvPr>
          <p:cNvGrpSpPr>
            <a:grpSpLocks/>
          </p:cNvGrpSpPr>
          <p:nvPr/>
        </p:nvGrpSpPr>
        <p:grpSpPr bwMode="auto">
          <a:xfrm>
            <a:off x="547688" y="1292225"/>
            <a:ext cx="16949737" cy="3035300"/>
            <a:chOff x="863" y="2034"/>
            <a:chExt cx="26691" cy="4780"/>
          </a:xfrm>
        </p:grpSpPr>
        <p:sp>
          <p:nvSpPr>
            <p:cNvPr id="68615" name="TextBox 6">
              <a:extLst>
                <a:ext uri="{FF2B5EF4-FFF2-40B4-BE49-F238E27FC236}">
                  <a16:creationId xmlns:a16="http://schemas.microsoft.com/office/drawing/2014/main" id="{97D07113-B2AA-88A4-D900-511A2451E997}"/>
                </a:ext>
              </a:extLst>
            </p:cNvPr>
            <p:cNvSpPr txBox="1">
              <a:spLocks noChangeArrowheads="1"/>
            </p:cNvSpPr>
            <p:nvPr/>
          </p:nvSpPr>
          <p:spPr bwMode="auto">
            <a:xfrm>
              <a:off x="3944" y="2034"/>
              <a:ext cx="23610"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dirty="0" err="1">
                  <a:solidFill>
                    <a:srgbClr val="FFFFFF"/>
                  </a:solidFill>
                  <a:latin typeface="Arial" panose="020B0604020202020204" pitchFamily="34" charset="0"/>
                  <a:sym typeface="Arimo Bold" panose="020B0704020202020204" pitchFamily="34" charset="0"/>
                </a:rPr>
                <a:t>Comunicarea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asertivă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în</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videoconferințe</a:t>
              </a:r>
              <a:r>
                <a:rPr lang="en-US" altLang="zh-CN" sz="2900" dirty="0">
                  <a:solidFill>
                    <a:srgbClr val="FFFFFF"/>
                  </a:solidFill>
                  <a:latin typeface="Arial" panose="020B0604020202020204" pitchFamily="34" charset="0"/>
                  <a:sym typeface="Arimo Bold" panose="020B0704020202020204" pitchFamily="34" charset="0"/>
                </a:rPr>
                <a:t>: Maria, o </a:t>
              </a:r>
              <a:r>
                <a:rPr lang="en-US" altLang="zh-CN" sz="2900" dirty="0" err="1">
                  <a:solidFill>
                    <a:srgbClr val="FFFFFF"/>
                  </a:solidFill>
                  <a:latin typeface="Arial" panose="020B0604020202020204" pitchFamily="34" charset="0"/>
                  <a:sym typeface="Arimo Bold" panose="020B0704020202020204" pitchFamily="34" charset="0"/>
                </a:rPr>
                <a:t>persoană</a:t>
              </a:r>
              <a:r>
                <a:rPr lang="en-US" altLang="zh-CN" sz="2900" dirty="0">
                  <a:solidFill>
                    <a:srgbClr val="FFFFFF"/>
                  </a:solidFill>
                  <a:latin typeface="Arial" panose="020B0604020202020204" pitchFamily="34" charset="0"/>
                  <a:sym typeface="Arimo Bold" panose="020B0704020202020204" pitchFamily="34" charset="0"/>
                </a:rPr>
                <a:t> cu </a:t>
              </a:r>
              <a:r>
                <a:rPr lang="en-US" altLang="zh-CN" sz="2900" dirty="0" err="1">
                  <a:solidFill>
                    <a:srgbClr val="FFFFFF"/>
                  </a:solidFill>
                  <a:latin typeface="Arial" panose="020B0604020202020204" pitchFamily="34" charset="0"/>
                  <a:sym typeface="Arimo Bold" panose="020B0704020202020204" pitchFamily="34" charset="0"/>
                </a:rPr>
                <a:t>deficiențe</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auz</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participă</a:t>
              </a:r>
              <a:r>
                <a:rPr lang="en-US" altLang="zh-CN" sz="2900" dirty="0">
                  <a:solidFill>
                    <a:srgbClr val="FFFFFF"/>
                  </a:solidFill>
                  <a:latin typeface="Arial" panose="020B0604020202020204" pitchFamily="34" charset="0"/>
                  <a:sym typeface="Arimo Bold" panose="020B0704020202020204" pitchFamily="34" charset="0"/>
                </a:rPr>
                <a:t> la o </a:t>
              </a:r>
              <a:r>
                <a:rPr lang="en-US" altLang="zh-CN" sz="2900" dirty="0" err="1">
                  <a:solidFill>
                    <a:srgbClr val="FFFFFF"/>
                  </a:solidFill>
                  <a:latin typeface="Arial" panose="020B0604020202020204" pitchFamily="34" charset="0"/>
                  <a:sym typeface="Arimo Bold" panose="020B0704020202020204" pitchFamily="34" charset="0"/>
                </a:rPr>
                <a:t>videoconferință</a:t>
              </a:r>
              <a:r>
                <a:rPr lang="en-US" altLang="zh-CN" sz="2900" dirty="0">
                  <a:solidFill>
                    <a:srgbClr val="FFFFFF"/>
                  </a:solidFill>
                  <a:latin typeface="Arial" panose="020B0604020202020204" pitchFamily="34" charset="0"/>
                  <a:sym typeface="Arimo Bold" panose="020B0704020202020204" pitchFamily="34" charset="0"/>
                </a:rPr>
                <a:t> ca </a:t>
              </a:r>
              <a:r>
                <a:rPr lang="en-US" altLang="zh-CN" sz="2900" dirty="0" err="1">
                  <a:solidFill>
                    <a:srgbClr val="FFFFFF"/>
                  </a:solidFill>
                  <a:latin typeface="Arial" panose="020B0604020202020204" pitchFamily="34" charset="0"/>
                  <a:sym typeface="Arimo Bold" panose="020B0704020202020204" pitchFamily="34" charset="0"/>
                </a:rPr>
                <a:t>parte</a:t>
              </a:r>
              <a:r>
                <a:rPr lang="en-US" altLang="zh-CN" sz="2900" dirty="0">
                  <a:solidFill>
                    <a:srgbClr val="FFFFFF"/>
                  </a:solidFill>
                  <a:latin typeface="Arial" panose="020B0604020202020204" pitchFamily="34" charset="0"/>
                  <a:sym typeface="Arimo Bold" panose="020B0704020202020204" pitchFamily="34" charset="0"/>
                </a:rPr>
                <a:t> a </a:t>
              </a:r>
              <a:r>
                <a:rPr lang="en-US" altLang="zh-CN" sz="2900" dirty="0" err="1">
                  <a:solidFill>
                    <a:srgbClr val="FFFFFF"/>
                  </a:solidFill>
                  <a:latin typeface="Arial" panose="020B0604020202020204" pitchFamily="34" charset="0"/>
                  <a:sym typeface="Arimo Bold" panose="020B0704020202020204" pitchFamily="34" charset="0"/>
                </a:rPr>
                <a:t>cursului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observă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unii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participanți</a:t>
              </a:r>
              <a:r>
                <a:rPr lang="en-US" altLang="zh-CN" sz="2900" dirty="0">
                  <a:solidFill>
                    <a:srgbClr val="FFFFFF"/>
                  </a:solidFill>
                  <a:latin typeface="Arial" panose="020B0604020202020204" pitchFamily="34" charset="0"/>
                  <a:sym typeface="Arimo Bold" panose="020B0704020202020204" pitchFamily="34" charset="0"/>
                </a:rPr>
                <a:t> nu </a:t>
              </a:r>
              <a:r>
                <a:rPr lang="en-US" altLang="zh-CN" sz="2900" dirty="0" err="1">
                  <a:solidFill>
                    <a:srgbClr val="FFFFFF"/>
                  </a:solidFill>
                  <a:latin typeface="Arial" panose="020B0604020202020204" pitchFamily="34" charset="0"/>
                  <a:sym typeface="Arimo Bold" panose="020B0704020202020204" pitchFamily="34" charset="0"/>
                </a:rPr>
                <a:t>activează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subtitrările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atunci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când</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vorbesc</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ceea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ce</a:t>
              </a:r>
              <a:r>
                <a:rPr lang="en-US" altLang="zh-CN" sz="2900" dirty="0">
                  <a:solidFill>
                    <a:srgbClr val="FFFFFF"/>
                  </a:solidFill>
                  <a:latin typeface="Arial" panose="020B0604020202020204" pitchFamily="34" charset="0"/>
                  <a:sym typeface="Arimo Bold" panose="020B0704020202020204" pitchFamily="34" charset="0"/>
                </a:rPr>
                <a:t> o face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rateze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unele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părți</a:t>
              </a:r>
              <a:r>
                <a:rPr lang="en-US" altLang="zh-CN" sz="2900" dirty="0">
                  <a:solidFill>
                    <a:srgbClr val="FFFFFF"/>
                  </a:solidFill>
                  <a:latin typeface="Arial" panose="020B0604020202020204" pitchFamily="34" charset="0"/>
                  <a:sym typeface="Arimo Bold" panose="020B0704020202020204" pitchFamily="34" charset="0"/>
                </a:rPr>
                <a:t> ale </a:t>
              </a:r>
              <a:r>
                <a:rPr lang="en-US" altLang="zh-CN" sz="2900" dirty="0" err="1">
                  <a:solidFill>
                    <a:srgbClr val="FFFFFF"/>
                  </a:solidFill>
                  <a:latin typeface="Arial" panose="020B0604020202020204" pitchFamily="34" charset="0"/>
                  <a:sym typeface="Arimo Bold" panose="020B0704020202020204" pitchFamily="34" charset="0"/>
                </a:rPr>
                <a:t>discuției</a:t>
              </a:r>
              <a:r>
                <a:rPr lang="en-US" altLang="zh-CN" sz="2900" dirty="0">
                  <a:solidFill>
                    <a:srgbClr val="FFFFFF"/>
                  </a:solidFill>
                  <a:latin typeface="Arial" panose="020B0604020202020204" pitchFamily="34" charset="0"/>
                  <a:sym typeface="Arimo Bold" panose="020B0704020202020204" pitchFamily="34" charset="0"/>
                </a:rPr>
                <a:t>. Maria </a:t>
              </a:r>
              <a:r>
                <a:rPr lang="en-US" altLang="zh-CN" sz="2900" dirty="0" err="1">
                  <a:solidFill>
                    <a:srgbClr val="FFFFFF"/>
                  </a:solidFill>
                  <a:latin typeface="Arial" panose="020B0604020202020204" pitchFamily="34" charset="0"/>
                  <a:sym typeface="Arimo Bold" panose="020B0704020202020204" pitchFamily="34" charset="0"/>
                </a:rPr>
                <a:t>trimite</a:t>
              </a:r>
              <a:r>
                <a:rPr lang="en-US" altLang="zh-CN" sz="2900" dirty="0">
                  <a:solidFill>
                    <a:srgbClr val="FFFFFF"/>
                  </a:solidFill>
                  <a:latin typeface="Arial" panose="020B0604020202020204" pitchFamily="34" charset="0"/>
                  <a:sym typeface="Arimo Bold" panose="020B0704020202020204" pitchFamily="34" charset="0"/>
                </a:rPr>
                <a:t> un </a:t>
              </a:r>
              <a:r>
                <a:rPr lang="en-US" altLang="zh-CN" sz="2900" dirty="0" err="1">
                  <a:solidFill>
                    <a:srgbClr val="FFFFFF"/>
                  </a:solidFill>
                  <a:latin typeface="Arial" panose="020B0604020202020204" pitchFamily="34" charset="0"/>
                  <a:sym typeface="Arimo Bold" panose="020B0704020202020204" pitchFamily="34" charset="0"/>
                </a:rPr>
                <a:t>mesaj</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în</a:t>
              </a:r>
              <a:r>
                <a:rPr lang="en-US" altLang="zh-CN" sz="2900" dirty="0">
                  <a:solidFill>
                    <a:srgbClr val="FFFFFF"/>
                  </a:solidFill>
                  <a:latin typeface="Arial" panose="020B0604020202020204" pitchFamily="34" charset="0"/>
                  <a:sym typeface="Arimo Bold" panose="020B0704020202020204" pitchFamily="34" charset="0"/>
                </a:rPr>
                <a:t> chat-</a:t>
              </a:r>
              <a:r>
                <a:rPr lang="en-US" altLang="zh-CN" sz="2900" dirty="0" err="1">
                  <a:solidFill>
                    <a:srgbClr val="FFFFFF"/>
                  </a:solidFill>
                  <a:latin typeface="Arial" panose="020B0604020202020204" pitchFamily="34" charset="0"/>
                  <a:sym typeface="Arimo Bold" panose="020B0704020202020204" pitchFamily="34" charset="0"/>
                </a:rPr>
                <a:t>ul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conferinței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Bună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ziua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tuturor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aș</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aprecia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dacă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putea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activa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subtitrările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atunci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când</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vorbiți</a:t>
              </a:r>
              <a:r>
                <a:rPr lang="en-US" altLang="zh-CN" sz="2900" dirty="0">
                  <a:solidFill>
                    <a:srgbClr val="FFFFFF"/>
                  </a:solidFill>
                  <a:latin typeface="Arial" panose="020B0604020202020204" pitchFamily="34" charset="0"/>
                  <a:sym typeface="Arimo Bold" panose="020B0704020202020204" pitchFamily="34" charset="0"/>
                </a:rPr>
                <a:t>. Am </a:t>
              </a:r>
              <a:r>
                <a:rPr lang="en-US" altLang="zh-CN" sz="2900" dirty="0" err="1">
                  <a:solidFill>
                    <a:srgbClr val="FFFFFF"/>
                  </a:solidFill>
                  <a:latin typeface="Arial" panose="020B0604020202020204" pitchFamily="34" charset="0"/>
                  <a:sym typeface="Arimo Bold" panose="020B0704020202020204" pitchFamily="34" charset="0"/>
                </a:rPr>
                <a:t>deficiențe</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auz</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și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acest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lucru</a:t>
              </a:r>
              <a:r>
                <a:rPr lang="en-US" altLang="zh-CN" sz="2900" dirty="0">
                  <a:solidFill>
                    <a:srgbClr val="FFFFFF"/>
                  </a:solidFill>
                  <a:latin typeface="Arial" panose="020B0604020202020204" pitchFamily="34" charset="0"/>
                  <a:sym typeface="Arimo Bold" panose="020B0704020202020204" pitchFamily="34" charset="0"/>
                </a:rPr>
                <a:t> mi-</a:t>
              </a:r>
              <a:r>
                <a:rPr lang="en-US" altLang="zh-CN" sz="2900" dirty="0" err="1">
                  <a:solidFill>
                    <a:srgbClr val="FFFFFF"/>
                  </a:solidFill>
                  <a:latin typeface="Arial" panose="020B0604020202020204" pitchFamily="34" charset="0"/>
                  <a:sym typeface="Arimo Bold" panose="020B0704020202020204" pitchFamily="34" charset="0"/>
                </a:rPr>
                <a:t>ar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îmbunătăți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foarte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mult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experiența</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participare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mulțumesc</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foarte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mult</a:t>
              </a:r>
              <a:r>
                <a:rPr lang="en-US" altLang="zh-CN" sz="2900" dirty="0">
                  <a:solidFill>
                    <a:srgbClr val="FFFFFF"/>
                  </a:solidFill>
                  <a:latin typeface="Arial" panose="020B0604020202020204" pitchFamily="34" charset="0"/>
                  <a:sym typeface="Arimo Bold" panose="020B0704020202020204" pitchFamily="34" charset="0"/>
                </a:rPr>
                <a:t>!"</a:t>
              </a:r>
              <a:endParaRPr lang="en-US" altLang="zh-CN" sz="2900" dirty="0">
                <a:solidFill>
                  <a:srgbClr val="FFFFFF"/>
                </a:solidFill>
                <a:latin typeface="Arial" panose="020B0604020202020204" pitchFamily="34" charset="0"/>
                <a:sym typeface="Arial" panose="020B0604020202020204" pitchFamily="34" charset="0"/>
              </a:endParaRPr>
            </a:p>
          </p:txBody>
        </p:sp>
        <p:pic>
          <p:nvPicPr>
            <p:cNvPr id="68616" name="Picture 7">
              <a:extLst>
                <a:ext uri="{FF2B5EF4-FFF2-40B4-BE49-F238E27FC236}">
                  <a16:creationId xmlns:a16="http://schemas.microsoft.com/office/drawing/2014/main" id="{34FDD2D5-EE81-BFDC-F8C5-63072F63B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F27EE15A-AECF-CB97-CD17-B810F1223FE5}"/>
              </a:ext>
            </a:extLst>
          </p:cNvPr>
          <p:cNvGrpSpPr>
            <a:grpSpLocks/>
          </p:cNvGrpSpPr>
          <p:nvPr/>
        </p:nvGrpSpPr>
        <p:grpSpPr bwMode="auto">
          <a:xfrm>
            <a:off x="546418" y="5194301"/>
            <a:ext cx="16951007" cy="3547329"/>
            <a:chOff x="861" y="8181"/>
            <a:chExt cx="26693" cy="5585"/>
          </a:xfrm>
        </p:grpSpPr>
        <p:pic>
          <p:nvPicPr>
            <p:cNvPr id="68618" name="Picture 8">
              <a:extLst>
                <a:ext uri="{FF2B5EF4-FFF2-40B4-BE49-F238E27FC236}">
                  <a16:creationId xmlns:a16="http://schemas.microsoft.com/office/drawing/2014/main" id="{E2CDC4F6-870A-E34E-95D9-C4CC5DA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36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TextBox 9">
              <a:extLst>
                <a:ext uri="{FF2B5EF4-FFF2-40B4-BE49-F238E27FC236}">
                  <a16:creationId xmlns:a16="http://schemas.microsoft.com/office/drawing/2014/main" id="{2F194FA1-D884-3C70-DB19-EB49F0AD73FC}"/>
                </a:ext>
              </a:extLst>
            </p:cNvPr>
            <p:cNvSpPr txBox="1">
              <a:spLocks noChangeArrowheads="1"/>
            </p:cNvSpPr>
            <p:nvPr/>
          </p:nvSpPr>
          <p:spPr bwMode="auto">
            <a:xfrm>
              <a:off x="3944" y="8181"/>
              <a:ext cx="23610" cy="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dirty="0" err="1">
                  <a:solidFill>
                    <a:srgbClr val="FFFFFF"/>
                  </a:solidFill>
                  <a:latin typeface="Arial" panose="020B0604020202020204" pitchFamily="34" charset="0"/>
                  <a:sym typeface="Arimo Bold" panose="020B0704020202020204" pitchFamily="34" charset="0"/>
                </a:rPr>
                <a:t>Comunicarea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asertivă</a:t>
              </a:r>
              <a:r>
                <a:rPr lang="en-US" altLang="zh-CN" sz="2900" dirty="0">
                  <a:solidFill>
                    <a:srgbClr val="FFFFFF"/>
                  </a:solidFill>
                  <a:latin typeface="Arial" panose="020B0604020202020204" pitchFamily="34" charset="0"/>
                  <a:sym typeface="Arimo Bold" panose="020B0704020202020204" pitchFamily="34" charset="0"/>
                </a:rPr>
                <a:t> pe social media: Marian, o </a:t>
              </a:r>
              <a:r>
                <a:rPr lang="en-US" altLang="zh-CN" sz="2900" dirty="0" err="1">
                  <a:solidFill>
                    <a:srgbClr val="FFFFFF"/>
                  </a:solidFill>
                  <a:latin typeface="Arial" panose="020B0604020202020204" pitchFamily="34" charset="0"/>
                  <a:sym typeface="Arimo Bold" panose="020B0704020202020204" pitchFamily="34" charset="0"/>
                </a:rPr>
                <a:t>persoană</a:t>
              </a:r>
              <a:r>
                <a:rPr lang="en-US" altLang="zh-CN" sz="2900" dirty="0">
                  <a:solidFill>
                    <a:srgbClr val="FFFFFF"/>
                  </a:solidFill>
                  <a:latin typeface="Arial" panose="020B0604020202020204" pitchFamily="34" charset="0"/>
                  <a:sym typeface="Arimo Bold" panose="020B0704020202020204" pitchFamily="34" charset="0"/>
                </a:rPr>
                <a:t> cu </a:t>
              </a:r>
              <a:r>
                <a:rPr lang="en-US" altLang="zh-CN" sz="2900" dirty="0" err="1">
                  <a:solidFill>
                    <a:srgbClr val="FFFFFF"/>
                  </a:solidFill>
                  <a:latin typeface="Arial" panose="020B0604020202020204" pitchFamily="34" charset="0"/>
                  <a:sym typeface="Arimo Bold" panose="020B0704020202020204" pitchFamily="34" charset="0"/>
                </a:rPr>
                <a:t>dizabilități</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învățare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participă</a:t>
              </a:r>
              <a:r>
                <a:rPr lang="en-US" altLang="zh-CN" sz="2900" dirty="0">
                  <a:solidFill>
                    <a:srgbClr val="FFFFFF"/>
                  </a:solidFill>
                  <a:latin typeface="Arial" panose="020B0604020202020204" pitchFamily="34" charset="0"/>
                  <a:sym typeface="Arimo Bold" panose="020B0704020202020204" pitchFamily="34" charset="0"/>
                </a:rPr>
                <a:t> la un </a:t>
              </a:r>
              <a:r>
                <a:rPr lang="en-US" altLang="zh-CN" sz="2900" dirty="0" err="1">
                  <a:solidFill>
                    <a:srgbClr val="FFFFFF"/>
                  </a:solidFill>
                  <a:latin typeface="Arial" panose="020B0604020202020204" pitchFamily="34" charset="0"/>
                  <a:sym typeface="Arimo Bold" panose="020B0704020202020204" pitchFamily="34" charset="0"/>
                </a:rPr>
                <a:t>grup</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studiu</a:t>
              </a:r>
              <a:r>
                <a:rPr lang="en-US" altLang="zh-CN" sz="2900" dirty="0">
                  <a:solidFill>
                    <a:srgbClr val="FFFFFF"/>
                  </a:solidFill>
                  <a:latin typeface="Arial" panose="020B0604020202020204" pitchFamily="34" charset="0"/>
                  <a:sym typeface="Arimo Bold" panose="020B0704020202020204" pitchFamily="34" charset="0"/>
                </a:rPr>
                <a:t> pe o </a:t>
              </a:r>
              <a:r>
                <a:rPr lang="en-US" altLang="zh-CN" sz="2900" dirty="0" err="1">
                  <a:solidFill>
                    <a:srgbClr val="FFFFFF"/>
                  </a:solidFill>
                  <a:latin typeface="Arial" panose="020B0604020202020204" pitchFamily="34" charset="0"/>
                  <a:sym typeface="Arimo Bold" panose="020B0704020202020204" pitchFamily="34" charset="0"/>
                </a:rPr>
                <a:t>platformă</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socializare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Unul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dintre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membri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postează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frecvent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materiale</a:t>
              </a:r>
              <a:r>
                <a:rPr lang="en-US" altLang="zh-CN" sz="2900" dirty="0">
                  <a:solidFill>
                    <a:srgbClr val="FFFFFF"/>
                  </a:solidFill>
                  <a:latin typeface="Arial" panose="020B0604020202020204" pitchFamily="34" charset="0"/>
                  <a:sym typeface="Arimo Bold" panose="020B0704020202020204" pitchFamily="34" charset="0"/>
                </a:rPr>
                <a:t> care nu sunt </a:t>
              </a:r>
              <a:r>
                <a:rPr lang="en-US" altLang="zh-CN" sz="2900" dirty="0" err="1">
                  <a:solidFill>
                    <a:srgbClr val="FFFFFF"/>
                  </a:solidFill>
                  <a:latin typeface="Arial" panose="020B0604020202020204" pitchFamily="34" charset="0"/>
                  <a:sym typeface="Arimo Bold" panose="020B0704020202020204" pitchFamily="34" charset="0"/>
                </a:rPr>
                <a:t>clar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structurate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cauzându-i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dificultăți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lui</a:t>
              </a:r>
              <a:r>
                <a:rPr lang="en-US" altLang="zh-CN" sz="2900" dirty="0">
                  <a:solidFill>
                    <a:srgbClr val="FFFFFF"/>
                  </a:solidFill>
                  <a:latin typeface="Arial" panose="020B0604020202020204" pitchFamily="34" charset="0"/>
                  <a:sym typeface="Arimo Bold" panose="020B0704020202020204" pitchFamily="34" charset="0"/>
                </a:rPr>
                <a:t> Marian. </a:t>
              </a:r>
              <a:r>
                <a:rPr lang="en-US" altLang="zh-CN" sz="2900" dirty="0" err="1">
                  <a:solidFill>
                    <a:srgbClr val="FFFFFF"/>
                  </a:solidFill>
                  <a:latin typeface="Arial" panose="020B0604020202020204" pitchFamily="34" charset="0"/>
                  <a:sym typeface="Arimo Bold" panose="020B0704020202020204" pitchFamily="34" charset="0"/>
                </a:rPr>
                <a:t>În</a:t>
              </a:r>
              <a:r>
                <a:rPr lang="en-US" altLang="zh-CN" sz="2900" dirty="0">
                  <a:solidFill>
                    <a:srgbClr val="FFFFFF"/>
                  </a:solidFill>
                  <a:latin typeface="Arial" panose="020B0604020202020204" pitchFamily="34" charset="0"/>
                  <a:sym typeface="Arimo Bold" panose="020B0704020202020204" pitchFamily="34" charset="0"/>
                </a:rPr>
                <a:t> loc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se </a:t>
              </a:r>
              <a:r>
                <a:rPr lang="en-US" altLang="zh-CN" sz="2900" dirty="0" err="1">
                  <a:solidFill>
                    <a:srgbClr val="FFFFFF"/>
                  </a:solidFill>
                  <a:latin typeface="Arial" panose="020B0604020202020204" pitchFamily="34" charset="0"/>
                  <a:sym typeface="Arimo Bold" panose="020B0704020202020204" pitchFamily="34" charset="0"/>
                </a:rPr>
                <a:t>retragă</a:t>
              </a:r>
              <a:r>
                <a:rPr lang="en-US" altLang="zh-CN" sz="2900" dirty="0">
                  <a:solidFill>
                    <a:srgbClr val="FFFFFF"/>
                  </a:solidFill>
                  <a:latin typeface="Arial" panose="020B0604020202020204" pitchFamily="34" charset="0"/>
                  <a:sym typeface="Arimo Bold" panose="020B0704020202020204" pitchFamily="34" charset="0"/>
                </a:rPr>
                <a:t> din </a:t>
              </a:r>
              <a:r>
                <a:rPr lang="en-US" altLang="zh-CN" sz="2900" dirty="0" err="1">
                  <a:solidFill>
                    <a:srgbClr val="FFFFFF"/>
                  </a:solidFill>
                  <a:latin typeface="Arial" panose="020B0604020202020204" pitchFamily="34" charset="0"/>
                  <a:sym typeface="Arimo Bold" panose="020B0704020202020204" pitchFamily="34" charset="0"/>
                </a:rPr>
                <a:t>grup</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sau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rămână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frustrat</a:t>
              </a:r>
              <a:r>
                <a:rPr lang="en-US" altLang="zh-CN" sz="2900" dirty="0">
                  <a:solidFill>
                    <a:srgbClr val="FFFFFF"/>
                  </a:solidFill>
                  <a:latin typeface="Arial" panose="020B0604020202020204" pitchFamily="34" charset="0"/>
                  <a:sym typeface="Arimo Bold" panose="020B0704020202020204" pitchFamily="34" charset="0"/>
                </a:rPr>
                <a:t>, Marian decide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trimită</a:t>
              </a:r>
              <a:r>
                <a:rPr lang="en-US" altLang="zh-CN" sz="2900" dirty="0">
                  <a:solidFill>
                    <a:srgbClr val="FFFFFF"/>
                  </a:solidFill>
                  <a:latin typeface="Arial" panose="020B0604020202020204" pitchFamily="34" charset="0"/>
                  <a:sym typeface="Arimo Bold" panose="020B0704020202020204" pitchFamily="34" charset="0"/>
                </a:rPr>
                <a:t> un </a:t>
              </a:r>
              <a:r>
                <a:rPr lang="en-US" altLang="zh-CN" sz="2900" dirty="0" err="1">
                  <a:solidFill>
                    <a:srgbClr val="FFFFFF"/>
                  </a:solidFill>
                  <a:latin typeface="Arial" panose="020B0604020202020204" pitchFamily="34" charset="0"/>
                  <a:sym typeface="Arimo Bold" panose="020B0704020202020204" pitchFamily="34" charset="0"/>
                </a:rPr>
                <a:t>mesaj</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privat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membrului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Bună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apreciez</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contribuția</a:t>
              </a:r>
              <a:r>
                <a:rPr lang="en-US" altLang="zh-CN" sz="2900" dirty="0">
                  <a:solidFill>
                    <a:srgbClr val="FFFFFF"/>
                  </a:solidFill>
                  <a:latin typeface="Arial" panose="020B0604020202020204" pitchFamily="34" charset="0"/>
                  <a:sym typeface="Arimo Bold" panose="020B0704020202020204" pitchFamily="34" charset="0"/>
                </a:rPr>
                <a:t> ta la </a:t>
              </a:r>
              <a:r>
                <a:rPr lang="en-US" altLang="zh-CN" sz="2900" dirty="0" err="1">
                  <a:solidFill>
                    <a:srgbClr val="FFFFFF"/>
                  </a:solidFill>
                  <a:latin typeface="Arial" panose="020B0604020202020204" pitchFamily="34" charset="0"/>
                  <a:sym typeface="Arimo Bold" panose="020B0704020202020204" pitchFamily="34" charset="0"/>
                </a:rPr>
                <a:t>grup</a:t>
              </a:r>
              <a:r>
                <a:rPr lang="en-US" altLang="zh-CN" sz="2900" dirty="0">
                  <a:solidFill>
                    <a:srgbClr val="FFFFFF"/>
                  </a:solidFill>
                  <a:latin typeface="Arial" panose="020B0604020202020204" pitchFamily="34" charset="0"/>
                  <a:sym typeface="Arimo Bold" panose="020B0704020202020204" pitchFamily="34" charset="0"/>
                </a:rPr>
                <a:t>. Cu </a:t>
              </a:r>
              <a:r>
                <a:rPr lang="en-US" altLang="zh-CN" sz="2900" dirty="0" err="1">
                  <a:solidFill>
                    <a:srgbClr val="FFFFFF"/>
                  </a:solidFill>
                  <a:latin typeface="Arial" panose="020B0604020202020204" pitchFamily="34" charset="0"/>
                  <a:sym typeface="Arimo Bold" panose="020B0704020202020204" pitchFamily="34" charset="0"/>
                </a:rPr>
                <a:t>toate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acestea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aș</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aprecia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dacă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putea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structurați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postările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mai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clar</a:t>
              </a:r>
              <a:r>
                <a:rPr lang="en-US" altLang="zh-CN" sz="2900" dirty="0">
                  <a:solidFill>
                    <a:srgbClr val="FFFFFF"/>
                  </a:solidFill>
                  <a:latin typeface="Arial" panose="020B0604020202020204" pitchFamily="34" charset="0"/>
                  <a:sym typeface="Arimo Bold" panose="020B0704020202020204" pitchFamily="34" charset="0"/>
                </a:rPr>
                <a:t> - </a:t>
              </a:r>
              <a:r>
                <a:rPr lang="en-US" altLang="zh-CN" sz="2900" dirty="0" err="1">
                  <a:solidFill>
                    <a:srgbClr val="FFFFFF"/>
                  </a:solidFill>
                  <a:latin typeface="Arial" panose="020B0604020202020204" pitchFamily="34" charset="0"/>
                  <a:sym typeface="Arimo Bold" panose="020B0704020202020204" pitchFamily="34" charset="0"/>
                </a:rPr>
                <a:t>poate</a:t>
              </a:r>
              <a:r>
                <a:rPr lang="en-US" altLang="zh-CN" sz="2900" dirty="0">
                  <a:solidFill>
                    <a:srgbClr val="FFFFFF"/>
                  </a:solidFill>
                  <a:latin typeface="Arial" panose="020B0604020202020204" pitchFamily="34" charset="0"/>
                  <a:sym typeface="Arimo Bold" panose="020B0704020202020204" pitchFamily="34" charset="0"/>
                </a:rPr>
                <a:t> cu </a:t>
              </a:r>
              <a:r>
                <a:rPr lang="en-US" altLang="zh-CN" sz="2900" dirty="0" err="1">
                  <a:solidFill>
                    <a:srgbClr val="FFFFFF"/>
                  </a:solidFill>
                  <a:latin typeface="Arial" panose="020B0604020202020204" pitchFamily="34" charset="0"/>
                  <a:sym typeface="Arimo Bold" panose="020B0704020202020204" pitchFamily="34" charset="0"/>
                </a:rPr>
                <a:t>puncte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glonț</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sau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paragrafe</a:t>
              </a:r>
              <a:r>
                <a:rPr lang="en-US" altLang="zh-CN" sz="2900" dirty="0">
                  <a:solidFill>
                    <a:srgbClr val="FFFFFF"/>
                  </a:solidFill>
                  <a:latin typeface="Arial" panose="020B0604020202020204" pitchFamily="34" charset="0"/>
                  <a:sym typeface="Arimo Bold" panose="020B0704020202020204" pitchFamily="34" charset="0"/>
                </a:rPr>
                <a:t> separate. </a:t>
              </a:r>
              <a:r>
                <a:rPr lang="en-US" altLang="zh-CN" sz="2900" dirty="0" err="1">
                  <a:solidFill>
                    <a:srgbClr val="FFFFFF"/>
                  </a:solidFill>
                  <a:latin typeface="Arial" panose="020B0604020202020204" pitchFamily="34" charset="0"/>
                  <a:sym typeface="Arimo Bold" panose="020B0704020202020204" pitchFamily="34" charset="0"/>
                </a:rPr>
                <a:t>Asta</a:t>
              </a:r>
              <a:r>
                <a:rPr lang="en-US" altLang="zh-CN" sz="2900" dirty="0">
                  <a:solidFill>
                    <a:srgbClr val="FFFFFF"/>
                  </a:solidFill>
                  <a:latin typeface="Arial" panose="020B0604020202020204" pitchFamily="34" charset="0"/>
                  <a:sym typeface="Arimo Bold" panose="020B0704020202020204" pitchFamily="34" charset="0"/>
                </a:rPr>
                <a:t> m-</a:t>
              </a:r>
              <a:r>
                <a:rPr lang="en-US" altLang="zh-CN" sz="2900" dirty="0" err="1">
                  <a:solidFill>
                    <a:srgbClr val="FFFFFF"/>
                  </a:solidFill>
                  <a:latin typeface="Arial" panose="020B0604020202020204" pitchFamily="34" charset="0"/>
                  <a:sym typeface="Arimo Bold" panose="020B0704020202020204" pitchFamily="34" charset="0"/>
                </a:rPr>
                <a:t>ar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ajuta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foarte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mult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pentru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că</a:t>
              </a:r>
              <a:r>
                <a:rPr lang="en-US" altLang="zh-CN" sz="2900" dirty="0">
                  <a:solidFill>
                    <a:srgbClr val="FFFFFF"/>
                  </a:solidFill>
                  <a:latin typeface="Arial" panose="020B0604020202020204" pitchFamily="34" charset="0"/>
                  <a:sym typeface="Arimo Bold" panose="020B0704020202020204" pitchFamily="34" charset="0"/>
                </a:rPr>
                <a:t> am </a:t>
              </a:r>
              <a:r>
                <a:rPr lang="en-US" altLang="zh-CN" sz="2900" dirty="0" err="1">
                  <a:solidFill>
                    <a:srgbClr val="FFFFFF"/>
                  </a:solidFill>
                  <a:latin typeface="Arial" panose="020B0604020202020204" pitchFamily="34" charset="0"/>
                  <a:sym typeface="Arimo Bold" panose="020B0704020202020204" pitchFamily="34" charset="0"/>
                </a:rPr>
                <a:t>dificultăți</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învățare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mulțumim</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pentru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înțelegere</a:t>
              </a:r>
              <a:r>
                <a:rPr lang="en-US" altLang="zh-CN" sz="2900" dirty="0">
                  <a:solidFill>
                    <a:srgbClr val="FFFFFF"/>
                  </a:solidFill>
                  <a:latin typeface="Arial" panose="020B0604020202020204" pitchFamily="34" charset="0"/>
                  <a:sym typeface="Arimo Bold" panose="020B0704020202020204" pitchFamily="34" charset="0"/>
                </a:rPr>
                <a:t>!"</a:t>
              </a:r>
              <a:endParaRPr lang="en-US" altLang="zh-CN" sz="2900" dirty="0">
                <a:solidFill>
                  <a:srgbClr val="FFFFFF"/>
                </a:solidFill>
                <a:latin typeface="Arial" panose="020B0604020202020204" pitchFamily="34" charset="0"/>
                <a:sym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ppt_x</p:attrName>
                                        </p:attrNameLst>
                                      </p:cBhvr>
                                      <p:tavLst>
                                        <p:tav tm="0">
                                          <p:val>
                                            <p:strVal val="#ppt_x-.2"/>
                                          </p:val>
                                        </p:tav>
                                        <p:tav tm="100000">
                                          <p:val>
                                            <p:strVal val="#ppt_x"/>
                                          </p:val>
                                        </p:tav>
                                      </p:tavLst>
                                    </p:anim>
                                    <p:anim calcmode="lin" valueType="num">
                                      <p:cBhvr>
                                        <p:cTn id="1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2">
            <a:extLst>
              <a:ext uri="{FF2B5EF4-FFF2-40B4-BE49-F238E27FC236}">
                <a16:creationId xmlns:a16="http://schemas.microsoft.com/office/drawing/2014/main" id="{4ADAADB4-DEDB-3B8A-6567-1F80CC0CA462}"/>
              </a:ext>
            </a:extLst>
          </p:cNvPr>
          <p:cNvGrpSpPr>
            <a:grpSpLocks/>
          </p:cNvGrpSpPr>
          <p:nvPr/>
        </p:nvGrpSpPr>
        <p:grpSpPr bwMode="auto">
          <a:xfrm>
            <a:off x="0" y="0"/>
            <a:ext cx="18288000" cy="6048375"/>
            <a:chOff x="0" y="0"/>
            <a:chExt cx="24384000" cy="8064860"/>
          </a:xfrm>
        </p:grpSpPr>
        <p:pic>
          <p:nvPicPr>
            <p:cNvPr id="69634" name="Picture 3">
              <a:extLst>
                <a:ext uri="{FF2B5EF4-FFF2-40B4-BE49-F238E27FC236}">
                  <a16:creationId xmlns:a16="http://schemas.microsoft.com/office/drawing/2014/main" id="{F8FA965D-12F7-3E52-E031-DC1AE14C4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635" name="Group 4">
            <a:extLst>
              <a:ext uri="{FF2B5EF4-FFF2-40B4-BE49-F238E27FC236}">
                <a16:creationId xmlns:a16="http://schemas.microsoft.com/office/drawing/2014/main" id="{3C976792-F614-50F7-CDE9-33B39B50DCE8}"/>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FDDEB0CC-E283-C987-804E-4314DEF3CB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5E337032-739D-ADA3-8398-96068AA425D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95D5A532-2972-ACD4-58C0-E2D57EDB7EC1}"/>
              </a:ext>
            </a:extLst>
          </p:cNvPr>
          <p:cNvSpPr txBox="1"/>
          <p:nvPr/>
        </p:nvSpPr>
        <p:spPr>
          <a:xfrm>
            <a:off x="228833" y="6418263"/>
            <a:ext cx="17694041" cy="2588144"/>
          </a:xfrm>
          <a:prstGeom prst="rect">
            <a:avLst/>
          </a:prstGeom>
        </p:spPr>
        <p:txBody>
          <a:bodyPr wrap="square" lIns="0" tIns="0" rIns="0" bIns="0">
            <a:spAutoFit/>
          </a:bodyPr>
          <a:lstStyle/>
          <a:p>
            <a:pPr marL="0" lvl="1" algn="ctr" fontAlgn="auto">
              <a:lnSpc>
                <a:spcPts val="10685"/>
              </a:lnSpc>
              <a:defRPr/>
            </a:pPr>
            <a:r>
              <a:rPr lang="en-US" sz="6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STUDII DE CAZ PENTRU A ILUSTRA ASERTIV VS. COMPORTAMENT NON-ASERTIV</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A1F7C05-CA1B-9DAD-306C-CA78744F3D11}"/>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0658" name="AutoShape 3">
            <a:extLst>
              <a:ext uri="{FF2B5EF4-FFF2-40B4-BE49-F238E27FC236}">
                <a16:creationId xmlns:a16="http://schemas.microsoft.com/office/drawing/2014/main" id="{8D083961-90A1-5E23-BA12-55AFA0D19D1E}"/>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0659" name="Group 4">
            <a:extLst>
              <a:ext uri="{FF2B5EF4-FFF2-40B4-BE49-F238E27FC236}">
                <a16:creationId xmlns:a16="http://schemas.microsoft.com/office/drawing/2014/main" id="{397D6DC0-04F0-AAC8-23A2-BD213CAD6C3B}"/>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2A732BFE-4AC3-A8E3-E11F-2828816D30B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D690083-27F2-F2C1-36CB-E0C01A8EFC6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F6B8820B-74D6-AC10-57CA-3F438BAA2834}"/>
              </a:ext>
            </a:extLst>
          </p:cNvPr>
          <p:cNvGrpSpPr>
            <a:grpSpLocks noChangeAspect="1"/>
          </p:cNvGrpSpPr>
          <p:nvPr/>
        </p:nvGrpSpPr>
        <p:grpSpPr bwMode="auto">
          <a:xfrm>
            <a:off x="365125" y="2441575"/>
            <a:ext cx="6435725" cy="6435725"/>
            <a:chOff x="0" y="0"/>
            <a:chExt cx="3740785" cy="3740785"/>
          </a:xfrm>
        </p:grpSpPr>
        <p:sp>
          <p:nvSpPr>
            <p:cNvPr id="70663" name="Freeform 8">
              <a:extLst>
                <a:ext uri="{FF2B5EF4-FFF2-40B4-BE49-F238E27FC236}">
                  <a16:creationId xmlns:a16="http://schemas.microsoft.com/office/drawing/2014/main" id="{4B16E081-8E0E-EA6D-CBD5-A8F67115E605}"/>
                </a:ext>
              </a:extLst>
            </p:cNvPr>
            <p:cNvSpPr>
              <a:spLocks noChangeArrowheads="1"/>
            </p:cNvSpPr>
            <p:nvPr/>
          </p:nvSpPr>
          <p:spPr bwMode="auto">
            <a:xfrm>
              <a:off x="0" y="649478"/>
              <a:ext cx="3740785" cy="2492502"/>
            </a:xfrm>
            <a:custGeom>
              <a:avLst/>
              <a:gdLst>
                <a:gd name="T0" fmla="*/ 3740785 w 3740785"/>
                <a:gd name="T1" fmla="*/ 2492502 h 2492502"/>
                <a:gd name="T2" fmla="*/ 0 w 3740785"/>
                <a:gd name="T3" fmla="*/ 2492502 h 2492502"/>
                <a:gd name="T4" fmla="*/ 0 w 3740785"/>
                <a:gd name="T5" fmla="*/ 0 h 2492502"/>
                <a:gd name="T6" fmla="*/ 3740785 w 3740785"/>
                <a:gd name="T7" fmla="*/ 0 h 2492502"/>
                <a:gd name="T8" fmla="*/ 3740785 w 3740785"/>
                <a:gd name="T9" fmla="*/ 2492502 h 2492502"/>
              </a:gdLst>
              <a:ahLst/>
              <a:cxnLst>
                <a:cxn ang="0">
                  <a:pos x="T0" y="T1"/>
                </a:cxn>
                <a:cxn ang="0">
                  <a:pos x="T2" y="T3"/>
                </a:cxn>
                <a:cxn ang="0">
                  <a:pos x="T4" y="T5"/>
                </a:cxn>
                <a:cxn ang="0">
                  <a:pos x="T6" y="T7"/>
                </a:cxn>
                <a:cxn ang="0">
                  <a:pos x="T8" y="T9"/>
                </a:cxn>
              </a:cxnLst>
              <a:rect l="0" t="0" r="r" b="b"/>
              <a:pathLst>
                <a:path w="3740785" h="2492502">
                  <a:moveTo>
                    <a:pt x="3740785" y="2492502"/>
                  </a:moveTo>
                  <a:lnTo>
                    <a:pt x="0" y="2492502"/>
                  </a:lnTo>
                  <a:lnTo>
                    <a:pt x="0" y="0"/>
                  </a:lnTo>
                  <a:lnTo>
                    <a:pt x="3740785" y="0"/>
                  </a:lnTo>
                  <a:lnTo>
                    <a:pt x="3740785" y="2492502"/>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0664" name="Freeform 9">
              <a:extLst>
                <a:ext uri="{FF2B5EF4-FFF2-40B4-BE49-F238E27FC236}">
                  <a16:creationId xmlns:a16="http://schemas.microsoft.com/office/drawing/2014/main" id="{D29C7EC2-5F59-2FB0-61A4-E1749C50E25C}"/>
                </a:ext>
              </a:extLst>
            </p:cNvPr>
            <p:cNvSpPr>
              <a:spLocks noChangeArrowheads="1"/>
            </p:cNvSpPr>
            <p:nvPr/>
          </p:nvSpPr>
          <p:spPr bwMode="auto">
            <a:xfrm>
              <a:off x="0" y="0"/>
              <a:ext cx="3740785" cy="3740785"/>
            </a:xfrm>
            <a:custGeom>
              <a:avLst/>
              <a:gdLst>
                <a:gd name="T0" fmla="*/ 3740785 w 3740785"/>
                <a:gd name="T1" fmla="*/ 3740785 h 3740785"/>
                <a:gd name="T2" fmla="*/ 0 w 3740785"/>
                <a:gd name="T3" fmla="*/ 3740785 h 3740785"/>
                <a:gd name="T4" fmla="*/ 0 w 3740785"/>
                <a:gd name="T5" fmla="*/ 0 h 3740785"/>
                <a:gd name="T6" fmla="*/ 3740785 w 3740785"/>
                <a:gd name="T7" fmla="*/ 0 h 3740785"/>
                <a:gd name="T8" fmla="*/ 3740785 w 3740785"/>
                <a:gd name="T9" fmla="*/ 3740785 h 3740785"/>
              </a:gdLst>
              <a:ahLst/>
              <a:cxnLst>
                <a:cxn ang="0">
                  <a:pos x="T0" y="T1"/>
                </a:cxn>
                <a:cxn ang="0">
                  <a:pos x="T2" y="T3"/>
                </a:cxn>
                <a:cxn ang="0">
                  <a:pos x="T4" y="T5"/>
                </a:cxn>
                <a:cxn ang="0">
                  <a:pos x="T6" y="T7"/>
                </a:cxn>
                <a:cxn ang="0">
                  <a:pos x="T8" y="T9"/>
                </a:cxn>
              </a:cxnLst>
              <a:rect l="0" t="0" r="r" b="b"/>
              <a:pathLst>
                <a:path w="3740785" h="3740785">
                  <a:moveTo>
                    <a:pt x="3740785" y="3740785"/>
                  </a:moveTo>
                  <a:lnTo>
                    <a:pt x="0" y="3740785"/>
                  </a:lnTo>
                  <a:lnTo>
                    <a:pt x="0" y="0"/>
                  </a:lnTo>
                  <a:lnTo>
                    <a:pt x="3740785" y="0"/>
                  </a:lnTo>
                  <a:lnTo>
                    <a:pt x="3740785" y="3740785"/>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2D93E7C7-54C5-F184-5A66-9C654DD2D586}"/>
              </a:ext>
            </a:extLst>
          </p:cNvPr>
          <p:cNvSpPr txBox="1">
            <a:spLocks noChangeArrowheads="1"/>
          </p:cNvSpPr>
          <p:nvPr/>
        </p:nvSpPr>
        <p:spPr bwMode="auto">
          <a:xfrm>
            <a:off x="7189788" y="2938463"/>
            <a:ext cx="102441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Comportament</a:t>
            </a:r>
            <a:r>
              <a:rPr lang="en-US" altLang="zh-CN" sz="3000" dirty="0">
                <a:solidFill>
                  <a:srgbClr val="FFFFFF"/>
                </a:solidFill>
                <a:latin typeface="Arial" panose="020B0604020202020204" pitchFamily="34" charset="0"/>
                <a:sym typeface="Arimo Bold" panose="020B0704020202020204" pitchFamily="34" charset="0"/>
              </a:rPr>
              <a:t> non-</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Alex se </a:t>
            </a:r>
            <a:r>
              <a:rPr lang="en-US" altLang="zh-CN" sz="3000" dirty="0" err="1">
                <a:solidFill>
                  <a:srgbClr val="FFFFFF"/>
                </a:solidFill>
                <a:latin typeface="Arial" panose="020B0604020202020204" pitchFamily="34" charset="0"/>
                <a:sym typeface="Arimo Bold" panose="020B0704020202020204" pitchFamily="34" charset="0"/>
              </a:rPr>
              <a:t>luptă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folosească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platforma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așa</a:t>
            </a:r>
            <a:r>
              <a:rPr lang="en-US" altLang="zh-CN" sz="3000" dirty="0">
                <a:solidFill>
                  <a:srgbClr val="FFFFFF"/>
                </a:solidFill>
                <a:latin typeface="Arial" panose="020B0604020202020204" pitchFamily="34" charset="0"/>
                <a:sym typeface="Arimo Bold" panose="020B0704020202020204" pitchFamily="34" charset="0"/>
              </a:rPr>
              <a:t> cum </a:t>
            </a:r>
            <a:r>
              <a:rPr lang="en-US" altLang="zh-CN" sz="3000" dirty="0" err="1">
                <a:solidFill>
                  <a:srgbClr val="FFFFFF"/>
                </a:solidFill>
                <a:latin typeface="Arial" panose="020B0604020202020204" pitchFamily="34" charset="0"/>
                <a:sym typeface="Arimo Bold" panose="020B0704020202020204" pitchFamily="34" charset="0"/>
              </a:rPr>
              <a:t>este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simțindu</a:t>
            </a:r>
            <a:r>
              <a:rPr lang="en-US" altLang="zh-CN" sz="3000" dirty="0">
                <a:solidFill>
                  <a:srgbClr val="FFFFFF"/>
                </a:solidFill>
                <a:latin typeface="Arial" panose="020B0604020202020204" pitchFamily="34" charset="0"/>
                <a:sym typeface="Arimo Bold" panose="020B0704020202020204" pitchFamily="34" charset="0"/>
              </a:rPr>
              <a:t>-se </a:t>
            </a:r>
            <a:r>
              <a:rPr lang="en-US" altLang="zh-CN" sz="3000" dirty="0" err="1">
                <a:solidFill>
                  <a:srgbClr val="FFFFFF"/>
                </a:solidFill>
                <a:latin typeface="Arial" panose="020B0604020202020204" pitchFamily="34" charset="0"/>
                <a:sym typeface="Arimo Bold" panose="020B0704020202020204" pitchFamily="34" charset="0"/>
              </a:rPr>
              <a:t>frustrat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dezamăgit</a:t>
            </a:r>
            <a:r>
              <a:rPr lang="en-US" altLang="zh-CN" sz="3000" dirty="0">
                <a:solidFill>
                  <a:srgbClr val="FFFFFF"/>
                </a:solidFill>
                <a:latin typeface="Arial" panose="020B0604020202020204" pitchFamily="34" charset="0"/>
                <a:sym typeface="Arimo Bold" panose="020B0704020202020204" pitchFamily="34" charset="0"/>
              </a:rPr>
              <a:t>. El nu-</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problema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instructorului</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1" name="TextBox 11">
            <a:extLst>
              <a:ext uri="{FF2B5EF4-FFF2-40B4-BE49-F238E27FC236}">
                <a16:creationId xmlns:a16="http://schemas.microsoft.com/office/drawing/2014/main" id="{F69478F6-EECD-2452-0944-384592BC7D2E}"/>
              </a:ext>
            </a:extLst>
          </p:cNvPr>
          <p:cNvSpPr txBox="1">
            <a:spLocks noChangeArrowheads="1"/>
          </p:cNvSpPr>
          <p:nvPr/>
        </p:nvSpPr>
        <p:spPr bwMode="auto">
          <a:xfrm>
            <a:off x="228834" y="647700"/>
            <a:ext cx="17922875"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Studiu</a:t>
            </a:r>
            <a:r>
              <a:rPr lang="en-US" altLang="zh-CN" sz="4800" b="1" dirty="0">
                <a:solidFill>
                  <a:srgbClr val="FFFFFF"/>
                </a:solidFill>
                <a:latin typeface="Arial" panose="020B0604020202020204" pitchFamily="34" charset="0"/>
                <a:sym typeface="Arimo Bold" panose="020B0704020202020204" pitchFamily="34" charset="0"/>
              </a:rPr>
              <a:t> de </a:t>
            </a:r>
            <a:r>
              <a:rPr lang="en-US" altLang="zh-CN" sz="4800" b="1" dirty="0" err="1">
                <a:solidFill>
                  <a:srgbClr val="FFFFFF"/>
                </a:solidFill>
                <a:latin typeface="Arial" panose="020B0604020202020204" pitchFamily="34" charset="0"/>
                <a:sym typeface="Arimo Bold" panose="020B0704020202020204" pitchFamily="34" charset="0"/>
              </a:rPr>
              <a:t>caz</a:t>
            </a:r>
            <a:r>
              <a:rPr lang="en-US" altLang="zh-CN" sz="4800" b="1" dirty="0">
                <a:solidFill>
                  <a:srgbClr val="FFFFFF"/>
                </a:solidFill>
                <a:latin typeface="Arial" panose="020B0604020202020204" pitchFamily="34" charset="0"/>
                <a:sym typeface="Arimo Bold" panose="020B0704020202020204" pitchFamily="34" charset="0"/>
              </a:rPr>
              <a:t> 1 - </a:t>
            </a:r>
            <a:r>
              <a:rPr lang="en-US" altLang="zh-CN" sz="4800" b="1" dirty="0" err="1">
                <a:solidFill>
                  <a:srgbClr val="FFFFFF"/>
                </a:solidFill>
                <a:latin typeface="Arial" panose="020B0604020202020204" pitchFamily="34" charset="0"/>
                <a:sym typeface="Arimo Bold" panose="020B0704020202020204" pitchFamily="34" charset="0"/>
              </a:rPr>
              <a:t>Solicitarea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unor</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amenajări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corespunzătoare</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2" name="TextBox 12">
            <a:extLst>
              <a:ext uri="{FF2B5EF4-FFF2-40B4-BE49-F238E27FC236}">
                <a16:creationId xmlns:a16="http://schemas.microsoft.com/office/drawing/2014/main" id="{881586A0-7DC0-613D-B686-FCCDB767CB9C}"/>
              </a:ext>
            </a:extLst>
          </p:cNvPr>
          <p:cNvSpPr txBox="1">
            <a:spLocks noChangeArrowheads="1"/>
          </p:cNvSpPr>
          <p:nvPr/>
        </p:nvSpPr>
        <p:spPr bwMode="auto">
          <a:xfrm>
            <a:off x="7189788" y="5545138"/>
            <a:ext cx="1024413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Comportament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Alex </a:t>
            </a:r>
            <a:r>
              <a:rPr lang="en-US" altLang="zh-CN" sz="3000" dirty="0" err="1">
                <a:solidFill>
                  <a:srgbClr val="FFFFFF"/>
                </a:solidFill>
                <a:latin typeface="Arial" panose="020B0604020202020204" pitchFamily="34" charset="0"/>
                <a:sym typeface="Arimo Bold" panose="020B0704020202020204" pitchFamily="34" charset="0"/>
              </a:rPr>
              <a:t>trimite</a:t>
            </a:r>
            <a:r>
              <a:rPr lang="en-US" altLang="zh-CN" sz="3000" dirty="0">
                <a:solidFill>
                  <a:srgbClr val="FFFFFF"/>
                </a:solidFill>
                <a:latin typeface="Arial" panose="020B0604020202020204" pitchFamily="34" charset="0"/>
                <a:sym typeface="Arimo Bold" panose="020B0704020202020204" pitchFamily="34" charset="0"/>
              </a:rPr>
              <a:t> un e-mail </a:t>
            </a:r>
            <a:r>
              <a:rPr lang="en-US" altLang="zh-CN" sz="3000" dirty="0" err="1">
                <a:solidFill>
                  <a:srgbClr val="FFFFFF"/>
                </a:solidFill>
                <a:latin typeface="Arial" panose="020B0604020202020204" pitchFamily="34" charset="0"/>
                <a:sym typeface="Arimo Bold" panose="020B0704020202020204" pitchFamily="34" charset="0"/>
              </a:rPr>
              <a:t>instructorului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explicând</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clar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respectuos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problema</a:t>
            </a:r>
            <a:r>
              <a:rPr lang="en-US" altLang="zh-CN" sz="3000" dirty="0">
                <a:solidFill>
                  <a:srgbClr val="FFFFFF"/>
                </a:solidFill>
                <a:latin typeface="Arial" panose="020B0604020202020204" pitchFamily="34" charset="0"/>
                <a:sym typeface="Arimo Bold" panose="020B0704020202020204" pitchFamily="34" charset="0"/>
              </a:rPr>
              <a:t> cu care se </a:t>
            </a:r>
            <a:r>
              <a:rPr lang="en-US" altLang="zh-CN" sz="3000" dirty="0" err="1">
                <a:solidFill>
                  <a:srgbClr val="FFFFFF"/>
                </a:solidFill>
                <a:latin typeface="Arial" panose="020B0604020202020204" pitchFamily="34" charset="0"/>
                <a:sym typeface="Arimo Bold" panose="020B0704020202020204" pitchFamily="34" charset="0"/>
              </a:rPr>
              <a:t>confruntă</a:t>
            </a:r>
            <a:r>
              <a:rPr lang="en-US" altLang="zh-CN" sz="3000" dirty="0">
                <a:solidFill>
                  <a:srgbClr val="FFFFFF"/>
                </a:solidFill>
                <a:latin typeface="Arial" panose="020B0604020202020204" pitchFamily="34" charset="0"/>
                <a:sym typeface="Arimo Bold" panose="020B0704020202020204" pitchFamily="34" charset="0"/>
              </a:rPr>
              <a:t>. El </a:t>
            </a:r>
            <a:r>
              <a:rPr lang="en-US" altLang="zh-CN" sz="3000" dirty="0" err="1">
                <a:solidFill>
                  <a:srgbClr val="FFFFFF"/>
                </a:solidFill>
                <a:latin typeface="Arial" panose="020B0604020202020204" pitchFamily="34" charset="0"/>
                <a:sym typeface="Arimo Bold" panose="020B0704020202020204" pitchFamily="34" charset="0"/>
              </a:rPr>
              <a:t>solicită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amenajări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rezonabile</a:t>
            </a:r>
            <a:r>
              <a:rPr lang="en-US" altLang="zh-CN" sz="3000" dirty="0">
                <a:solidFill>
                  <a:srgbClr val="FFFFFF"/>
                </a:solidFill>
                <a:latin typeface="Arial" panose="020B0604020202020204" pitchFamily="34" charset="0"/>
                <a:sym typeface="Arimo Bold" panose="020B0704020202020204" pitchFamily="34" charset="0"/>
              </a:rPr>
              <a:t>, cum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fi </a:t>
            </a:r>
            <a:r>
              <a:rPr lang="en-US" altLang="zh-CN" sz="3000" dirty="0" err="1">
                <a:solidFill>
                  <a:srgbClr val="FFFFFF"/>
                </a:solidFill>
                <a:latin typeface="Arial" panose="020B0604020202020204" pitchFamily="34" charset="0"/>
                <a:sym typeface="Arimo Bold" panose="020B0704020202020204" pitchFamily="34" charset="0"/>
              </a:rPr>
              <a:t>utilizarea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unei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platforme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mai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accesibile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furnizarea</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materiale</a:t>
            </a:r>
            <a:r>
              <a:rPr lang="en-US" altLang="zh-CN" sz="3000" dirty="0">
                <a:solidFill>
                  <a:srgbClr val="FFFFFF"/>
                </a:solidFill>
                <a:latin typeface="Arial" panose="020B0604020202020204" pitchFamily="34" charset="0"/>
                <a:sym typeface="Arimo Bold" panose="020B0704020202020204" pitchFamily="34" charset="0"/>
              </a:rPr>
              <a:t> de curs </a:t>
            </a:r>
            <a:r>
              <a:rPr lang="en-US" altLang="zh-CN" sz="3000" dirty="0" err="1">
                <a:solidFill>
                  <a:srgbClr val="FFFFFF"/>
                </a:solidFill>
                <a:latin typeface="Arial" panose="020B0604020202020204" pitchFamily="34" charset="0"/>
                <a:sym typeface="Arimo Bold" panose="020B0704020202020204" pitchFamily="34" charset="0"/>
              </a:rPr>
              <a:t>într</a:t>
            </a:r>
            <a:r>
              <a:rPr lang="en-US" altLang="zh-CN" sz="3000" dirty="0">
                <a:solidFill>
                  <a:srgbClr val="FFFFFF"/>
                </a:solidFill>
                <a:latin typeface="Arial" panose="020B0604020202020204" pitchFamily="34" charset="0"/>
                <a:sym typeface="Arimo Bold" panose="020B0704020202020204" pitchFamily="34" charset="0"/>
              </a:rPr>
              <a:t>-un format </a:t>
            </a:r>
            <a:r>
              <a:rPr lang="en-US" altLang="zh-CN" sz="3000" dirty="0" err="1">
                <a:solidFill>
                  <a:srgbClr val="FFFFFF"/>
                </a:solidFill>
                <a:latin typeface="Arial" panose="020B0604020202020204" pitchFamily="34" charset="0"/>
                <a:sym typeface="Arimo Bold" panose="020B0704020202020204" pitchFamily="34" charset="0"/>
              </a:rPr>
              <a:t>diferit</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80">
                                          <p:stCondLst>
                                            <p:cond delay="0"/>
                                          </p:stCondLst>
                                        </p:cTn>
                                        <p:tgtEl>
                                          <p:spTgt spid="10"/>
                                        </p:tgtEl>
                                      </p:cBhvr>
                                    </p:animEffect>
                                    <p:anim calcmode="lin" valueType="num">
                                      <p:cBhvr>
                                        <p:cTn id="1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2" dur="26">
                                          <p:stCondLst>
                                            <p:cond delay="650"/>
                                          </p:stCondLst>
                                        </p:cTn>
                                        <p:tgtEl>
                                          <p:spTgt spid="10"/>
                                        </p:tgtEl>
                                      </p:cBhvr>
                                      <p:to x="100000" y="60000"/>
                                    </p:animScale>
                                    <p:animScale>
                                      <p:cBhvr>
                                        <p:cTn id="23" dur="166" decel="50000">
                                          <p:stCondLst>
                                            <p:cond delay="676"/>
                                          </p:stCondLst>
                                        </p:cTn>
                                        <p:tgtEl>
                                          <p:spTgt spid="10"/>
                                        </p:tgtEl>
                                      </p:cBhvr>
                                      <p:to x="100000" y="100000"/>
                                    </p:animScale>
                                    <p:animScale>
                                      <p:cBhvr>
                                        <p:cTn id="24" dur="26">
                                          <p:stCondLst>
                                            <p:cond delay="1312"/>
                                          </p:stCondLst>
                                        </p:cTn>
                                        <p:tgtEl>
                                          <p:spTgt spid="10"/>
                                        </p:tgtEl>
                                      </p:cBhvr>
                                      <p:to x="100000" y="80000"/>
                                    </p:animScale>
                                    <p:animScale>
                                      <p:cBhvr>
                                        <p:cTn id="25" dur="166" decel="50000">
                                          <p:stCondLst>
                                            <p:cond delay="1338"/>
                                          </p:stCondLst>
                                        </p:cTn>
                                        <p:tgtEl>
                                          <p:spTgt spid="10"/>
                                        </p:tgtEl>
                                      </p:cBhvr>
                                      <p:to x="100000" y="100000"/>
                                    </p:animScale>
                                    <p:animScale>
                                      <p:cBhvr>
                                        <p:cTn id="26" dur="26">
                                          <p:stCondLst>
                                            <p:cond delay="1642"/>
                                          </p:stCondLst>
                                        </p:cTn>
                                        <p:tgtEl>
                                          <p:spTgt spid="10"/>
                                        </p:tgtEl>
                                      </p:cBhvr>
                                      <p:to x="100000" y="90000"/>
                                    </p:animScale>
                                    <p:animScale>
                                      <p:cBhvr>
                                        <p:cTn id="27" dur="166" decel="50000">
                                          <p:stCondLst>
                                            <p:cond delay="1668"/>
                                          </p:stCondLst>
                                        </p:cTn>
                                        <p:tgtEl>
                                          <p:spTgt spid="10"/>
                                        </p:tgtEl>
                                      </p:cBhvr>
                                      <p:to x="100000" y="100000"/>
                                    </p:animScale>
                                    <p:animScale>
                                      <p:cBhvr>
                                        <p:cTn id="28" dur="26">
                                          <p:stCondLst>
                                            <p:cond delay="1808"/>
                                          </p:stCondLst>
                                        </p:cTn>
                                        <p:tgtEl>
                                          <p:spTgt spid="10"/>
                                        </p:tgtEl>
                                      </p:cBhvr>
                                      <p:to x="100000" y="95000"/>
                                    </p:animScale>
                                    <p:animScale>
                                      <p:cBhvr>
                                        <p:cTn id="29" dur="166" decel="50000">
                                          <p:stCondLst>
                                            <p:cond delay="1834"/>
                                          </p:stCondLst>
                                        </p:cTn>
                                        <p:tgtEl>
                                          <p:spTgt spid="10"/>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80">
                                          <p:stCondLst>
                                            <p:cond delay="0"/>
                                          </p:stCondLst>
                                        </p:cTn>
                                        <p:tgtEl>
                                          <p:spTgt spid="12"/>
                                        </p:tgtEl>
                                      </p:cBhvr>
                                    </p:animEffect>
                                    <p:anim calcmode="lin" valueType="num">
                                      <p:cBhvr>
                                        <p:cTn id="3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0" dur="26">
                                          <p:stCondLst>
                                            <p:cond delay="650"/>
                                          </p:stCondLst>
                                        </p:cTn>
                                        <p:tgtEl>
                                          <p:spTgt spid="12"/>
                                        </p:tgtEl>
                                      </p:cBhvr>
                                      <p:to x="100000" y="60000"/>
                                    </p:animScale>
                                    <p:animScale>
                                      <p:cBhvr>
                                        <p:cTn id="41" dur="166" decel="50000">
                                          <p:stCondLst>
                                            <p:cond delay="676"/>
                                          </p:stCondLst>
                                        </p:cTn>
                                        <p:tgtEl>
                                          <p:spTgt spid="12"/>
                                        </p:tgtEl>
                                      </p:cBhvr>
                                      <p:to x="100000" y="100000"/>
                                    </p:animScale>
                                    <p:animScale>
                                      <p:cBhvr>
                                        <p:cTn id="42" dur="26">
                                          <p:stCondLst>
                                            <p:cond delay="1312"/>
                                          </p:stCondLst>
                                        </p:cTn>
                                        <p:tgtEl>
                                          <p:spTgt spid="12"/>
                                        </p:tgtEl>
                                      </p:cBhvr>
                                      <p:to x="100000" y="80000"/>
                                    </p:animScale>
                                    <p:animScale>
                                      <p:cBhvr>
                                        <p:cTn id="43" dur="166" decel="50000">
                                          <p:stCondLst>
                                            <p:cond delay="1338"/>
                                          </p:stCondLst>
                                        </p:cTn>
                                        <p:tgtEl>
                                          <p:spTgt spid="12"/>
                                        </p:tgtEl>
                                      </p:cBhvr>
                                      <p:to x="100000" y="100000"/>
                                    </p:animScale>
                                    <p:animScale>
                                      <p:cBhvr>
                                        <p:cTn id="44" dur="26">
                                          <p:stCondLst>
                                            <p:cond delay="1642"/>
                                          </p:stCondLst>
                                        </p:cTn>
                                        <p:tgtEl>
                                          <p:spTgt spid="12"/>
                                        </p:tgtEl>
                                      </p:cBhvr>
                                      <p:to x="100000" y="90000"/>
                                    </p:animScale>
                                    <p:animScale>
                                      <p:cBhvr>
                                        <p:cTn id="45" dur="166" decel="50000">
                                          <p:stCondLst>
                                            <p:cond delay="1668"/>
                                          </p:stCondLst>
                                        </p:cTn>
                                        <p:tgtEl>
                                          <p:spTgt spid="12"/>
                                        </p:tgtEl>
                                      </p:cBhvr>
                                      <p:to x="100000" y="100000"/>
                                    </p:animScale>
                                    <p:animScale>
                                      <p:cBhvr>
                                        <p:cTn id="46" dur="26">
                                          <p:stCondLst>
                                            <p:cond delay="1808"/>
                                          </p:stCondLst>
                                        </p:cTn>
                                        <p:tgtEl>
                                          <p:spTgt spid="12"/>
                                        </p:tgtEl>
                                      </p:cBhvr>
                                      <p:to x="100000" y="95000"/>
                                    </p:animScale>
                                    <p:animScale>
                                      <p:cBhvr>
                                        <p:cTn id="4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4D8C74E-7EF2-8ABD-A891-F0F1BAFC58E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71682" name="AutoShape 3">
            <a:extLst>
              <a:ext uri="{FF2B5EF4-FFF2-40B4-BE49-F238E27FC236}">
                <a16:creationId xmlns:a16="http://schemas.microsoft.com/office/drawing/2014/main" id="{0013206F-8809-0842-E3AE-2DF1DF7F0C87}"/>
              </a:ext>
            </a:extLst>
          </p:cNvPr>
          <p:cNvSpPr>
            <a:spLocks noChangeShapeType="1"/>
          </p:cNvSpPr>
          <p:nvPr/>
        </p:nvSpPr>
        <p:spPr bwMode="auto">
          <a:xfrm>
            <a:off x="1028700" y="184626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1683" name="Group 4">
            <a:extLst>
              <a:ext uri="{FF2B5EF4-FFF2-40B4-BE49-F238E27FC236}">
                <a16:creationId xmlns:a16="http://schemas.microsoft.com/office/drawing/2014/main" id="{1EC6B88B-298D-FDAC-AC1C-AB41451C25D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D2BF2-C371-E51E-CB37-0291943122C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181A4F5-DB88-C03C-9F59-F5C80A2383C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616DDC1-2972-7DCA-2C3A-B26E3DB6DD95}"/>
              </a:ext>
            </a:extLst>
          </p:cNvPr>
          <p:cNvGrpSpPr>
            <a:grpSpLocks noChangeAspect="1"/>
          </p:cNvGrpSpPr>
          <p:nvPr/>
        </p:nvGrpSpPr>
        <p:grpSpPr bwMode="auto">
          <a:xfrm>
            <a:off x="695325" y="2049463"/>
            <a:ext cx="6319838" cy="7310437"/>
            <a:chOff x="0" y="0"/>
            <a:chExt cx="4428490" cy="5121910"/>
          </a:xfrm>
        </p:grpSpPr>
        <p:sp>
          <p:nvSpPr>
            <p:cNvPr id="8" name="Freeform 8">
              <a:extLst>
                <a:ext uri="{FF2B5EF4-FFF2-40B4-BE49-F238E27FC236}">
                  <a16:creationId xmlns:a16="http://schemas.microsoft.com/office/drawing/2014/main" id="{3AEE3959-3458-F2D9-B676-0C13D6139320}"/>
                </a:ext>
              </a:extLst>
            </p:cNvPr>
            <p:cNvSpPr/>
            <p:nvPr/>
          </p:nvSpPr>
          <p:spPr>
            <a:xfrm>
              <a:off x="325120" y="509270"/>
              <a:ext cx="3675380" cy="3553460"/>
            </a:xfrm>
            <a:custGeom>
              <a:avLst/>
              <a:gdLst/>
              <a:ahLst/>
              <a:cxnLst/>
              <a:rect l="l" t="t" r="r" b="b"/>
              <a:pathLst>
                <a:path w="3675380" h="3553460">
                  <a:moveTo>
                    <a:pt x="3382010" y="1270"/>
                  </a:moveTo>
                  <a:lnTo>
                    <a:pt x="12700" y="290830"/>
                  </a:lnTo>
                  <a:cubicBezTo>
                    <a:pt x="5080" y="290830"/>
                    <a:pt x="0" y="298450"/>
                    <a:pt x="0" y="306070"/>
                  </a:cubicBezTo>
                  <a:lnTo>
                    <a:pt x="278130" y="3540760"/>
                  </a:lnTo>
                  <a:cubicBezTo>
                    <a:pt x="279400" y="3548380"/>
                    <a:pt x="285750" y="3553460"/>
                    <a:pt x="293370" y="3553460"/>
                  </a:cubicBezTo>
                  <a:lnTo>
                    <a:pt x="3662680" y="3262630"/>
                  </a:lnTo>
                  <a:cubicBezTo>
                    <a:pt x="3670300" y="3261360"/>
                    <a:pt x="3675380" y="3255010"/>
                    <a:pt x="3675380" y="3247390"/>
                  </a:cubicBezTo>
                  <a:lnTo>
                    <a:pt x="3397250" y="13970"/>
                  </a:lnTo>
                  <a:cubicBezTo>
                    <a:pt x="3395980" y="6350"/>
                    <a:pt x="3389630" y="0"/>
                    <a:pt x="3382010" y="1270"/>
                  </a:cubicBezTo>
                  <a:close/>
                </a:path>
              </a:pathLst>
            </a:custGeom>
            <a:blipFill>
              <a:blip r:embed="rId4"/>
              <a:stretch>
                <a:fillRect t="-27597" b="-27597"/>
              </a:stretch>
            </a:blipFill>
          </p:spPr>
          <p:txBody>
            <a:bodyPr/>
            <a:lstStyle/>
            <a:p>
              <a:endParaRPr lang="en-RO"/>
            </a:p>
          </p:txBody>
        </p:sp>
        <p:sp>
          <p:nvSpPr>
            <p:cNvPr id="71688" name="Freeform 9">
              <a:extLst>
                <a:ext uri="{FF2B5EF4-FFF2-40B4-BE49-F238E27FC236}">
                  <a16:creationId xmlns:a16="http://schemas.microsoft.com/office/drawing/2014/main" id="{87EA0DD9-0B20-9EEB-EC9A-74C9BDCFF4B5}"/>
                </a:ext>
              </a:extLst>
            </p:cNvPr>
            <p:cNvSpPr>
              <a:spLocks noChangeArrowheads="1"/>
            </p:cNvSpPr>
            <p:nvPr/>
          </p:nvSpPr>
          <p:spPr bwMode="auto">
            <a:xfrm>
              <a:off x="-2540" y="172720"/>
              <a:ext cx="4295140" cy="4847590"/>
            </a:xfrm>
            <a:custGeom>
              <a:avLst/>
              <a:gdLst>
                <a:gd name="T0" fmla="*/ 3916680 w 4295140"/>
                <a:gd name="T1" fmla="*/ 127000 h 4847590"/>
                <a:gd name="T2" fmla="*/ 3901440 w 4295140"/>
                <a:gd name="T3" fmla="*/ 114300 h 4847590"/>
                <a:gd name="T4" fmla="*/ 3792220 w 4295140"/>
                <a:gd name="T5" fmla="*/ 123190 h 4847590"/>
                <a:gd name="T6" fmla="*/ 3792220 w 4295140"/>
                <a:gd name="T7" fmla="*/ 13970 h 4847590"/>
                <a:gd name="T8" fmla="*/ 3778250 w 4295140"/>
                <a:gd name="T9" fmla="*/ 0 h 4847590"/>
                <a:gd name="T10" fmla="*/ 13970 w 4295140"/>
                <a:gd name="T11" fmla="*/ 0 h 4847590"/>
                <a:gd name="T12" fmla="*/ 0 w 4295140"/>
                <a:gd name="T13" fmla="*/ 13970 h 4847590"/>
                <a:gd name="T14" fmla="*/ 0 w 4295140"/>
                <a:gd name="T15" fmla="*/ 4411980 h 4847590"/>
                <a:gd name="T16" fmla="*/ 13970 w 4295140"/>
                <a:gd name="T17" fmla="*/ 4425950 h 4847590"/>
                <a:gd name="T18" fmla="*/ 480060 w 4295140"/>
                <a:gd name="T19" fmla="*/ 4425950 h 4847590"/>
                <a:gd name="T20" fmla="*/ 515620 w 4295140"/>
                <a:gd name="T21" fmla="*/ 4834890 h 4847590"/>
                <a:gd name="T22" fmla="*/ 530860 w 4295140"/>
                <a:gd name="T23" fmla="*/ 4847590 h 4847590"/>
                <a:gd name="T24" fmla="*/ 4282440 w 4295140"/>
                <a:gd name="T25" fmla="*/ 4525010 h 4847590"/>
                <a:gd name="T26" fmla="*/ 4295140 w 4295140"/>
                <a:gd name="T27" fmla="*/ 4511040 h 4847590"/>
                <a:gd name="T28" fmla="*/ 3916680 w 4295140"/>
                <a:gd name="T29" fmla="*/ 127000 h 4847590"/>
                <a:gd name="T30" fmla="*/ 3581400 w 4295140"/>
                <a:gd name="T31" fmla="*/ 349250 h 4847590"/>
                <a:gd name="T32" fmla="*/ 3581400 w 4295140"/>
                <a:gd name="T33" fmla="*/ 3465830 h 4847590"/>
                <a:gd name="T34" fmla="*/ 3567430 w 4295140"/>
                <a:gd name="T35" fmla="*/ 3479800 h 4847590"/>
                <a:gd name="T36" fmla="*/ 571500 w 4295140"/>
                <a:gd name="T37" fmla="*/ 3479800 h 4847590"/>
                <a:gd name="T38" fmla="*/ 327660 w 4295140"/>
                <a:gd name="T39" fmla="*/ 642620 h 4847590"/>
                <a:gd name="T40" fmla="*/ 340360 w 4295140"/>
                <a:gd name="T41" fmla="*/ 627380 h 4847590"/>
                <a:gd name="T42" fmla="*/ 3581400 w 4295140"/>
                <a:gd name="T43" fmla="*/ 349250 h 4847590"/>
                <a:gd name="T44" fmla="*/ 186690 w 4295140"/>
                <a:gd name="T45" fmla="*/ 205740 h 4847590"/>
                <a:gd name="T46" fmla="*/ 2835910 w 4295140"/>
                <a:gd name="T47" fmla="*/ 205740 h 4847590"/>
                <a:gd name="T48" fmla="*/ 172720 w 4295140"/>
                <a:gd name="T49" fmla="*/ 434340 h 4847590"/>
                <a:gd name="T50" fmla="*/ 172720 w 4295140"/>
                <a:gd name="T51" fmla="*/ 219710 h 4847590"/>
                <a:gd name="T52" fmla="*/ 186690 w 4295140"/>
                <a:gd name="T53" fmla="*/ 205740 h 4847590"/>
                <a:gd name="T54" fmla="*/ 186690 w 4295140"/>
                <a:gd name="T55" fmla="*/ 3479800 h 4847590"/>
                <a:gd name="T56" fmla="*/ 172720 w 4295140"/>
                <a:gd name="T57" fmla="*/ 3465830 h 4847590"/>
                <a:gd name="T58" fmla="*/ 172720 w 4295140"/>
                <a:gd name="T59" fmla="*/ 854710 h 4847590"/>
                <a:gd name="T60" fmla="*/ 398780 w 4295140"/>
                <a:gd name="T61" fmla="*/ 3479800 h 4847590"/>
                <a:gd name="T62" fmla="*/ 186690 w 4295140"/>
                <a:gd name="T63" fmla="*/ 3479800 h 4847590"/>
                <a:gd name="T64" fmla="*/ 3990340 w 4295140"/>
                <a:gd name="T65" fmla="*/ 3597910 h 4847590"/>
                <a:gd name="T66" fmla="*/ 3792220 w 4295140"/>
                <a:gd name="T67" fmla="*/ 3614419 h 4847590"/>
                <a:gd name="T68" fmla="*/ 3792220 w 4295140"/>
                <a:gd name="T69" fmla="*/ 1137919 h 4847590"/>
                <a:gd name="T70" fmla="*/ 4003040 w 4295140"/>
                <a:gd name="T71" fmla="*/ 3583940 h 4847590"/>
                <a:gd name="T72" fmla="*/ 3990340 w 4295140"/>
                <a:gd name="T73" fmla="*/ 3597910 h 4847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95140" h="4847590">
                  <a:moveTo>
                    <a:pt x="3916680" y="127000"/>
                  </a:moveTo>
                  <a:cubicBezTo>
                    <a:pt x="3915410" y="119380"/>
                    <a:pt x="3909060" y="114300"/>
                    <a:pt x="3901440" y="114300"/>
                  </a:cubicBezTo>
                  <a:lnTo>
                    <a:pt x="3792220" y="123190"/>
                  </a:lnTo>
                  <a:lnTo>
                    <a:pt x="3792220" y="13970"/>
                  </a:lnTo>
                  <a:cubicBezTo>
                    <a:pt x="3792220" y="6350"/>
                    <a:pt x="3785870" y="0"/>
                    <a:pt x="3778250" y="0"/>
                  </a:cubicBezTo>
                  <a:lnTo>
                    <a:pt x="13970" y="0"/>
                  </a:lnTo>
                  <a:cubicBezTo>
                    <a:pt x="6350" y="0"/>
                    <a:pt x="0" y="6350"/>
                    <a:pt x="0" y="13970"/>
                  </a:cubicBezTo>
                  <a:lnTo>
                    <a:pt x="0" y="4411980"/>
                  </a:lnTo>
                  <a:cubicBezTo>
                    <a:pt x="0" y="4419600"/>
                    <a:pt x="6350" y="4425950"/>
                    <a:pt x="13970" y="4425950"/>
                  </a:cubicBezTo>
                  <a:lnTo>
                    <a:pt x="480060" y="4425950"/>
                  </a:lnTo>
                  <a:lnTo>
                    <a:pt x="515620" y="4834890"/>
                  </a:lnTo>
                  <a:cubicBezTo>
                    <a:pt x="515620" y="4842510"/>
                    <a:pt x="523240" y="4847590"/>
                    <a:pt x="530860" y="4847590"/>
                  </a:cubicBezTo>
                  <a:lnTo>
                    <a:pt x="4282440" y="4525010"/>
                  </a:lnTo>
                  <a:cubicBezTo>
                    <a:pt x="4290060" y="4525010"/>
                    <a:pt x="4295140" y="4517390"/>
                    <a:pt x="4295140" y="4511040"/>
                  </a:cubicBezTo>
                  <a:lnTo>
                    <a:pt x="3916680" y="127000"/>
                  </a:lnTo>
                  <a:close/>
                  <a:moveTo>
                    <a:pt x="3581400" y="349250"/>
                  </a:moveTo>
                  <a:lnTo>
                    <a:pt x="3581400" y="3465830"/>
                  </a:lnTo>
                  <a:cubicBezTo>
                    <a:pt x="3581400" y="3473450"/>
                    <a:pt x="3575050" y="3479800"/>
                    <a:pt x="3567430" y="3479800"/>
                  </a:cubicBezTo>
                  <a:lnTo>
                    <a:pt x="571500" y="3479800"/>
                  </a:lnTo>
                  <a:lnTo>
                    <a:pt x="327660" y="642620"/>
                  </a:lnTo>
                  <a:cubicBezTo>
                    <a:pt x="327660" y="635000"/>
                    <a:pt x="332740" y="628650"/>
                    <a:pt x="340360" y="627380"/>
                  </a:cubicBezTo>
                  <a:lnTo>
                    <a:pt x="3581400" y="349250"/>
                  </a:lnTo>
                  <a:close/>
                  <a:moveTo>
                    <a:pt x="186690" y="205740"/>
                  </a:moveTo>
                  <a:lnTo>
                    <a:pt x="2835910" y="205740"/>
                  </a:lnTo>
                  <a:lnTo>
                    <a:pt x="172720" y="434340"/>
                  </a:lnTo>
                  <a:lnTo>
                    <a:pt x="172720" y="219710"/>
                  </a:lnTo>
                  <a:cubicBezTo>
                    <a:pt x="172720" y="212090"/>
                    <a:pt x="179070" y="205740"/>
                    <a:pt x="186690" y="205740"/>
                  </a:cubicBezTo>
                  <a:close/>
                  <a:moveTo>
                    <a:pt x="186690" y="3479800"/>
                  </a:moveTo>
                  <a:cubicBezTo>
                    <a:pt x="179070" y="3479800"/>
                    <a:pt x="172720" y="3473450"/>
                    <a:pt x="172720" y="3465830"/>
                  </a:cubicBezTo>
                  <a:lnTo>
                    <a:pt x="172720" y="854710"/>
                  </a:lnTo>
                  <a:lnTo>
                    <a:pt x="398780" y="3479800"/>
                  </a:lnTo>
                  <a:lnTo>
                    <a:pt x="186690" y="3479800"/>
                  </a:lnTo>
                  <a:close/>
                  <a:moveTo>
                    <a:pt x="3990340" y="3597910"/>
                  </a:moveTo>
                  <a:lnTo>
                    <a:pt x="3792220" y="3614419"/>
                  </a:lnTo>
                  <a:lnTo>
                    <a:pt x="3792220" y="1137919"/>
                  </a:lnTo>
                  <a:lnTo>
                    <a:pt x="4003040" y="3583940"/>
                  </a:lnTo>
                  <a:cubicBezTo>
                    <a:pt x="4003040" y="3591560"/>
                    <a:pt x="3997960" y="3597910"/>
                    <a:pt x="3990340" y="3597910"/>
                  </a:cubicBezTo>
                  <a:close/>
                </a:path>
              </a:pathLst>
            </a:custGeom>
            <a:solidFill>
              <a:srgbClr val="8988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1D74CBED-CF6A-0770-D493-A2421109ACAB}"/>
                </a:ext>
              </a:extLst>
            </p:cNvPr>
            <p:cNvSpPr/>
            <p:nvPr/>
          </p:nvSpPr>
          <p:spPr>
            <a:xfrm>
              <a:off x="172720" y="378460"/>
              <a:ext cx="3409950" cy="3274060"/>
            </a:xfrm>
            <a:custGeom>
              <a:avLst/>
              <a:gdLst/>
              <a:ahLst/>
              <a:cxnLst/>
              <a:rect l="l" t="t" r="r" b="b"/>
              <a:pathLst>
                <a:path w="3409950" h="327406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8680" y="6350"/>
                    <a:pt x="3402330" y="0"/>
                    <a:pt x="3395980" y="0"/>
                  </a:cubicBezTo>
                  <a:close/>
                </a:path>
              </a:pathLst>
            </a:custGeom>
            <a:blipFill>
              <a:blip r:embed="rId5"/>
              <a:stretch>
                <a:fillRect l="-14009" r="-14009"/>
              </a:stretch>
            </a:blipFill>
          </p:spPr>
          <p:txBody>
            <a:bodyPr/>
            <a:lstStyle/>
            <a:p>
              <a:endParaRPr lang="en-RO"/>
            </a:p>
          </p:txBody>
        </p:sp>
        <p:sp>
          <p:nvSpPr>
            <p:cNvPr id="71690" name="Freeform 11">
              <a:extLst>
                <a:ext uri="{FF2B5EF4-FFF2-40B4-BE49-F238E27FC236}">
                  <a16:creationId xmlns:a16="http://schemas.microsoft.com/office/drawing/2014/main" id="{385CD2AF-D923-5A16-BE1E-CB61B76DE1CD}"/>
                </a:ext>
              </a:extLst>
            </p:cNvPr>
            <p:cNvSpPr>
              <a:spLocks noChangeArrowheads="1"/>
            </p:cNvSpPr>
            <p:nvPr/>
          </p:nvSpPr>
          <p:spPr bwMode="auto">
            <a:xfrm>
              <a:off x="1270" y="177800"/>
              <a:ext cx="4305300" cy="4842510"/>
            </a:xfrm>
            <a:custGeom>
              <a:avLst/>
              <a:gdLst>
                <a:gd name="T0" fmla="*/ 3810000 w 4305300"/>
                <a:gd name="T1" fmla="*/ 1483360 h 4842510"/>
                <a:gd name="T2" fmla="*/ 3991610 w 4305300"/>
                <a:gd name="T3" fmla="*/ 3581400 h 4842510"/>
                <a:gd name="T4" fmla="*/ 3986530 w 4305300"/>
                <a:gd name="T5" fmla="*/ 3594100 h 4842510"/>
                <a:gd name="T6" fmla="*/ 3990340 w 4305300"/>
                <a:gd name="T7" fmla="*/ 3594100 h 4842510"/>
                <a:gd name="T8" fmla="*/ 4001770 w 4305300"/>
                <a:gd name="T9" fmla="*/ 3581400 h 4842510"/>
                <a:gd name="T10" fmla="*/ 3810000 w 4305300"/>
                <a:gd name="T11" fmla="*/ 1380490 h 4842510"/>
                <a:gd name="T12" fmla="*/ 3810000 w 4305300"/>
                <a:gd name="T13" fmla="*/ 1483360 h 4842510"/>
                <a:gd name="T14" fmla="*/ 3581400 w 4305300"/>
                <a:gd name="T15" fmla="*/ 209550 h 4842510"/>
                <a:gd name="T16" fmla="*/ 3568700 w 4305300"/>
                <a:gd name="T17" fmla="*/ 200660 h 4842510"/>
                <a:gd name="T18" fmla="*/ 173990 w 4305300"/>
                <a:gd name="T19" fmla="*/ 200660 h 4842510"/>
                <a:gd name="T20" fmla="*/ 160020 w 4305300"/>
                <a:gd name="T21" fmla="*/ 210820 h 4842510"/>
                <a:gd name="T22" fmla="*/ 162560 w 4305300"/>
                <a:gd name="T23" fmla="*/ 217170 h 4842510"/>
                <a:gd name="T24" fmla="*/ 173990 w 4305300"/>
                <a:gd name="T25" fmla="*/ 212090 h 4842510"/>
                <a:gd name="T26" fmla="*/ 3571240 w 4305300"/>
                <a:gd name="T27" fmla="*/ 212090 h 4842510"/>
                <a:gd name="T28" fmla="*/ 3571240 w 4305300"/>
                <a:gd name="T29" fmla="*/ 3463290 h 4842510"/>
                <a:gd name="T30" fmla="*/ 3566160 w 4305300"/>
                <a:gd name="T31" fmla="*/ 3474720 h 4842510"/>
                <a:gd name="T32" fmla="*/ 3569970 w 4305300"/>
                <a:gd name="T33" fmla="*/ 3474720 h 4842510"/>
                <a:gd name="T34" fmla="*/ 3581400 w 4305300"/>
                <a:gd name="T35" fmla="*/ 3463290 h 4842510"/>
                <a:gd name="T36" fmla="*/ 3581400 w 4305300"/>
                <a:gd name="T37" fmla="*/ 209550 h 4842510"/>
                <a:gd name="T38" fmla="*/ 4296410 w 4305300"/>
                <a:gd name="T39" fmla="*/ 4518660 h 4842510"/>
                <a:gd name="T40" fmla="*/ 543560 w 4305300"/>
                <a:gd name="T41" fmla="*/ 4841240 h 4842510"/>
                <a:gd name="T42" fmla="*/ 529590 w 4305300"/>
                <a:gd name="T43" fmla="*/ 4842510 h 4842510"/>
                <a:gd name="T44" fmla="*/ 528320 w 4305300"/>
                <a:gd name="T45" fmla="*/ 4842510 h 4842510"/>
                <a:gd name="T46" fmla="*/ 513080 w 4305300"/>
                <a:gd name="T47" fmla="*/ 4829810 h 4842510"/>
                <a:gd name="T48" fmla="*/ 511810 w 4305300"/>
                <a:gd name="T49" fmla="*/ 4815840 h 4842510"/>
                <a:gd name="T50" fmla="*/ 513080 w 4305300"/>
                <a:gd name="T51" fmla="*/ 4820920 h 4842510"/>
                <a:gd name="T52" fmla="*/ 478790 w 4305300"/>
                <a:gd name="T53" fmla="*/ 4422140 h 4842510"/>
                <a:gd name="T54" fmla="*/ 13970 w 4305300"/>
                <a:gd name="T55" fmla="*/ 4422140 h 4842510"/>
                <a:gd name="T56" fmla="*/ 0 w 4305300"/>
                <a:gd name="T57" fmla="*/ 4408170 h 4842510"/>
                <a:gd name="T58" fmla="*/ 0 w 4305300"/>
                <a:gd name="T59" fmla="*/ 8890 h 4842510"/>
                <a:gd name="T60" fmla="*/ 3810 w 4305300"/>
                <a:gd name="T61" fmla="*/ 0 h 4842510"/>
                <a:gd name="T62" fmla="*/ 13970 w 4305300"/>
                <a:gd name="T63" fmla="*/ 8890 h 4842510"/>
                <a:gd name="T64" fmla="*/ 13970 w 4305300"/>
                <a:gd name="T65" fmla="*/ 4408170 h 4842510"/>
                <a:gd name="T66" fmla="*/ 3790950 w 4305300"/>
                <a:gd name="T67" fmla="*/ 4408170 h 4842510"/>
                <a:gd name="T68" fmla="*/ 3804920 w 4305300"/>
                <a:gd name="T69" fmla="*/ 4418330 h 4842510"/>
                <a:gd name="T70" fmla="*/ 3796030 w 4305300"/>
                <a:gd name="T71" fmla="*/ 4422140 h 4842510"/>
                <a:gd name="T72" fmla="*/ 491490 w 4305300"/>
                <a:gd name="T73" fmla="*/ 4422140 h 4842510"/>
                <a:gd name="T74" fmla="*/ 527050 w 4305300"/>
                <a:gd name="T75" fmla="*/ 4828540 h 4842510"/>
                <a:gd name="T76" fmla="*/ 4290060 w 4305300"/>
                <a:gd name="T77" fmla="*/ 4505960 h 4842510"/>
                <a:gd name="T78" fmla="*/ 4305300 w 4305300"/>
                <a:gd name="T79" fmla="*/ 4514850 h 4842510"/>
                <a:gd name="T80" fmla="*/ 4296410 w 4305300"/>
                <a:gd name="T81" fmla="*/ 4518660 h 484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05300" h="4842510">
                  <a:moveTo>
                    <a:pt x="3810000" y="1483360"/>
                  </a:moveTo>
                  <a:lnTo>
                    <a:pt x="3991610" y="3581400"/>
                  </a:lnTo>
                  <a:cubicBezTo>
                    <a:pt x="3991610" y="3586480"/>
                    <a:pt x="3990340" y="3590290"/>
                    <a:pt x="3986530" y="3594100"/>
                  </a:cubicBezTo>
                  <a:lnTo>
                    <a:pt x="3990340" y="3594100"/>
                  </a:lnTo>
                  <a:cubicBezTo>
                    <a:pt x="3996690" y="3594100"/>
                    <a:pt x="4001770" y="3587750"/>
                    <a:pt x="4001770" y="3581400"/>
                  </a:cubicBezTo>
                  <a:lnTo>
                    <a:pt x="3810000" y="1380490"/>
                  </a:lnTo>
                  <a:lnTo>
                    <a:pt x="3810000" y="1483360"/>
                  </a:lnTo>
                  <a:close/>
                  <a:moveTo>
                    <a:pt x="3581400" y="209550"/>
                  </a:moveTo>
                  <a:cubicBezTo>
                    <a:pt x="3581400" y="209550"/>
                    <a:pt x="3578860" y="201930"/>
                    <a:pt x="3568700" y="200660"/>
                  </a:cubicBezTo>
                  <a:lnTo>
                    <a:pt x="173990" y="200660"/>
                  </a:lnTo>
                  <a:cubicBezTo>
                    <a:pt x="167640" y="200660"/>
                    <a:pt x="160020" y="203200"/>
                    <a:pt x="160020" y="210820"/>
                  </a:cubicBezTo>
                  <a:lnTo>
                    <a:pt x="162560" y="217170"/>
                  </a:lnTo>
                  <a:cubicBezTo>
                    <a:pt x="165100" y="213360"/>
                    <a:pt x="170180" y="212090"/>
                    <a:pt x="173990" y="212090"/>
                  </a:cubicBezTo>
                  <a:lnTo>
                    <a:pt x="3571240" y="212090"/>
                  </a:lnTo>
                  <a:lnTo>
                    <a:pt x="3571240" y="3463290"/>
                  </a:lnTo>
                  <a:cubicBezTo>
                    <a:pt x="3571240" y="3468370"/>
                    <a:pt x="3568700" y="3472180"/>
                    <a:pt x="3566160" y="3474720"/>
                  </a:cubicBezTo>
                  <a:lnTo>
                    <a:pt x="3569970" y="3474720"/>
                  </a:lnTo>
                  <a:cubicBezTo>
                    <a:pt x="3576320" y="3474720"/>
                    <a:pt x="3581400" y="3469640"/>
                    <a:pt x="3581400" y="3463290"/>
                  </a:cubicBezTo>
                  <a:lnTo>
                    <a:pt x="3581400" y="209550"/>
                  </a:lnTo>
                  <a:close/>
                  <a:moveTo>
                    <a:pt x="4296410" y="4518660"/>
                  </a:moveTo>
                  <a:lnTo>
                    <a:pt x="543560" y="4841240"/>
                  </a:lnTo>
                  <a:lnTo>
                    <a:pt x="529590" y="4842510"/>
                  </a:lnTo>
                  <a:lnTo>
                    <a:pt x="528320" y="4842510"/>
                  </a:lnTo>
                  <a:cubicBezTo>
                    <a:pt x="520700" y="4842510"/>
                    <a:pt x="514350" y="4837430"/>
                    <a:pt x="513080" y="4829810"/>
                  </a:cubicBezTo>
                  <a:lnTo>
                    <a:pt x="511810" y="4815840"/>
                  </a:lnTo>
                  <a:cubicBezTo>
                    <a:pt x="511810" y="4817110"/>
                    <a:pt x="513080" y="4819650"/>
                    <a:pt x="513080" y="4820920"/>
                  </a:cubicBezTo>
                  <a:lnTo>
                    <a:pt x="478790" y="4422140"/>
                  </a:lnTo>
                  <a:lnTo>
                    <a:pt x="13970" y="4422140"/>
                  </a:lnTo>
                  <a:cubicBezTo>
                    <a:pt x="6350" y="4422140"/>
                    <a:pt x="0" y="4415790"/>
                    <a:pt x="0" y="4408170"/>
                  </a:cubicBezTo>
                  <a:lnTo>
                    <a:pt x="0" y="8890"/>
                  </a:lnTo>
                  <a:cubicBezTo>
                    <a:pt x="0" y="5080"/>
                    <a:pt x="1270" y="2540"/>
                    <a:pt x="3810" y="0"/>
                  </a:cubicBezTo>
                  <a:lnTo>
                    <a:pt x="13970" y="8890"/>
                  </a:lnTo>
                  <a:lnTo>
                    <a:pt x="13970" y="4408170"/>
                  </a:lnTo>
                  <a:lnTo>
                    <a:pt x="3790950" y="4408170"/>
                  </a:lnTo>
                  <a:lnTo>
                    <a:pt x="3804920" y="4418330"/>
                  </a:lnTo>
                  <a:cubicBezTo>
                    <a:pt x="3802380" y="4420870"/>
                    <a:pt x="3799840" y="4422140"/>
                    <a:pt x="3796030" y="4422140"/>
                  </a:cubicBezTo>
                  <a:lnTo>
                    <a:pt x="491490" y="4422140"/>
                  </a:lnTo>
                  <a:lnTo>
                    <a:pt x="527050" y="4828540"/>
                  </a:lnTo>
                  <a:lnTo>
                    <a:pt x="4290060" y="4505960"/>
                  </a:lnTo>
                  <a:lnTo>
                    <a:pt x="4305300" y="4514850"/>
                  </a:lnTo>
                  <a:cubicBezTo>
                    <a:pt x="4302760" y="4517390"/>
                    <a:pt x="4300220" y="4518660"/>
                    <a:pt x="4296410" y="4518660"/>
                  </a:cubicBezTo>
                  <a:close/>
                </a:path>
              </a:pathLst>
            </a:custGeom>
            <a:solidFill>
              <a:srgbClr val="3C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1" name="Freeform 12">
              <a:extLst>
                <a:ext uri="{FF2B5EF4-FFF2-40B4-BE49-F238E27FC236}">
                  <a16:creationId xmlns:a16="http://schemas.microsoft.com/office/drawing/2014/main" id="{ACA32D67-F163-357C-82F9-1CCDDC523B8F}"/>
                </a:ext>
              </a:extLst>
            </p:cNvPr>
            <p:cNvSpPr>
              <a:spLocks noChangeArrowheads="1"/>
            </p:cNvSpPr>
            <p:nvPr/>
          </p:nvSpPr>
          <p:spPr bwMode="auto">
            <a:xfrm>
              <a:off x="5080" y="172720"/>
              <a:ext cx="4305300" cy="4519930"/>
            </a:xfrm>
            <a:custGeom>
              <a:avLst/>
              <a:gdLst>
                <a:gd name="T0" fmla="*/ 3573780 w 4305300"/>
                <a:gd name="T1" fmla="*/ 3478530 h 4519930"/>
                <a:gd name="T2" fmla="*/ 3563620 w 4305300"/>
                <a:gd name="T3" fmla="*/ 3483610 h 4519930"/>
                <a:gd name="T4" fmla="*/ 170180 w 4305300"/>
                <a:gd name="T5" fmla="*/ 3483610 h 4519930"/>
                <a:gd name="T6" fmla="*/ 157480 w 4305300"/>
                <a:gd name="T7" fmla="*/ 3474720 h 4519930"/>
                <a:gd name="T8" fmla="*/ 153670 w 4305300"/>
                <a:gd name="T9" fmla="*/ 3465830 h 4519930"/>
                <a:gd name="T10" fmla="*/ 153670 w 4305300"/>
                <a:gd name="T11" fmla="*/ 219710 h 4519930"/>
                <a:gd name="T12" fmla="*/ 158750 w 4305300"/>
                <a:gd name="T13" fmla="*/ 209550 h 4519930"/>
                <a:gd name="T14" fmla="*/ 167640 w 4305300"/>
                <a:gd name="T15" fmla="*/ 217170 h 4519930"/>
                <a:gd name="T16" fmla="*/ 167640 w 4305300"/>
                <a:gd name="T17" fmla="*/ 3465830 h 4519930"/>
                <a:gd name="T18" fmla="*/ 168910 w 4305300"/>
                <a:gd name="T19" fmla="*/ 3469640 h 4519930"/>
                <a:gd name="T20" fmla="*/ 3563620 w 4305300"/>
                <a:gd name="T21" fmla="*/ 3469640 h 4519930"/>
                <a:gd name="T22" fmla="*/ 3567430 w 4305300"/>
                <a:gd name="T23" fmla="*/ 3468370 h 4519930"/>
                <a:gd name="T24" fmla="*/ 3573780 w 4305300"/>
                <a:gd name="T25" fmla="*/ 3478530 h 4519930"/>
                <a:gd name="T26" fmla="*/ 4305300 w 4305300"/>
                <a:gd name="T27" fmla="*/ 4508500 h 4519930"/>
                <a:gd name="T28" fmla="*/ 4298950 w 4305300"/>
                <a:gd name="T29" fmla="*/ 4519930 h 4519930"/>
                <a:gd name="T30" fmla="*/ 4283710 w 4305300"/>
                <a:gd name="T31" fmla="*/ 4511040 h 4519930"/>
                <a:gd name="T32" fmla="*/ 3907790 w 4305300"/>
                <a:gd name="T33" fmla="*/ 132080 h 4519930"/>
                <a:gd name="T34" fmla="*/ 3906520 w 4305300"/>
                <a:gd name="T35" fmla="*/ 124460 h 4519930"/>
                <a:gd name="T36" fmla="*/ 3893820 w 4305300"/>
                <a:gd name="T37" fmla="*/ 114300 h 4519930"/>
                <a:gd name="T38" fmla="*/ 3806190 w 4305300"/>
                <a:gd name="T39" fmla="*/ 121920 h 4519930"/>
                <a:gd name="T40" fmla="*/ 3806190 w 4305300"/>
                <a:gd name="T41" fmla="*/ 3604260 h 4519930"/>
                <a:gd name="T42" fmla="*/ 3982720 w 4305300"/>
                <a:gd name="T43" fmla="*/ 3589020 h 4519930"/>
                <a:gd name="T44" fmla="*/ 3986530 w 4305300"/>
                <a:gd name="T45" fmla="*/ 3587750 h 4519930"/>
                <a:gd name="T46" fmla="*/ 3992880 w 4305300"/>
                <a:gd name="T47" fmla="*/ 3595370 h 4519930"/>
                <a:gd name="T48" fmla="*/ 3982720 w 4305300"/>
                <a:gd name="T49" fmla="*/ 3601720 h 4519930"/>
                <a:gd name="T50" fmla="*/ 3806190 w 4305300"/>
                <a:gd name="T51" fmla="*/ 3616960 h 4519930"/>
                <a:gd name="T52" fmla="*/ 3806190 w 4305300"/>
                <a:gd name="T53" fmla="*/ 4413250 h 4519930"/>
                <a:gd name="T54" fmla="*/ 3801110 w 4305300"/>
                <a:gd name="T55" fmla="*/ 4423410 h 4519930"/>
                <a:gd name="T56" fmla="*/ 3785870 w 4305300"/>
                <a:gd name="T57" fmla="*/ 4413250 h 4519930"/>
                <a:gd name="T58" fmla="*/ 3785870 w 4305300"/>
                <a:gd name="T59" fmla="*/ 13970 h 4519930"/>
                <a:gd name="T60" fmla="*/ 8890 w 4305300"/>
                <a:gd name="T61" fmla="*/ 13970 h 4519930"/>
                <a:gd name="T62" fmla="*/ 0 w 4305300"/>
                <a:gd name="T63" fmla="*/ 5080 h 4519930"/>
                <a:gd name="T64" fmla="*/ 10160 w 4305300"/>
                <a:gd name="T65" fmla="*/ 0 h 4519930"/>
                <a:gd name="T66" fmla="*/ 3792220 w 4305300"/>
                <a:gd name="T67" fmla="*/ 0 h 4519930"/>
                <a:gd name="T68" fmla="*/ 3806190 w 4305300"/>
                <a:gd name="T69" fmla="*/ 13970 h 4519930"/>
                <a:gd name="T70" fmla="*/ 3806190 w 4305300"/>
                <a:gd name="T71" fmla="*/ 101600 h 4519930"/>
                <a:gd name="T72" fmla="*/ 3900170 w 4305300"/>
                <a:gd name="T73" fmla="*/ 92710 h 4519930"/>
                <a:gd name="T74" fmla="*/ 3926840 w 4305300"/>
                <a:gd name="T75" fmla="*/ 109220 h 4519930"/>
                <a:gd name="T76" fmla="*/ 3931920 w 4305300"/>
                <a:gd name="T77" fmla="*/ 171450 h 4519930"/>
                <a:gd name="T78" fmla="*/ 4305300 w 4305300"/>
                <a:gd name="T79" fmla="*/ 4508500 h 4519930"/>
                <a:gd name="T80" fmla="*/ 3797300 w 4305300"/>
                <a:gd name="T81" fmla="*/ 15240 h 4519930"/>
                <a:gd name="T82" fmla="*/ 3803650 w 4305300"/>
                <a:gd name="T83" fmla="*/ 21590 h 4519930"/>
                <a:gd name="T84" fmla="*/ 3797300 w 4305300"/>
                <a:gd name="T85" fmla="*/ 15240 h 4519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05300" h="4519930">
                  <a:moveTo>
                    <a:pt x="3573780" y="3478530"/>
                  </a:moveTo>
                  <a:cubicBezTo>
                    <a:pt x="3571240" y="3481070"/>
                    <a:pt x="3567430" y="3483610"/>
                    <a:pt x="3563620" y="3483610"/>
                  </a:cubicBezTo>
                  <a:lnTo>
                    <a:pt x="170180" y="3483610"/>
                  </a:lnTo>
                  <a:cubicBezTo>
                    <a:pt x="163830" y="3483610"/>
                    <a:pt x="160020" y="3479800"/>
                    <a:pt x="157480" y="3474720"/>
                  </a:cubicBezTo>
                  <a:cubicBezTo>
                    <a:pt x="154940" y="3472180"/>
                    <a:pt x="153670" y="3469640"/>
                    <a:pt x="153670" y="3465830"/>
                  </a:cubicBezTo>
                  <a:lnTo>
                    <a:pt x="153670" y="219710"/>
                  </a:lnTo>
                  <a:cubicBezTo>
                    <a:pt x="153670" y="215900"/>
                    <a:pt x="156210" y="212090"/>
                    <a:pt x="158750" y="209550"/>
                  </a:cubicBezTo>
                  <a:lnTo>
                    <a:pt x="167640" y="217170"/>
                  </a:lnTo>
                  <a:lnTo>
                    <a:pt x="167640" y="3465830"/>
                  </a:lnTo>
                  <a:cubicBezTo>
                    <a:pt x="167640" y="3467100"/>
                    <a:pt x="167640" y="3468370"/>
                    <a:pt x="168910" y="3469640"/>
                  </a:cubicBezTo>
                  <a:lnTo>
                    <a:pt x="3563620" y="3469640"/>
                  </a:lnTo>
                  <a:cubicBezTo>
                    <a:pt x="3564890" y="3469640"/>
                    <a:pt x="3566160" y="3468370"/>
                    <a:pt x="3567430" y="3468370"/>
                  </a:cubicBezTo>
                  <a:lnTo>
                    <a:pt x="3573780" y="3478530"/>
                  </a:lnTo>
                  <a:close/>
                  <a:moveTo>
                    <a:pt x="4305300" y="4508500"/>
                  </a:moveTo>
                  <a:cubicBezTo>
                    <a:pt x="4305300" y="4512310"/>
                    <a:pt x="4304030" y="4516120"/>
                    <a:pt x="4298950" y="4519930"/>
                  </a:cubicBezTo>
                  <a:lnTo>
                    <a:pt x="4283710" y="4511040"/>
                  </a:lnTo>
                  <a:lnTo>
                    <a:pt x="3907790" y="132080"/>
                  </a:lnTo>
                  <a:lnTo>
                    <a:pt x="3906520" y="124460"/>
                  </a:lnTo>
                  <a:cubicBezTo>
                    <a:pt x="3906520" y="124460"/>
                    <a:pt x="3906520" y="114300"/>
                    <a:pt x="3893820" y="114300"/>
                  </a:cubicBezTo>
                  <a:lnTo>
                    <a:pt x="3806190" y="121920"/>
                  </a:lnTo>
                  <a:lnTo>
                    <a:pt x="3806190" y="3604260"/>
                  </a:lnTo>
                  <a:lnTo>
                    <a:pt x="3982720" y="3589020"/>
                  </a:lnTo>
                  <a:cubicBezTo>
                    <a:pt x="3983990" y="3589020"/>
                    <a:pt x="3985260" y="3587750"/>
                    <a:pt x="3986530" y="3587750"/>
                  </a:cubicBezTo>
                  <a:lnTo>
                    <a:pt x="3992880" y="3595370"/>
                  </a:lnTo>
                  <a:cubicBezTo>
                    <a:pt x="3990340" y="3599180"/>
                    <a:pt x="3986530" y="3601720"/>
                    <a:pt x="3982720" y="3601720"/>
                  </a:cubicBezTo>
                  <a:lnTo>
                    <a:pt x="3806190" y="3616960"/>
                  </a:lnTo>
                  <a:lnTo>
                    <a:pt x="3806190" y="4413250"/>
                  </a:lnTo>
                  <a:cubicBezTo>
                    <a:pt x="3806190" y="4417060"/>
                    <a:pt x="3803650" y="4420871"/>
                    <a:pt x="3801110" y="4423410"/>
                  </a:cubicBezTo>
                  <a:lnTo>
                    <a:pt x="3785870" y="4413250"/>
                  </a:lnTo>
                  <a:lnTo>
                    <a:pt x="3785870" y="13970"/>
                  </a:lnTo>
                  <a:lnTo>
                    <a:pt x="8890" y="13970"/>
                  </a:lnTo>
                  <a:lnTo>
                    <a:pt x="0" y="5080"/>
                  </a:lnTo>
                  <a:cubicBezTo>
                    <a:pt x="2540" y="2540"/>
                    <a:pt x="6350" y="0"/>
                    <a:pt x="10160" y="0"/>
                  </a:cubicBezTo>
                  <a:lnTo>
                    <a:pt x="3792220" y="0"/>
                  </a:lnTo>
                  <a:cubicBezTo>
                    <a:pt x="3799840" y="0"/>
                    <a:pt x="3806190" y="6350"/>
                    <a:pt x="3806190" y="13970"/>
                  </a:cubicBezTo>
                  <a:lnTo>
                    <a:pt x="3806190" y="101600"/>
                  </a:lnTo>
                  <a:lnTo>
                    <a:pt x="3900170" y="92710"/>
                  </a:lnTo>
                  <a:cubicBezTo>
                    <a:pt x="3900170" y="92710"/>
                    <a:pt x="3923030" y="92710"/>
                    <a:pt x="3926840" y="109220"/>
                  </a:cubicBezTo>
                  <a:lnTo>
                    <a:pt x="3931920" y="171450"/>
                  </a:lnTo>
                  <a:lnTo>
                    <a:pt x="4305300" y="4508500"/>
                  </a:lnTo>
                  <a:close/>
                  <a:moveTo>
                    <a:pt x="3797300" y="15240"/>
                  </a:moveTo>
                  <a:cubicBezTo>
                    <a:pt x="3799840" y="17780"/>
                    <a:pt x="3802380" y="19050"/>
                    <a:pt x="3803650" y="21590"/>
                  </a:cubicBezTo>
                  <a:cubicBezTo>
                    <a:pt x="3802380" y="17780"/>
                    <a:pt x="3799840" y="16510"/>
                    <a:pt x="3797300" y="152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2" name="Freeform 13">
              <a:extLst>
                <a:ext uri="{FF2B5EF4-FFF2-40B4-BE49-F238E27FC236}">
                  <a16:creationId xmlns:a16="http://schemas.microsoft.com/office/drawing/2014/main" id="{A99375F9-13BB-C17F-6424-D35F104CCC1E}"/>
                </a:ext>
              </a:extLst>
            </p:cNvPr>
            <p:cNvSpPr>
              <a:spLocks noChangeArrowheads="1"/>
            </p:cNvSpPr>
            <p:nvPr/>
          </p:nvSpPr>
          <p:spPr bwMode="auto">
            <a:xfrm>
              <a:off x="3409951" y="0"/>
              <a:ext cx="274319" cy="1045210"/>
            </a:xfrm>
            <a:custGeom>
              <a:avLst/>
              <a:gdLst>
                <a:gd name="T0" fmla="*/ 265429 w 274319"/>
                <a:gd name="T1" fmla="*/ 966470 h 1045210"/>
                <a:gd name="T2" fmla="*/ 274319 w 274319"/>
                <a:gd name="T3" fmla="*/ 927100 h 1045210"/>
                <a:gd name="T4" fmla="*/ 274319 w 274319"/>
                <a:gd name="T5" fmla="*/ 762000 h 1045210"/>
                <a:gd name="T6" fmla="*/ 273049 w 274319"/>
                <a:gd name="T7" fmla="*/ 762000 h 1045210"/>
                <a:gd name="T8" fmla="*/ 273049 w 274319"/>
                <a:gd name="T9" fmla="*/ 369570 h 1045210"/>
                <a:gd name="T10" fmla="*/ 184149 w 274319"/>
                <a:gd name="T11" fmla="*/ 298450 h 1045210"/>
                <a:gd name="T12" fmla="*/ 152399 w 274319"/>
                <a:gd name="T13" fmla="*/ 298450 h 1045210"/>
                <a:gd name="T14" fmla="*/ 63499 w 274319"/>
                <a:gd name="T15" fmla="*/ 387350 h 1045210"/>
                <a:gd name="T16" fmla="*/ 63499 w 274319"/>
                <a:gd name="T17" fmla="*/ 852170 h 1045210"/>
                <a:gd name="T18" fmla="*/ 97789 w 274319"/>
                <a:gd name="T19" fmla="*/ 852170 h 1045210"/>
                <a:gd name="T20" fmla="*/ 97789 w 274319"/>
                <a:gd name="T21" fmla="*/ 387350 h 1045210"/>
                <a:gd name="T22" fmla="*/ 152399 w 274319"/>
                <a:gd name="T23" fmla="*/ 332740 h 1045210"/>
                <a:gd name="T24" fmla="*/ 184149 w 274319"/>
                <a:gd name="T25" fmla="*/ 332740 h 1045210"/>
                <a:gd name="T26" fmla="*/ 238759 w 274319"/>
                <a:gd name="T27" fmla="*/ 378460 h 1045210"/>
                <a:gd name="T28" fmla="*/ 238759 w 274319"/>
                <a:gd name="T29" fmla="*/ 924560 h 1045210"/>
                <a:gd name="T30" fmla="*/ 151129 w 274319"/>
                <a:gd name="T31" fmla="*/ 1010920 h 1045210"/>
                <a:gd name="T32" fmla="*/ 151129 w 274319"/>
                <a:gd name="T33" fmla="*/ 1012190 h 1045210"/>
                <a:gd name="T34" fmla="*/ 109219 w 274319"/>
                <a:gd name="T35" fmla="*/ 1012190 h 1045210"/>
                <a:gd name="T36" fmla="*/ 35559 w 274319"/>
                <a:gd name="T37" fmla="*/ 927100 h 1045210"/>
                <a:gd name="T38" fmla="*/ 35559 w 274319"/>
                <a:gd name="T39" fmla="*/ 118110 h 1045210"/>
                <a:gd name="T40" fmla="*/ 120649 w 274319"/>
                <a:gd name="T41" fmla="*/ 33020 h 1045210"/>
                <a:gd name="T42" fmla="*/ 161290 w 274319"/>
                <a:gd name="T43" fmla="*/ 33020 h 1045210"/>
                <a:gd name="T44" fmla="*/ 233680 w 274319"/>
                <a:gd name="T45" fmla="*/ 121920 h 1045210"/>
                <a:gd name="T46" fmla="*/ 233680 w 274319"/>
                <a:gd name="T47" fmla="*/ 172720 h 1045210"/>
                <a:gd name="T48" fmla="*/ 265430 w 274319"/>
                <a:gd name="T49" fmla="*/ 172720 h 1045210"/>
                <a:gd name="T50" fmla="*/ 266700 w 274319"/>
                <a:gd name="T51" fmla="*/ 121920 h 1045210"/>
                <a:gd name="T52" fmla="*/ 160020 w 274319"/>
                <a:gd name="T53" fmla="*/ 0 h 1045210"/>
                <a:gd name="T54" fmla="*/ 119380 w 274319"/>
                <a:gd name="T55" fmla="*/ 0 h 1045210"/>
                <a:gd name="T56" fmla="*/ 0 w 274319"/>
                <a:gd name="T57" fmla="*/ 119380 h 1045210"/>
                <a:gd name="T58" fmla="*/ 0 w 274319"/>
                <a:gd name="T59" fmla="*/ 925830 h 1045210"/>
                <a:gd name="T60" fmla="*/ 107950 w 274319"/>
                <a:gd name="T61" fmla="*/ 1045210 h 1045210"/>
                <a:gd name="T62" fmla="*/ 152400 w 274319"/>
                <a:gd name="T63" fmla="*/ 1045210 h 1045210"/>
                <a:gd name="T64" fmla="*/ 228600 w 274319"/>
                <a:gd name="T65" fmla="*/ 1017270 h 1045210"/>
                <a:gd name="T66" fmla="*/ 261620 w 274319"/>
                <a:gd name="T67" fmla="*/ 974090 h 1045210"/>
                <a:gd name="T68" fmla="*/ 264160 w 274319"/>
                <a:gd name="T69" fmla="*/ 969010 h 1045210"/>
                <a:gd name="T70" fmla="*/ 265430 w 274319"/>
                <a:gd name="T71" fmla="*/ 966470 h 1045210"/>
                <a:gd name="T72" fmla="*/ 265429 w 274319"/>
                <a:gd name="T73" fmla="*/ 966470 h 1045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4319" h="1045210">
                  <a:moveTo>
                    <a:pt x="265429" y="966470"/>
                  </a:moveTo>
                  <a:cubicBezTo>
                    <a:pt x="270509" y="953770"/>
                    <a:pt x="273049" y="941070"/>
                    <a:pt x="274319" y="927100"/>
                  </a:cubicBezTo>
                  <a:lnTo>
                    <a:pt x="274319" y="762000"/>
                  </a:lnTo>
                  <a:lnTo>
                    <a:pt x="273049" y="762000"/>
                  </a:lnTo>
                  <a:lnTo>
                    <a:pt x="273049" y="369570"/>
                  </a:lnTo>
                  <a:cubicBezTo>
                    <a:pt x="269239" y="328930"/>
                    <a:pt x="217169" y="298450"/>
                    <a:pt x="184149" y="298450"/>
                  </a:cubicBezTo>
                  <a:lnTo>
                    <a:pt x="152399" y="298450"/>
                  </a:lnTo>
                  <a:cubicBezTo>
                    <a:pt x="102869" y="298450"/>
                    <a:pt x="63499" y="337820"/>
                    <a:pt x="63499" y="387350"/>
                  </a:cubicBezTo>
                  <a:lnTo>
                    <a:pt x="63499" y="852170"/>
                  </a:lnTo>
                  <a:lnTo>
                    <a:pt x="97789" y="852170"/>
                  </a:lnTo>
                  <a:lnTo>
                    <a:pt x="97789" y="387350"/>
                  </a:lnTo>
                  <a:cubicBezTo>
                    <a:pt x="97789" y="356870"/>
                    <a:pt x="121919" y="332740"/>
                    <a:pt x="152399" y="332740"/>
                  </a:cubicBezTo>
                  <a:lnTo>
                    <a:pt x="184149" y="332740"/>
                  </a:lnTo>
                  <a:cubicBezTo>
                    <a:pt x="210819" y="332740"/>
                    <a:pt x="237489" y="360680"/>
                    <a:pt x="238759" y="378460"/>
                  </a:cubicBezTo>
                  <a:lnTo>
                    <a:pt x="238759" y="924560"/>
                  </a:lnTo>
                  <a:cubicBezTo>
                    <a:pt x="238759" y="988060"/>
                    <a:pt x="184149" y="1010920"/>
                    <a:pt x="151129" y="1010920"/>
                  </a:cubicBezTo>
                  <a:lnTo>
                    <a:pt x="151129" y="1012190"/>
                  </a:lnTo>
                  <a:lnTo>
                    <a:pt x="109219" y="1012190"/>
                  </a:lnTo>
                  <a:cubicBezTo>
                    <a:pt x="62229" y="1012190"/>
                    <a:pt x="35559" y="974090"/>
                    <a:pt x="35559" y="927100"/>
                  </a:cubicBezTo>
                  <a:lnTo>
                    <a:pt x="35559" y="118110"/>
                  </a:lnTo>
                  <a:cubicBezTo>
                    <a:pt x="35559" y="71120"/>
                    <a:pt x="73659" y="33020"/>
                    <a:pt x="120649" y="33020"/>
                  </a:cubicBezTo>
                  <a:lnTo>
                    <a:pt x="161290" y="33020"/>
                  </a:lnTo>
                  <a:cubicBezTo>
                    <a:pt x="208280" y="33020"/>
                    <a:pt x="233680" y="74930"/>
                    <a:pt x="233680" y="121920"/>
                  </a:cubicBezTo>
                  <a:lnTo>
                    <a:pt x="233680" y="172720"/>
                  </a:lnTo>
                  <a:lnTo>
                    <a:pt x="265430" y="172720"/>
                  </a:lnTo>
                  <a:lnTo>
                    <a:pt x="266700" y="121920"/>
                  </a:lnTo>
                  <a:cubicBezTo>
                    <a:pt x="266700" y="57150"/>
                    <a:pt x="226060" y="0"/>
                    <a:pt x="160020" y="0"/>
                  </a:cubicBezTo>
                  <a:lnTo>
                    <a:pt x="119380" y="0"/>
                  </a:lnTo>
                  <a:cubicBezTo>
                    <a:pt x="53340" y="0"/>
                    <a:pt x="0" y="53340"/>
                    <a:pt x="0" y="119380"/>
                  </a:cubicBezTo>
                  <a:lnTo>
                    <a:pt x="0" y="925830"/>
                  </a:lnTo>
                  <a:cubicBezTo>
                    <a:pt x="0" y="991870"/>
                    <a:pt x="41910" y="1045210"/>
                    <a:pt x="107950" y="1045210"/>
                  </a:cubicBezTo>
                  <a:lnTo>
                    <a:pt x="152400" y="1045210"/>
                  </a:lnTo>
                  <a:cubicBezTo>
                    <a:pt x="181610" y="1045210"/>
                    <a:pt x="208280" y="1035050"/>
                    <a:pt x="228600" y="1017270"/>
                  </a:cubicBezTo>
                  <a:cubicBezTo>
                    <a:pt x="242570" y="1005840"/>
                    <a:pt x="254000" y="991870"/>
                    <a:pt x="261620" y="974090"/>
                  </a:cubicBezTo>
                  <a:cubicBezTo>
                    <a:pt x="262890" y="972820"/>
                    <a:pt x="262890" y="970280"/>
                    <a:pt x="264160" y="969010"/>
                  </a:cubicBezTo>
                  <a:cubicBezTo>
                    <a:pt x="265430" y="969010"/>
                    <a:pt x="265430" y="967740"/>
                    <a:pt x="265430" y="966470"/>
                  </a:cubicBezTo>
                  <a:lnTo>
                    <a:pt x="265429" y="966470"/>
                  </a:lnTo>
                  <a:close/>
                </a:path>
              </a:pathLst>
            </a:custGeom>
            <a:solidFill>
              <a:srgbClr val="A99D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71693" name="Freeform 14">
              <a:extLst>
                <a:ext uri="{FF2B5EF4-FFF2-40B4-BE49-F238E27FC236}">
                  <a16:creationId xmlns:a16="http://schemas.microsoft.com/office/drawing/2014/main" id="{8BF097EB-EBD3-EBD9-F22F-ADB4E777B083}"/>
                </a:ext>
              </a:extLst>
            </p:cNvPr>
            <p:cNvSpPr>
              <a:spLocks noChangeArrowheads="1"/>
            </p:cNvSpPr>
            <p:nvPr/>
          </p:nvSpPr>
          <p:spPr bwMode="auto">
            <a:xfrm>
              <a:off x="3415028" y="15240"/>
              <a:ext cx="266700" cy="1032510"/>
            </a:xfrm>
            <a:custGeom>
              <a:avLst/>
              <a:gdLst>
                <a:gd name="T0" fmla="*/ 261622 w 266700"/>
                <a:gd name="T1" fmla="*/ 749300 h 1032510"/>
                <a:gd name="T2" fmla="*/ 261622 w 266700"/>
                <a:gd name="T3" fmla="*/ 723900 h 1032510"/>
                <a:gd name="T4" fmla="*/ 256542 w 266700"/>
                <a:gd name="T5" fmla="*/ 364490 h 1032510"/>
                <a:gd name="T6" fmla="*/ 256542 w 266700"/>
                <a:gd name="T7" fmla="*/ 358140 h 1032510"/>
                <a:gd name="T8" fmla="*/ 252732 w 266700"/>
                <a:gd name="T9" fmla="*/ 359410 h 1032510"/>
                <a:gd name="T10" fmla="*/ 252732 w 266700"/>
                <a:gd name="T11" fmla="*/ 364490 h 1032510"/>
                <a:gd name="T12" fmla="*/ 250192 w 266700"/>
                <a:gd name="T13" fmla="*/ 521970 h 1032510"/>
                <a:gd name="T14" fmla="*/ 246382 w 266700"/>
                <a:gd name="T15" fmla="*/ 695960 h 1032510"/>
                <a:gd name="T16" fmla="*/ 245112 w 266700"/>
                <a:gd name="T17" fmla="*/ 745490 h 1032510"/>
                <a:gd name="T18" fmla="*/ 245112 w 266700"/>
                <a:gd name="T19" fmla="*/ 750570 h 1032510"/>
                <a:gd name="T20" fmla="*/ 242572 w 266700"/>
                <a:gd name="T21" fmla="*/ 872490 h 1032510"/>
                <a:gd name="T22" fmla="*/ 241302 w 266700"/>
                <a:gd name="T23" fmla="*/ 916940 h 1032510"/>
                <a:gd name="T24" fmla="*/ 234952 w 266700"/>
                <a:gd name="T25" fmla="*/ 944880 h 1032510"/>
                <a:gd name="T26" fmla="*/ 227332 w 266700"/>
                <a:gd name="T27" fmla="*/ 960120 h 1032510"/>
                <a:gd name="T28" fmla="*/ 193042 w 266700"/>
                <a:gd name="T29" fmla="*/ 989330 h 1032510"/>
                <a:gd name="T30" fmla="*/ 148592 w 266700"/>
                <a:gd name="T31" fmla="*/ 1003300 h 1032510"/>
                <a:gd name="T32" fmla="*/ 104142 w 266700"/>
                <a:gd name="T33" fmla="*/ 1003300 h 1032510"/>
                <a:gd name="T34" fmla="*/ 90172 w 266700"/>
                <a:gd name="T35" fmla="*/ 1002030 h 1032510"/>
                <a:gd name="T36" fmla="*/ 76202 w 266700"/>
                <a:gd name="T37" fmla="*/ 998220 h 1032510"/>
                <a:gd name="T38" fmla="*/ 41911 w 266700"/>
                <a:gd name="T39" fmla="*/ 963930 h 1032510"/>
                <a:gd name="T40" fmla="*/ 29211 w 266700"/>
                <a:gd name="T41" fmla="*/ 937260 h 1032510"/>
                <a:gd name="T42" fmla="*/ 26671 w 266700"/>
                <a:gd name="T43" fmla="*/ 929640 h 1032510"/>
                <a:gd name="T44" fmla="*/ 25401 w 266700"/>
                <a:gd name="T45" fmla="*/ 923290 h 1032510"/>
                <a:gd name="T46" fmla="*/ 24131 w 266700"/>
                <a:gd name="T47" fmla="*/ 916940 h 1032510"/>
                <a:gd name="T48" fmla="*/ 24131 w 266700"/>
                <a:gd name="T49" fmla="*/ 909320 h 1032510"/>
                <a:gd name="T50" fmla="*/ 22861 w 266700"/>
                <a:gd name="T51" fmla="*/ 855980 h 1032510"/>
                <a:gd name="T52" fmla="*/ 21591 w 266700"/>
                <a:gd name="T53" fmla="*/ 749300 h 1032510"/>
                <a:gd name="T54" fmla="*/ 17781 w 266700"/>
                <a:gd name="T55" fmla="*/ 537210 h 1032510"/>
                <a:gd name="T56" fmla="*/ 15241 w 266700"/>
                <a:gd name="T57" fmla="*/ 325120 h 1032510"/>
                <a:gd name="T58" fmla="*/ 13971 w 266700"/>
                <a:gd name="T59" fmla="*/ 111760 h 1032510"/>
                <a:gd name="T60" fmla="*/ 16511 w 266700"/>
                <a:gd name="T61" fmla="*/ 81280 h 1032510"/>
                <a:gd name="T62" fmla="*/ 21591 w 266700"/>
                <a:gd name="T63" fmla="*/ 66040 h 1032510"/>
                <a:gd name="T64" fmla="*/ 29211 w 266700"/>
                <a:gd name="T65" fmla="*/ 52070 h 1032510"/>
                <a:gd name="T66" fmla="*/ 76201 w 266700"/>
                <a:gd name="T67" fmla="*/ 8890 h 1032510"/>
                <a:gd name="T68" fmla="*/ 107951 w 266700"/>
                <a:gd name="T69" fmla="*/ 1270 h 1032510"/>
                <a:gd name="T70" fmla="*/ 114301 w 266700"/>
                <a:gd name="T71" fmla="*/ 0 h 1032510"/>
                <a:gd name="T72" fmla="*/ 156211 w 266700"/>
                <a:gd name="T73" fmla="*/ 0 h 1032510"/>
                <a:gd name="T74" fmla="*/ 109221 w 266700"/>
                <a:gd name="T75" fmla="*/ 0 h 1032510"/>
                <a:gd name="T76" fmla="*/ 68581 w 266700"/>
                <a:gd name="T77" fmla="*/ 11430 h 1032510"/>
                <a:gd name="T78" fmla="*/ 15241 w 266700"/>
                <a:gd name="T79" fmla="*/ 77470 h 1032510"/>
                <a:gd name="T80" fmla="*/ 10161 w 266700"/>
                <a:gd name="T81" fmla="*/ 123190 h 1032510"/>
                <a:gd name="T82" fmla="*/ 8891 w 266700"/>
                <a:gd name="T83" fmla="*/ 171450 h 1032510"/>
                <a:gd name="T84" fmla="*/ 6350 w 266700"/>
                <a:gd name="T85" fmla="*/ 365760 h 1032510"/>
                <a:gd name="T86" fmla="*/ 1270 w 266700"/>
                <a:gd name="T87" fmla="*/ 755650 h 1032510"/>
                <a:gd name="T88" fmla="*/ 0 w 266700"/>
                <a:gd name="T89" fmla="*/ 853440 h 1032510"/>
                <a:gd name="T90" fmla="*/ 0 w 266700"/>
                <a:gd name="T91" fmla="*/ 901700 h 1032510"/>
                <a:gd name="T92" fmla="*/ 6350 w 266700"/>
                <a:gd name="T93" fmla="*/ 949960 h 1032510"/>
                <a:gd name="T94" fmla="*/ 57150 w 266700"/>
                <a:gd name="T95" fmla="*/ 1021080 h 1032510"/>
                <a:gd name="T96" fmla="*/ 104141 w 266700"/>
                <a:gd name="T97" fmla="*/ 1032510 h 1032510"/>
                <a:gd name="T98" fmla="*/ 151131 w 266700"/>
                <a:gd name="T99" fmla="*/ 1032510 h 1032510"/>
                <a:gd name="T100" fmla="*/ 234951 w 266700"/>
                <a:gd name="T101" fmla="*/ 995680 h 1032510"/>
                <a:gd name="T102" fmla="*/ 259081 w 266700"/>
                <a:gd name="T103" fmla="*/ 957580 h 1032510"/>
                <a:gd name="T104" fmla="*/ 266701 w 266700"/>
                <a:gd name="T105" fmla="*/ 913130 h 1032510"/>
                <a:gd name="T106" fmla="*/ 261621 w 266700"/>
                <a:gd name="T107" fmla="*/ 749300 h 1032510"/>
                <a:gd name="T108" fmla="*/ 261622 w 266700"/>
                <a:gd name="T109" fmla="*/ 749300 h 103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700" h="1032510">
                  <a:moveTo>
                    <a:pt x="261622" y="749300"/>
                  </a:moveTo>
                  <a:lnTo>
                    <a:pt x="261622" y="723900"/>
                  </a:lnTo>
                  <a:cubicBezTo>
                    <a:pt x="259082" y="598170"/>
                    <a:pt x="257812" y="490220"/>
                    <a:pt x="256542" y="364490"/>
                  </a:cubicBezTo>
                  <a:lnTo>
                    <a:pt x="256542" y="358140"/>
                  </a:lnTo>
                  <a:lnTo>
                    <a:pt x="252732" y="359410"/>
                  </a:lnTo>
                  <a:lnTo>
                    <a:pt x="252732" y="364490"/>
                  </a:lnTo>
                  <a:lnTo>
                    <a:pt x="250192" y="521970"/>
                  </a:lnTo>
                  <a:lnTo>
                    <a:pt x="246382" y="695960"/>
                  </a:lnTo>
                  <a:lnTo>
                    <a:pt x="245112" y="745490"/>
                  </a:lnTo>
                  <a:lnTo>
                    <a:pt x="245112" y="750570"/>
                  </a:lnTo>
                  <a:lnTo>
                    <a:pt x="242572" y="872490"/>
                  </a:lnTo>
                  <a:cubicBezTo>
                    <a:pt x="242572" y="887730"/>
                    <a:pt x="242572" y="901700"/>
                    <a:pt x="241302" y="916940"/>
                  </a:cubicBezTo>
                  <a:cubicBezTo>
                    <a:pt x="240032" y="927100"/>
                    <a:pt x="238762" y="935990"/>
                    <a:pt x="234952" y="944880"/>
                  </a:cubicBezTo>
                  <a:cubicBezTo>
                    <a:pt x="232412" y="949960"/>
                    <a:pt x="231142" y="955040"/>
                    <a:pt x="227332" y="960120"/>
                  </a:cubicBezTo>
                  <a:cubicBezTo>
                    <a:pt x="218442" y="972820"/>
                    <a:pt x="207012" y="982980"/>
                    <a:pt x="193042" y="989330"/>
                  </a:cubicBezTo>
                  <a:cubicBezTo>
                    <a:pt x="182882" y="994410"/>
                    <a:pt x="162562" y="1000760"/>
                    <a:pt x="148592" y="1003300"/>
                  </a:cubicBezTo>
                  <a:lnTo>
                    <a:pt x="104142" y="1003300"/>
                  </a:lnTo>
                  <a:lnTo>
                    <a:pt x="90172" y="1002030"/>
                  </a:lnTo>
                  <a:cubicBezTo>
                    <a:pt x="85092" y="1000760"/>
                    <a:pt x="81281" y="999490"/>
                    <a:pt x="76202" y="998220"/>
                  </a:cubicBezTo>
                  <a:cubicBezTo>
                    <a:pt x="58422" y="991870"/>
                    <a:pt x="53342" y="980440"/>
                    <a:pt x="41911" y="963930"/>
                  </a:cubicBezTo>
                  <a:cubicBezTo>
                    <a:pt x="36831" y="955040"/>
                    <a:pt x="31752" y="947420"/>
                    <a:pt x="29211" y="937260"/>
                  </a:cubicBezTo>
                  <a:lnTo>
                    <a:pt x="26671" y="929640"/>
                  </a:lnTo>
                  <a:cubicBezTo>
                    <a:pt x="26671" y="927100"/>
                    <a:pt x="26671" y="925830"/>
                    <a:pt x="25401" y="923290"/>
                  </a:cubicBezTo>
                  <a:lnTo>
                    <a:pt x="24131" y="916940"/>
                  </a:lnTo>
                  <a:lnTo>
                    <a:pt x="24131" y="909320"/>
                  </a:lnTo>
                  <a:lnTo>
                    <a:pt x="22861" y="855980"/>
                  </a:lnTo>
                  <a:lnTo>
                    <a:pt x="21591" y="749300"/>
                  </a:lnTo>
                  <a:lnTo>
                    <a:pt x="17781" y="537210"/>
                  </a:lnTo>
                  <a:cubicBezTo>
                    <a:pt x="16511" y="466090"/>
                    <a:pt x="15241" y="394970"/>
                    <a:pt x="15241" y="325120"/>
                  </a:cubicBezTo>
                  <a:cubicBezTo>
                    <a:pt x="13971" y="254000"/>
                    <a:pt x="13971" y="182880"/>
                    <a:pt x="13971" y="111760"/>
                  </a:cubicBezTo>
                  <a:cubicBezTo>
                    <a:pt x="13971" y="104140"/>
                    <a:pt x="15241" y="91440"/>
                    <a:pt x="16511" y="81280"/>
                  </a:cubicBezTo>
                  <a:lnTo>
                    <a:pt x="21591" y="66040"/>
                  </a:lnTo>
                  <a:cubicBezTo>
                    <a:pt x="22861" y="60960"/>
                    <a:pt x="26671" y="55880"/>
                    <a:pt x="29211" y="52070"/>
                  </a:cubicBezTo>
                  <a:cubicBezTo>
                    <a:pt x="40641" y="33020"/>
                    <a:pt x="57151" y="17780"/>
                    <a:pt x="76201" y="8890"/>
                  </a:cubicBezTo>
                  <a:cubicBezTo>
                    <a:pt x="86361" y="5080"/>
                    <a:pt x="100331" y="1270"/>
                    <a:pt x="107951" y="1270"/>
                  </a:cubicBezTo>
                  <a:lnTo>
                    <a:pt x="114301" y="0"/>
                  </a:lnTo>
                  <a:lnTo>
                    <a:pt x="156211" y="0"/>
                  </a:lnTo>
                  <a:lnTo>
                    <a:pt x="109221" y="0"/>
                  </a:lnTo>
                  <a:cubicBezTo>
                    <a:pt x="95251" y="1270"/>
                    <a:pt x="81281" y="5080"/>
                    <a:pt x="68581" y="11430"/>
                  </a:cubicBezTo>
                  <a:cubicBezTo>
                    <a:pt x="43181" y="24130"/>
                    <a:pt x="22861" y="49530"/>
                    <a:pt x="15241" y="77470"/>
                  </a:cubicBezTo>
                  <a:cubicBezTo>
                    <a:pt x="11431" y="91440"/>
                    <a:pt x="11431" y="106680"/>
                    <a:pt x="10161" y="123190"/>
                  </a:cubicBezTo>
                  <a:lnTo>
                    <a:pt x="8891" y="171450"/>
                  </a:lnTo>
                  <a:lnTo>
                    <a:pt x="6350" y="365760"/>
                  </a:lnTo>
                  <a:cubicBezTo>
                    <a:pt x="5080" y="495300"/>
                    <a:pt x="1270" y="624840"/>
                    <a:pt x="1270" y="755650"/>
                  </a:cubicBezTo>
                  <a:lnTo>
                    <a:pt x="0" y="853440"/>
                  </a:lnTo>
                  <a:lnTo>
                    <a:pt x="0" y="901700"/>
                  </a:lnTo>
                  <a:cubicBezTo>
                    <a:pt x="0" y="918210"/>
                    <a:pt x="0" y="934720"/>
                    <a:pt x="6350" y="949960"/>
                  </a:cubicBezTo>
                  <a:cubicBezTo>
                    <a:pt x="16510" y="980440"/>
                    <a:pt x="27941" y="1007110"/>
                    <a:pt x="57150" y="1021080"/>
                  </a:cubicBezTo>
                  <a:cubicBezTo>
                    <a:pt x="71120" y="1027430"/>
                    <a:pt x="87630" y="1031240"/>
                    <a:pt x="104141" y="1032510"/>
                  </a:cubicBezTo>
                  <a:lnTo>
                    <a:pt x="151131" y="1032510"/>
                  </a:lnTo>
                  <a:cubicBezTo>
                    <a:pt x="182881" y="1031240"/>
                    <a:pt x="213361" y="1017270"/>
                    <a:pt x="234951" y="995680"/>
                  </a:cubicBezTo>
                  <a:cubicBezTo>
                    <a:pt x="246381" y="985520"/>
                    <a:pt x="254001" y="971550"/>
                    <a:pt x="259081" y="957580"/>
                  </a:cubicBezTo>
                  <a:cubicBezTo>
                    <a:pt x="264161" y="943610"/>
                    <a:pt x="266701" y="929640"/>
                    <a:pt x="266701" y="913130"/>
                  </a:cubicBezTo>
                  <a:lnTo>
                    <a:pt x="261621" y="749300"/>
                  </a:lnTo>
                  <a:lnTo>
                    <a:pt x="261622" y="749300"/>
                  </a:lnTo>
                  <a:close/>
                </a:path>
              </a:pathLst>
            </a:custGeom>
            <a:solidFill>
              <a:srgbClr val="E2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5" name="TextBox 15">
            <a:extLst>
              <a:ext uri="{FF2B5EF4-FFF2-40B4-BE49-F238E27FC236}">
                <a16:creationId xmlns:a16="http://schemas.microsoft.com/office/drawing/2014/main" id="{04041B71-18DC-B9DB-C904-8254297ADAAE}"/>
              </a:ext>
            </a:extLst>
          </p:cNvPr>
          <p:cNvSpPr txBox="1">
            <a:spLocks noChangeArrowheads="1"/>
          </p:cNvSpPr>
          <p:nvPr/>
        </p:nvSpPr>
        <p:spPr bwMode="auto">
          <a:xfrm>
            <a:off x="7189788" y="3746582"/>
            <a:ext cx="107330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700" dirty="0" err="1">
                <a:solidFill>
                  <a:srgbClr val="FFFFFF"/>
                </a:solidFill>
                <a:latin typeface="Arial" panose="020B0604020202020204" pitchFamily="34" charset="0"/>
                <a:sym typeface="Arimo Bold" panose="020B0704020202020204" pitchFamily="34" charset="0"/>
              </a:rPr>
              <a:t>Comportament</a:t>
            </a:r>
            <a:r>
              <a:rPr lang="en-US" altLang="zh-CN" sz="2700" dirty="0">
                <a:solidFill>
                  <a:srgbClr val="FFFFFF"/>
                </a:solidFill>
                <a:latin typeface="Arial" panose="020B0604020202020204" pitchFamily="34" charset="0"/>
                <a:sym typeface="Arimo Bold" panose="020B0704020202020204" pitchFamily="34" charset="0"/>
              </a:rPr>
              <a:t> non-</a:t>
            </a:r>
            <a:r>
              <a:rPr lang="en-US" altLang="zh-CN" sz="2700" dirty="0" err="1">
                <a:solidFill>
                  <a:srgbClr val="FFFFFF"/>
                </a:solidFill>
                <a:latin typeface="Arial" panose="020B0604020202020204" pitchFamily="34" charset="0"/>
                <a:sym typeface="Arimo Bold" panose="020B0704020202020204" pitchFamily="34" charset="0"/>
              </a:rPr>
              <a:t>asertiv</a:t>
            </a:r>
            <a:r>
              <a:rPr lang="en-US" altLang="zh-CN" sz="2700" dirty="0">
                <a:solidFill>
                  <a:srgbClr val="FFFFFF"/>
                </a:solidFill>
                <a:latin typeface="Arial" panose="020B0604020202020204" pitchFamily="34" charset="0"/>
                <a:sym typeface="Arimo Bold" panose="020B0704020202020204" pitchFamily="34" charset="0"/>
              </a:rPr>
              <a:t>: Maria nu </a:t>
            </a:r>
            <a:r>
              <a:rPr lang="en-US" altLang="zh-CN" sz="2700" dirty="0" err="1">
                <a:solidFill>
                  <a:srgbClr val="FFFFFF"/>
                </a:solidFill>
                <a:latin typeface="Arial" panose="020B0604020202020204" pitchFamily="34" charset="0"/>
                <a:sym typeface="Arimo Bold" panose="020B0704020202020204" pitchFamily="34" charset="0"/>
              </a:rPr>
              <a:t>participă</a:t>
            </a:r>
            <a:r>
              <a:rPr lang="en-US" altLang="zh-CN" sz="2700" dirty="0">
                <a:solidFill>
                  <a:srgbClr val="FFFFFF"/>
                </a:solidFill>
                <a:latin typeface="Arial" panose="020B0604020202020204" pitchFamily="34" charset="0"/>
                <a:sym typeface="Arimo Bold" panose="020B0704020202020204" pitchFamily="34" charset="0"/>
              </a:rPr>
              <a:t> la </a:t>
            </a:r>
            <a:r>
              <a:rPr lang="en-US" altLang="zh-CN" sz="2700" dirty="0" err="1">
                <a:solidFill>
                  <a:srgbClr val="FFFFFF"/>
                </a:solidFill>
                <a:latin typeface="Arial" panose="020B0604020202020204" pitchFamily="34" charset="0"/>
                <a:sym typeface="Arimo Bold" panose="020B0704020202020204" pitchFamily="34" charset="0"/>
              </a:rPr>
              <a:t>discuții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și</a:t>
            </a:r>
            <a:r>
              <a:rPr lang="en-US" altLang="zh-CN" sz="2700" dirty="0">
                <a:solidFill>
                  <a:srgbClr val="FFFFFF"/>
                </a:solidFill>
                <a:latin typeface="Arial" panose="020B0604020202020204" pitchFamily="34" charset="0"/>
                <a:sym typeface="Arimo Bold" panose="020B0704020202020204" pitchFamily="34" charset="0"/>
              </a:rPr>
              <a:t> nu </a:t>
            </a:r>
            <a:r>
              <a:rPr lang="en-US" altLang="zh-CN" sz="2700" dirty="0" err="1">
                <a:solidFill>
                  <a:srgbClr val="FFFFFF"/>
                </a:solidFill>
                <a:latin typeface="Arial" panose="020B0604020202020204" pitchFamily="34" charset="0"/>
                <a:sym typeface="Arimo Bold" panose="020B0704020202020204" pitchFamily="34" charset="0"/>
              </a:rPr>
              <a:t>informează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instructorul</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despre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dificultățile</a:t>
            </a:r>
            <a:r>
              <a:rPr lang="en-US" altLang="zh-CN" sz="2700" dirty="0">
                <a:solidFill>
                  <a:srgbClr val="FFFFFF"/>
                </a:solidFill>
                <a:latin typeface="Arial" panose="020B0604020202020204" pitchFamily="34" charset="0"/>
                <a:sym typeface="Arimo Bold" panose="020B0704020202020204" pitchFamily="34" charset="0"/>
              </a:rPr>
              <a:t> cu care se </a:t>
            </a:r>
            <a:r>
              <a:rPr lang="en-US" altLang="zh-CN" sz="2700" dirty="0" err="1">
                <a:solidFill>
                  <a:srgbClr val="FFFFFF"/>
                </a:solidFill>
                <a:latin typeface="Arial" panose="020B0604020202020204" pitchFamily="34" charset="0"/>
                <a:sym typeface="Arimo Bold" panose="020B0704020202020204" pitchFamily="34" charset="0"/>
              </a:rPr>
              <a:t>confruntă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Notele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ei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suferă</a:t>
            </a:r>
            <a:r>
              <a:rPr lang="en-US" altLang="zh-CN" sz="2700" dirty="0">
                <a:solidFill>
                  <a:srgbClr val="FFFFFF"/>
                </a:solidFill>
                <a:latin typeface="Arial" panose="020B0604020202020204" pitchFamily="34" charset="0"/>
                <a:sym typeface="Arimo Bold" panose="020B0704020202020204" pitchFamily="34" charset="0"/>
              </a:rPr>
              <a:t> din </a:t>
            </a:r>
            <a:r>
              <a:rPr lang="en-US" altLang="zh-CN" sz="2700" dirty="0" err="1">
                <a:solidFill>
                  <a:srgbClr val="FFFFFF"/>
                </a:solidFill>
                <a:latin typeface="Arial" panose="020B0604020202020204" pitchFamily="34" charset="0"/>
                <a:sym typeface="Arimo Bold" panose="020B0704020202020204" pitchFamily="34" charset="0"/>
              </a:rPr>
              <a:t>cauza</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lipsei</a:t>
            </a:r>
            <a:r>
              <a:rPr lang="en-US" altLang="zh-CN" sz="2700" dirty="0">
                <a:solidFill>
                  <a:srgbClr val="FFFFFF"/>
                </a:solidFill>
                <a:latin typeface="Arial" panose="020B0604020202020204" pitchFamily="34" charset="0"/>
                <a:sym typeface="Arimo Bold" panose="020B0704020202020204" pitchFamily="34" charset="0"/>
              </a:rPr>
              <a:t> de </a:t>
            </a:r>
            <a:r>
              <a:rPr lang="en-US" altLang="zh-CN" sz="2700" dirty="0" err="1">
                <a:solidFill>
                  <a:srgbClr val="FFFFFF"/>
                </a:solidFill>
                <a:latin typeface="Arial" panose="020B0604020202020204" pitchFamily="34" charset="0"/>
                <a:sym typeface="Arimo Bold" panose="020B0704020202020204" pitchFamily="34" charset="0"/>
              </a:rPr>
              <a:t>participare</a:t>
            </a:r>
            <a:r>
              <a:rPr lang="en-US" altLang="zh-CN" sz="2700" dirty="0">
                <a:solidFill>
                  <a:srgbClr val="FFFFFF"/>
                </a:solidFill>
                <a:latin typeface="Arial" panose="020B0604020202020204" pitchFamily="34" charset="0"/>
                <a:sym typeface="Arimo Bold" panose="020B0704020202020204" pitchFamily="34" charset="0"/>
              </a:rPr>
              <a:t>.</a:t>
            </a:r>
            <a:endParaRPr lang="en-US" altLang="zh-CN" sz="2700" dirty="0">
              <a:solidFill>
                <a:srgbClr val="FFFFFF"/>
              </a:solidFill>
              <a:latin typeface="Arial" panose="020B0604020202020204" pitchFamily="34" charset="0"/>
              <a:sym typeface="Arial" panose="020B0604020202020204" pitchFamily="34" charset="0"/>
            </a:endParaRPr>
          </a:p>
        </p:txBody>
      </p:sp>
      <p:sp>
        <p:nvSpPr>
          <p:cNvPr id="16" name="TextBox 16">
            <a:extLst>
              <a:ext uri="{FF2B5EF4-FFF2-40B4-BE49-F238E27FC236}">
                <a16:creationId xmlns:a16="http://schemas.microsoft.com/office/drawing/2014/main" id="{C26A4463-EC52-3C38-C45B-B8E51BF86EA3}"/>
              </a:ext>
            </a:extLst>
          </p:cNvPr>
          <p:cNvSpPr txBox="1">
            <a:spLocks noChangeArrowheads="1"/>
          </p:cNvSpPr>
          <p:nvPr/>
        </p:nvSpPr>
        <p:spPr bwMode="auto">
          <a:xfrm>
            <a:off x="695325" y="647700"/>
            <a:ext cx="16897350" cy="69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Studiu</a:t>
            </a:r>
            <a:r>
              <a:rPr lang="en-US" altLang="zh-CN" sz="4800" b="1" dirty="0">
                <a:solidFill>
                  <a:srgbClr val="FFFFFF"/>
                </a:solidFill>
                <a:latin typeface="Arial" panose="020B0604020202020204" pitchFamily="34" charset="0"/>
                <a:sym typeface="Arimo Bold" panose="020B0704020202020204" pitchFamily="34" charset="0"/>
              </a:rPr>
              <a:t> de </a:t>
            </a:r>
            <a:r>
              <a:rPr lang="en-US" altLang="zh-CN" sz="4800" b="1" dirty="0" err="1">
                <a:solidFill>
                  <a:srgbClr val="FFFFFF"/>
                </a:solidFill>
                <a:latin typeface="Arial" panose="020B0604020202020204" pitchFamily="34" charset="0"/>
                <a:sym typeface="Arimo Bold" panose="020B0704020202020204" pitchFamily="34" charset="0"/>
              </a:rPr>
              <a:t>caz</a:t>
            </a:r>
            <a:r>
              <a:rPr lang="en-US" altLang="zh-CN" sz="4800" b="1" dirty="0">
                <a:solidFill>
                  <a:srgbClr val="FFFFFF"/>
                </a:solidFill>
                <a:latin typeface="Arial" panose="020B0604020202020204" pitchFamily="34" charset="0"/>
                <a:sym typeface="Arimo Bold" panose="020B0704020202020204" pitchFamily="34" charset="0"/>
              </a:rPr>
              <a:t> 2 - </a:t>
            </a:r>
            <a:r>
              <a:rPr lang="en-US" altLang="zh-CN" sz="4800" b="1" dirty="0" err="1">
                <a:solidFill>
                  <a:srgbClr val="FFFFFF"/>
                </a:solidFill>
                <a:latin typeface="Arial" panose="020B0604020202020204" pitchFamily="34" charset="0"/>
                <a:sym typeface="Arimo Bold" panose="020B0704020202020204" pitchFamily="34" charset="0"/>
              </a:rPr>
              <a:t>Participarea</a:t>
            </a:r>
            <a:r>
              <a:rPr lang="en-US" altLang="zh-CN" sz="4800" b="1" dirty="0">
                <a:solidFill>
                  <a:srgbClr val="FFFFFF"/>
                </a:solidFill>
                <a:latin typeface="Arial" panose="020B0604020202020204" pitchFamily="34" charset="0"/>
                <a:sym typeface="Arimo Bold" panose="020B0704020202020204" pitchFamily="34" charset="0"/>
              </a:rPr>
              <a:t> la </a:t>
            </a:r>
            <a:r>
              <a:rPr lang="en-US" altLang="zh-CN" sz="4800" b="1" dirty="0" err="1">
                <a:solidFill>
                  <a:srgbClr val="FFFFFF"/>
                </a:solidFill>
                <a:latin typeface="Arial" panose="020B0604020202020204" pitchFamily="34" charset="0"/>
                <a:sym typeface="Arimo Bold" panose="020B0704020202020204" pitchFamily="34" charset="0"/>
              </a:rPr>
              <a:t>discuții</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17" name="TextBox 17">
            <a:extLst>
              <a:ext uri="{FF2B5EF4-FFF2-40B4-BE49-F238E27FC236}">
                <a16:creationId xmlns:a16="http://schemas.microsoft.com/office/drawing/2014/main" id="{1EC35629-9E5C-E0BE-CB74-708AA1078A1D}"/>
              </a:ext>
            </a:extLst>
          </p:cNvPr>
          <p:cNvSpPr txBox="1">
            <a:spLocks noChangeArrowheads="1"/>
          </p:cNvSpPr>
          <p:nvPr/>
        </p:nvSpPr>
        <p:spPr bwMode="auto">
          <a:xfrm>
            <a:off x="7189788" y="5470607"/>
            <a:ext cx="10733087" cy="425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700" dirty="0" err="1">
                <a:solidFill>
                  <a:srgbClr val="FFFFFF"/>
                </a:solidFill>
                <a:latin typeface="Arial" panose="020B0604020202020204" pitchFamily="34" charset="0"/>
                <a:sym typeface="Arimo Bold" panose="020B0704020202020204" pitchFamily="34" charset="0"/>
              </a:rPr>
              <a:t>Comportament</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asertiv</a:t>
            </a:r>
            <a:r>
              <a:rPr lang="en-US" altLang="zh-CN" sz="2700" dirty="0">
                <a:solidFill>
                  <a:srgbClr val="FFFFFF"/>
                </a:solidFill>
                <a:latin typeface="Arial" panose="020B0604020202020204" pitchFamily="34" charset="0"/>
                <a:sym typeface="Arimo Bold" panose="020B0704020202020204" pitchFamily="34" charset="0"/>
              </a:rPr>
              <a:t>: Maria </a:t>
            </a:r>
            <a:r>
              <a:rPr lang="en-US" altLang="zh-CN" sz="2700" dirty="0" err="1">
                <a:solidFill>
                  <a:srgbClr val="FFFFFF"/>
                </a:solidFill>
                <a:latin typeface="Arial" panose="020B0604020202020204" pitchFamily="34" charset="0"/>
                <a:sym typeface="Arimo Bold" panose="020B0704020202020204" pitchFamily="34" charset="0"/>
              </a:rPr>
              <a:t>contactează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instructorul</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și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îi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explică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situația</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Ea</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sugerează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posibile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soluții</a:t>
            </a:r>
            <a:r>
              <a:rPr lang="en-US" altLang="zh-CN" sz="2700" dirty="0">
                <a:solidFill>
                  <a:srgbClr val="FFFFFF"/>
                </a:solidFill>
                <a:latin typeface="Arial" panose="020B0604020202020204" pitchFamily="34" charset="0"/>
                <a:sym typeface="Arimo Bold" panose="020B0704020202020204" pitchFamily="34" charset="0"/>
              </a:rPr>
              <a:t>, cum </a:t>
            </a:r>
            <a:r>
              <a:rPr lang="en-US" altLang="zh-CN" sz="2700" dirty="0" err="1">
                <a:solidFill>
                  <a:srgbClr val="FFFFFF"/>
                </a:solidFill>
                <a:latin typeface="Arial" panose="020B0604020202020204" pitchFamily="34" charset="0"/>
                <a:sym typeface="Arimo Bold" panose="020B0704020202020204" pitchFamily="34" charset="0"/>
              </a:rPr>
              <a:t>ar</a:t>
            </a:r>
            <a:r>
              <a:rPr lang="en-US" altLang="zh-CN" sz="2700" dirty="0">
                <a:solidFill>
                  <a:srgbClr val="FFFFFF"/>
                </a:solidFill>
                <a:latin typeface="Arial" panose="020B0604020202020204" pitchFamily="34" charset="0"/>
                <a:sym typeface="Arimo Bold" panose="020B0704020202020204" pitchFamily="34" charset="0"/>
              </a:rPr>
              <a:t> fi </a:t>
            </a:r>
            <a:r>
              <a:rPr lang="en-US" altLang="zh-CN" sz="2700" dirty="0" err="1">
                <a:solidFill>
                  <a:srgbClr val="FFFFFF"/>
                </a:solidFill>
                <a:latin typeface="Arial" panose="020B0604020202020204" pitchFamily="34" charset="0"/>
                <a:sym typeface="Arimo Bold" panose="020B0704020202020204" pitchFamily="34" charset="0"/>
              </a:rPr>
              <a:t>furnizarea</a:t>
            </a:r>
            <a:r>
              <a:rPr lang="en-US" altLang="zh-CN" sz="2700" dirty="0">
                <a:solidFill>
                  <a:srgbClr val="FFFFFF"/>
                </a:solidFill>
                <a:latin typeface="Arial" panose="020B0604020202020204" pitchFamily="34" charset="0"/>
                <a:sym typeface="Arimo Bold" panose="020B0704020202020204" pitchFamily="34" charset="0"/>
              </a:rPr>
              <a:t> de </a:t>
            </a:r>
            <a:r>
              <a:rPr lang="en-US" altLang="zh-CN" sz="2700" dirty="0" err="1">
                <a:solidFill>
                  <a:srgbClr val="FFFFFF"/>
                </a:solidFill>
                <a:latin typeface="Arial" panose="020B0604020202020204" pitchFamily="34" charset="0"/>
                <a:sym typeface="Arimo Bold" panose="020B0704020202020204" pitchFamily="34" charset="0"/>
              </a:rPr>
              <a:t>transcrieri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pentru</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discuții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sau</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utilizarea</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unui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sistem</a:t>
            </a:r>
            <a:r>
              <a:rPr lang="en-US" altLang="zh-CN" sz="2700" dirty="0">
                <a:solidFill>
                  <a:srgbClr val="FFFFFF"/>
                </a:solidFill>
                <a:latin typeface="Arial" panose="020B0604020202020204" pitchFamily="34" charset="0"/>
                <a:sym typeface="Arimo Bold" panose="020B0704020202020204" pitchFamily="34" charset="0"/>
              </a:rPr>
              <a:t> de </a:t>
            </a:r>
            <a:r>
              <a:rPr lang="en-US" altLang="zh-CN" sz="2700" dirty="0" err="1">
                <a:solidFill>
                  <a:srgbClr val="FFFFFF"/>
                </a:solidFill>
                <a:latin typeface="Arial" panose="020B0604020202020204" pitchFamily="34" charset="0"/>
                <a:sym typeface="Arimo Bold" panose="020B0704020202020204" pitchFamily="34" charset="0"/>
              </a:rPr>
              <a:t>subtitrare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pentru</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videoclipuri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Aceste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studii</a:t>
            </a:r>
            <a:r>
              <a:rPr lang="en-US" altLang="zh-CN" sz="2700" dirty="0">
                <a:solidFill>
                  <a:srgbClr val="FFFFFF"/>
                </a:solidFill>
                <a:latin typeface="Arial" panose="020B0604020202020204" pitchFamily="34" charset="0"/>
                <a:sym typeface="Arimo Bold" panose="020B0704020202020204" pitchFamily="34" charset="0"/>
              </a:rPr>
              <a:t> de </a:t>
            </a:r>
            <a:r>
              <a:rPr lang="en-US" altLang="zh-CN" sz="2700" dirty="0" err="1">
                <a:solidFill>
                  <a:srgbClr val="FFFFFF"/>
                </a:solidFill>
                <a:latin typeface="Arial" panose="020B0604020202020204" pitchFamily="34" charset="0"/>
                <a:sym typeface="Arimo Bold" panose="020B0704020202020204" pitchFamily="34" charset="0"/>
              </a:rPr>
              <a:t>caz</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ilustrează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importanța</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comportamentului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asertiv</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în</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comunicarea</a:t>
            </a:r>
            <a:r>
              <a:rPr lang="en-US" altLang="zh-CN" sz="2700" dirty="0">
                <a:solidFill>
                  <a:srgbClr val="FFFFFF"/>
                </a:solidFill>
                <a:latin typeface="Arial" panose="020B0604020202020204" pitchFamily="34" charset="0"/>
                <a:sym typeface="Arimo Bold" panose="020B0704020202020204" pitchFamily="34" charset="0"/>
              </a:rPr>
              <a:t> online, </a:t>
            </a:r>
            <a:r>
              <a:rPr lang="en-US" altLang="zh-CN" sz="2700" dirty="0" err="1">
                <a:solidFill>
                  <a:srgbClr val="FFFFFF"/>
                </a:solidFill>
                <a:latin typeface="Arial" panose="020B0604020202020204" pitchFamily="34" charset="0"/>
                <a:sym typeface="Arimo Bold" panose="020B0704020202020204" pitchFamily="34" charset="0"/>
              </a:rPr>
              <a:t>în</a:t>
            </a:r>
            <a:r>
              <a:rPr lang="en-US" altLang="zh-CN" sz="2700" dirty="0">
                <a:solidFill>
                  <a:srgbClr val="FFFFFF"/>
                </a:solidFill>
                <a:latin typeface="Arial" panose="020B0604020202020204" pitchFamily="34" charset="0"/>
                <a:sym typeface="Arimo Bold" panose="020B0704020202020204" pitchFamily="34" charset="0"/>
              </a:rPr>
              <a:t> special </a:t>
            </a:r>
            <a:r>
              <a:rPr lang="en-US" altLang="zh-CN" sz="2700" dirty="0" err="1">
                <a:solidFill>
                  <a:srgbClr val="FFFFFF"/>
                </a:solidFill>
                <a:latin typeface="Arial" panose="020B0604020202020204" pitchFamily="34" charset="0"/>
                <a:sym typeface="Arimo Bold" panose="020B0704020202020204" pitchFamily="34" charset="0"/>
              </a:rPr>
              <a:t>pentru</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persoanele</a:t>
            </a:r>
            <a:r>
              <a:rPr lang="en-US" altLang="zh-CN" sz="2700" dirty="0">
                <a:solidFill>
                  <a:srgbClr val="FFFFFF"/>
                </a:solidFill>
                <a:latin typeface="Arial" panose="020B0604020202020204" pitchFamily="34" charset="0"/>
                <a:sym typeface="Arimo Bold" panose="020B0704020202020204" pitchFamily="34" charset="0"/>
              </a:rPr>
              <a:t> cu </a:t>
            </a:r>
            <a:r>
              <a:rPr lang="en-US" altLang="zh-CN" sz="2700" dirty="0" err="1">
                <a:solidFill>
                  <a:srgbClr val="FFFFFF"/>
                </a:solidFill>
                <a:latin typeface="Arial" panose="020B0604020202020204" pitchFamily="34" charset="0"/>
                <a:sym typeface="Arimo Bold" panose="020B0704020202020204" pitchFamily="34" charset="0"/>
              </a:rPr>
              <a:t>dizabilități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Exprimându-și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în</a:t>
            </a:r>
            <a:r>
              <a:rPr lang="en-US" altLang="zh-CN" sz="2700" dirty="0">
                <a:solidFill>
                  <a:srgbClr val="FFFFFF"/>
                </a:solidFill>
                <a:latin typeface="Arial" panose="020B0604020202020204" pitchFamily="34" charset="0"/>
                <a:sym typeface="Arimo Bold" panose="020B0704020202020204" pitchFamily="34" charset="0"/>
              </a:rPr>
              <a:t> mod </a:t>
            </a:r>
            <a:r>
              <a:rPr lang="en-US" altLang="zh-CN" sz="2700" dirty="0" err="1">
                <a:solidFill>
                  <a:srgbClr val="FFFFFF"/>
                </a:solidFill>
                <a:latin typeface="Arial" panose="020B0604020202020204" pitchFamily="34" charset="0"/>
                <a:sym typeface="Arimo Bold" panose="020B0704020202020204" pitchFamily="34" charset="0"/>
              </a:rPr>
              <a:t>clar</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nevoile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și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solicitând</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amenajări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rezonabile</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aceștia</a:t>
            </a:r>
            <a:r>
              <a:rPr lang="en-US" altLang="zh-CN" sz="2700" dirty="0">
                <a:solidFill>
                  <a:srgbClr val="FFFFFF"/>
                </a:solidFill>
                <a:latin typeface="Arial" panose="020B0604020202020204" pitchFamily="34" charset="0"/>
                <a:sym typeface="Arimo Bold" panose="020B0704020202020204" pitchFamily="34" charset="0"/>
              </a:rPr>
              <a:t> pot </a:t>
            </a:r>
            <a:r>
              <a:rPr lang="en-US" altLang="zh-CN" sz="2700" dirty="0" err="1">
                <a:solidFill>
                  <a:srgbClr val="FFFFFF"/>
                </a:solidFill>
                <a:latin typeface="Arial" panose="020B0604020202020204" pitchFamily="34" charset="0"/>
                <a:sym typeface="Arimo Bold" panose="020B0704020202020204" pitchFamily="34" charset="0"/>
              </a:rPr>
              <a:t>avea</a:t>
            </a:r>
            <a:r>
              <a:rPr lang="en-US" altLang="zh-CN" sz="2700" dirty="0">
                <a:solidFill>
                  <a:srgbClr val="FFFFFF"/>
                </a:solidFill>
                <a:latin typeface="Arial" panose="020B0604020202020204" pitchFamily="34" charset="0"/>
                <a:sym typeface="Arimo Bold" panose="020B0704020202020204" pitchFamily="34" charset="0"/>
              </a:rPr>
              <a:t> o </a:t>
            </a:r>
            <a:r>
              <a:rPr lang="en-US" altLang="zh-CN" sz="2700" dirty="0" err="1">
                <a:solidFill>
                  <a:srgbClr val="FFFFFF"/>
                </a:solidFill>
                <a:latin typeface="Arial" panose="020B0604020202020204" pitchFamily="34" charset="0"/>
                <a:sym typeface="Arimo Bold" panose="020B0704020202020204" pitchFamily="34" charset="0"/>
              </a:rPr>
              <a:t>experiență</a:t>
            </a:r>
            <a:r>
              <a:rPr lang="en-US" altLang="zh-CN" sz="2700" dirty="0">
                <a:solidFill>
                  <a:srgbClr val="FFFFFF"/>
                </a:solidFill>
                <a:latin typeface="Arial" panose="020B0604020202020204" pitchFamily="34" charset="0"/>
                <a:sym typeface="Arimo Bold" panose="020B0704020202020204" pitchFamily="34" charset="0"/>
              </a:rPr>
              <a:t> online </a:t>
            </a:r>
            <a:r>
              <a:rPr lang="en-US" altLang="zh-CN" sz="2700" dirty="0" err="1">
                <a:solidFill>
                  <a:srgbClr val="FFFFFF"/>
                </a:solidFill>
                <a:latin typeface="Arial" panose="020B0604020202020204" pitchFamily="34" charset="0"/>
                <a:sym typeface="Arimo Bold" panose="020B0704020202020204" pitchFamily="34" charset="0"/>
              </a:rPr>
              <a:t>mult</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mai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pozitivă</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și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mai</a:t>
            </a:r>
            <a:r>
              <a:rPr lang="en-US" altLang="zh-CN" sz="2700" dirty="0">
                <a:solidFill>
                  <a:srgbClr val="FFFFFF"/>
                </a:solidFill>
                <a:latin typeface="Arial" panose="020B0604020202020204" pitchFamily="34" charset="0"/>
                <a:sym typeface="Arimo Bold" panose="020B0704020202020204" pitchFamily="34" charset="0"/>
              </a:rPr>
              <a:t> </a:t>
            </a:r>
            <a:r>
              <a:rPr lang="en-US" altLang="zh-CN" sz="2700" dirty="0" err="1">
                <a:solidFill>
                  <a:srgbClr val="FFFFFF"/>
                </a:solidFill>
                <a:latin typeface="Arial" panose="020B0604020202020204" pitchFamily="34" charset="0"/>
                <a:sym typeface="Arimo Bold" panose="020B0704020202020204" pitchFamily="34" charset="0"/>
              </a:rPr>
              <a:t>productivă</a:t>
            </a:r>
            <a:r>
              <a:rPr lang="en-US" altLang="zh-CN" sz="2700" dirty="0">
                <a:solidFill>
                  <a:srgbClr val="FFFFFF"/>
                </a:solidFill>
                <a:latin typeface="Arial" panose="020B0604020202020204" pitchFamily="34" charset="0"/>
                <a:sym typeface="Arimo Bold" panose="020B0704020202020204" pitchFamily="34" charset="0"/>
              </a:rPr>
              <a:t>.</a:t>
            </a:r>
            <a:endParaRPr lang="en-US" altLang="zh-CN" sz="2700" dirty="0">
              <a:solidFill>
                <a:srgbClr val="FFFFFF"/>
              </a:solidFill>
              <a:latin typeface="Arial" panose="020B0604020202020204" pitchFamily="34" charset="0"/>
              <a:sym typeface="Arial" panose="020B0604020202020204" pitchFamily="34" charset="0"/>
            </a:endParaRPr>
          </a:p>
        </p:txBody>
      </p:sp>
      <p:sp>
        <p:nvSpPr>
          <p:cNvPr id="18" name="TextBox 18">
            <a:extLst>
              <a:ext uri="{FF2B5EF4-FFF2-40B4-BE49-F238E27FC236}">
                <a16:creationId xmlns:a16="http://schemas.microsoft.com/office/drawing/2014/main" id="{D51F46F1-A31C-3329-3F4A-AA7D2EFA6EDD}"/>
              </a:ext>
            </a:extLst>
          </p:cNvPr>
          <p:cNvSpPr txBox="1">
            <a:spLocks noChangeArrowheads="1"/>
          </p:cNvSpPr>
          <p:nvPr/>
        </p:nvSpPr>
        <p:spPr bwMode="auto">
          <a:xfrm>
            <a:off x="7189788" y="2019382"/>
            <a:ext cx="10733087"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213"/>
              </a:lnSpc>
            </a:pPr>
            <a:r>
              <a:rPr lang="en-US" altLang="zh-CN" sz="2700" dirty="0">
                <a:solidFill>
                  <a:srgbClr val="FFFFFF"/>
                </a:solidFill>
                <a:latin typeface="Arial" panose="020B0604020202020204" pitchFamily="34" charset="0"/>
                <a:sym typeface="Arial" panose="020B0604020202020204" pitchFamily="34" charset="0"/>
              </a:rPr>
              <a:t>Maria are </a:t>
            </a:r>
            <a:r>
              <a:rPr lang="en-US" altLang="zh-CN" sz="2700" dirty="0" err="1">
                <a:solidFill>
                  <a:srgbClr val="FFFFFF"/>
                </a:solidFill>
                <a:latin typeface="Arial" panose="020B0604020202020204" pitchFamily="34" charset="0"/>
                <a:sym typeface="Arial" panose="020B0604020202020204" pitchFamily="34" charset="0"/>
              </a:rPr>
              <a:t>deficiențe</a:t>
            </a:r>
            <a:r>
              <a:rPr lang="en-US" altLang="zh-CN" sz="2700" dirty="0">
                <a:solidFill>
                  <a:srgbClr val="FFFFFF"/>
                </a:solidFill>
                <a:latin typeface="Arial" panose="020B0604020202020204" pitchFamily="34" charset="0"/>
                <a:sym typeface="Arial" panose="020B0604020202020204" pitchFamily="34" charset="0"/>
              </a:rPr>
              <a:t> de </a:t>
            </a:r>
            <a:r>
              <a:rPr lang="en-US" altLang="zh-CN" sz="2700" dirty="0" err="1">
                <a:solidFill>
                  <a:srgbClr val="FFFFFF"/>
                </a:solidFill>
                <a:latin typeface="Arial" panose="020B0604020202020204" pitchFamily="34" charset="0"/>
                <a:sym typeface="Arial" panose="020B0604020202020204" pitchFamily="34" charset="0"/>
              </a:rPr>
              <a:t>auz</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și</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participă</a:t>
            </a:r>
            <a:r>
              <a:rPr lang="en-US" altLang="zh-CN" sz="2700" dirty="0">
                <a:solidFill>
                  <a:srgbClr val="FFFFFF"/>
                </a:solidFill>
                <a:latin typeface="Arial" panose="020B0604020202020204" pitchFamily="34" charset="0"/>
                <a:sym typeface="Arial" panose="020B0604020202020204" pitchFamily="34" charset="0"/>
              </a:rPr>
              <a:t> la un curs online care </a:t>
            </a:r>
            <a:r>
              <a:rPr lang="en-US" altLang="zh-CN" sz="2700" dirty="0" err="1">
                <a:solidFill>
                  <a:srgbClr val="FFFFFF"/>
                </a:solidFill>
                <a:latin typeface="Arial" panose="020B0604020202020204" pitchFamily="34" charset="0"/>
                <a:sym typeface="Arial" panose="020B0604020202020204" pitchFamily="34" charset="0"/>
              </a:rPr>
              <a:t>implică</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multe</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discuții</a:t>
            </a:r>
            <a:r>
              <a:rPr lang="en-US" altLang="zh-CN" sz="2700" dirty="0">
                <a:solidFill>
                  <a:srgbClr val="FFFFFF"/>
                </a:solidFill>
                <a:latin typeface="Arial" panose="020B0604020202020204" pitchFamily="34" charset="0"/>
                <a:sym typeface="Arial" panose="020B0604020202020204" pitchFamily="34" charset="0"/>
              </a:rPr>
              <a:t> audio. Din </a:t>
            </a:r>
            <a:r>
              <a:rPr lang="en-US" altLang="zh-CN" sz="2700" dirty="0" err="1">
                <a:solidFill>
                  <a:srgbClr val="FFFFFF"/>
                </a:solidFill>
                <a:latin typeface="Arial" panose="020B0604020202020204" pitchFamily="34" charset="0"/>
                <a:sym typeface="Arial" panose="020B0604020202020204" pitchFamily="34" charset="0"/>
              </a:rPr>
              <a:t>cauza</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deficienței</a:t>
            </a:r>
            <a:r>
              <a:rPr lang="en-US" altLang="zh-CN" sz="2700" dirty="0">
                <a:solidFill>
                  <a:srgbClr val="FFFFFF"/>
                </a:solidFill>
                <a:latin typeface="Arial" panose="020B0604020202020204" pitchFamily="34" charset="0"/>
                <a:sym typeface="Arial" panose="020B0604020202020204" pitchFamily="34" charset="0"/>
              </a:rPr>
              <a:t> sale, Maria se </a:t>
            </a:r>
            <a:r>
              <a:rPr lang="en-US" altLang="zh-CN" sz="2700" dirty="0" err="1">
                <a:solidFill>
                  <a:srgbClr val="FFFFFF"/>
                </a:solidFill>
                <a:latin typeface="Arial" panose="020B0604020202020204" pitchFamily="34" charset="0"/>
                <a:sym typeface="Arial" panose="020B0604020202020204" pitchFamily="34" charset="0"/>
              </a:rPr>
              <a:t>luptă</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să</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urmărească</a:t>
            </a:r>
            <a:r>
              <a:rPr lang="en-US" altLang="zh-CN" sz="2700" dirty="0">
                <a:solidFill>
                  <a:srgbClr val="FFFFFF"/>
                </a:solidFill>
                <a:latin typeface="Arial" panose="020B0604020202020204" pitchFamily="34" charset="0"/>
                <a:sym typeface="Arial" panose="020B0604020202020204" pitchFamily="34" charset="0"/>
              </a:rPr>
              <a:t> </a:t>
            </a:r>
            <a:r>
              <a:rPr lang="en-US" altLang="zh-CN" sz="2700" dirty="0" err="1">
                <a:solidFill>
                  <a:srgbClr val="FFFFFF"/>
                </a:solidFill>
                <a:latin typeface="Arial" panose="020B0604020202020204" pitchFamily="34" charset="0"/>
                <a:sym typeface="Arial" panose="020B0604020202020204" pitchFamily="34" charset="0"/>
              </a:rPr>
              <a:t>discuțiile</a:t>
            </a:r>
            <a:r>
              <a:rPr lang="en-US" altLang="zh-CN" sz="2700" dirty="0">
                <a:solidFill>
                  <a:srgbClr val="FFFFFF"/>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barn(inVertical)">
                                      <p:cBhvr>
                                        <p:cTn id="7" dur="1000"/>
                                        <p:tgtEl>
                                          <p:spTgt spid="16"/>
                                        </p:tgtEl>
                                      </p:cBhvr>
                                    </p:animEffect>
                                  </p:childTnLst>
                                </p:cTn>
                              </p:par>
                              <p:par>
                                <p:cTn id="8" presetID="23" presetClass="entr" presetSubtype="16" fill="hold" nodeType="withEffect">
                                  <p:stCondLst>
                                    <p:cond delay="0"/>
                                  </p:stCondLst>
                                  <p:childTnLst>
                                    <p:set>
                                      <p:cBhvr>
                                        <p:cTn id="9" dur="2000"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6"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80">
                                          <p:stCondLst>
                                            <p:cond delay="0"/>
                                          </p:stCondLst>
                                        </p:cTn>
                                        <p:tgtEl>
                                          <p:spTgt spid="18"/>
                                        </p:tgtEl>
                                      </p:cBhvr>
                                    </p:animEffect>
                                    <p:anim calcmode="lin" valueType="num">
                                      <p:cBhvr>
                                        <p:cTn id="1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2" dur="26">
                                          <p:stCondLst>
                                            <p:cond delay="650"/>
                                          </p:stCondLst>
                                        </p:cTn>
                                        <p:tgtEl>
                                          <p:spTgt spid="18"/>
                                        </p:tgtEl>
                                      </p:cBhvr>
                                      <p:to x="100000" y="60000"/>
                                    </p:animScale>
                                    <p:animScale>
                                      <p:cBhvr>
                                        <p:cTn id="23" dur="166" decel="50000">
                                          <p:stCondLst>
                                            <p:cond delay="676"/>
                                          </p:stCondLst>
                                        </p:cTn>
                                        <p:tgtEl>
                                          <p:spTgt spid="18"/>
                                        </p:tgtEl>
                                      </p:cBhvr>
                                      <p:to x="100000" y="100000"/>
                                    </p:animScale>
                                    <p:animScale>
                                      <p:cBhvr>
                                        <p:cTn id="24" dur="26">
                                          <p:stCondLst>
                                            <p:cond delay="1312"/>
                                          </p:stCondLst>
                                        </p:cTn>
                                        <p:tgtEl>
                                          <p:spTgt spid="18"/>
                                        </p:tgtEl>
                                      </p:cBhvr>
                                      <p:to x="100000" y="80000"/>
                                    </p:animScale>
                                    <p:animScale>
                                      <p:cBhvr>
                                        <p:cTn id="25" dur="166" decel="50000">
                                          <p:stCondLst>
                                            <p:cond delay="1338"/>
                                          </p:stCondLst>
                                        </p:cTn>
                                        <p:tgtEl>
                                          <p:spTgt spid="18"/>
                                        </p:tgtEl>
                                      </p:cBhvr>
                                      <p:to x="100000" y="100000"/>
                                    </p:animScale>
                                    <p:animScale>
                                      <p:cBhvr>
                                        <p:cTn id="26" dur="26">
                                          <p:stCondLst>
                                            <p:cond delay="1642"/>
                                          </p:stCondLst>
                                        </p:cTn>
                                        <p:tgtEl>
                                          <p:spTgt spid="18"/>
                                        </p:tgtEl>
                                      </p:cBhvr>
                                      <p:to x="100000" y="90000"/>
                                    </p:animScale>
                                    <p:animScale>
                                      <p:cBhvr>
                                        <p:cTn id="27" dur="166" decel="50000">
                                          <p:stCondLst>
                                            <p:cond delay="1668"/>
                                          </p:stCondLst>
                                        </p:cTn>
                                        <p:tgtEl>
                                          <p:spTgt spid="18"/>
                                        </p:tgtEl>
                                      </p:cBhvr>
                                      <p:to x="100000" y="100000"/>
                                    </p:animScale>
                                    <p:animScale>
                                      <p:cBhvr>
                                        <p:cTn id="28" dur="26">
                                          <p:stCondLst>
                                            <p:cond delay="1808"/>
                                          </p:stCondLst>
                                        </p:cTn>
                                        <p:tgtEl>
                                          <p:spTgt spid="18"/>
                                        </p:tgtEl>
                                      </p:cBhvr>
                                      <p:to x="100000" y="95000"/>
                                    </p:animScale>
                                    <p:animScale>
                                      <p:cBhvr>
                                        <p:cTn id="29" dur="166" decel="50000">
                                          <p:stCondLst>
                                            <p:cond delay="1834"/>
                                          </p:stCondLst>
                                        </p:cTn>
                                        <p:tgtEl>
                                          <p:spTgt spid="18"/>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80">
                                          <p:stCondLst>
                                            <p:cond delay="0"/>
                                          </p:stCondLst>
                                        </p:cTn>
                                        <p:tgtEl>
                                          <p:spTgt spid="15"/>
                                        </p:tgtEl>
                                      </p:cBhvr>
                                    </p:animEffect>
                                    <p:anim calcmode="lin" valueType="num">
                                      <p:cBhvr>
                                        <p:cTn id="3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0" dur="26">
                                          <p:stCondLst>
                                            <p:cond delay="650"/>
                                          </p:stCondLst>
                                        </p:cTn>
                                        <p:tgtEl>
                                          <p:spTgt spid="15"/>
                                        </p:tgtEl>
                                      </p:cBhvr>
                                      <p:to x="100000" y="60000"/>
                                    </p:animScale>
                                    <p:animScale>
                                      <p:cBhvr>
                                        <p:cTn id="41" dur="166" decel="50000">
                                          <p:stCondLst>
                                            <p:cond delay="676"/>
                                          </p:stCondLst>
                                        </p:cTn>
                                        <p:tgtEl>
                                          <p:spTgt spid="15"/>
                                        </p:tgtEl>
                                      </p:cBhvr>
                                      <p:to x="100000" y="100000"/>
                                    </p:animScale>
                                    <p:animScale>
                                      <p:cBhvr>
                                        <p:cTn id="42" dur="26">
                                          <p:stCondLst>
                                            <p:cond delay="1312"/>
                                          </p:stCondLst>
                                        </p:cTn>
                                        <p:tgtEl>
                                          <p:spTgt spid="15"/>
                                        </p:tgtEl>
                                      </p:cBhvr>
                                      <p:to x="100000" y="80000"/>
                                    </p:animScale>
                                    <p:animScale>
                                      <p:cBhvr>
                                        <p:cTn id="43" dur="166" decel="50000">
                                          <p:stCondLst>
                                            <p:cond delay="1338"/>
                                          </p:stCondLst>
                                        </p:cTn>
                                        <p:tgtEl>
                                          <p:spTgt spid="15"/>
                                        </p:tgtEl>
                                      </p:cBhvr>
                                      <p:to x="100000" y="100000"/>
                                    </p:animScale>
                                    <p:animScale>
                                      <p:cBhvr>
                                        <p:cTn id="44" dur="26">
                                          <p:stCondLst>
                                            <p:cond delay="1642"/>
                                          </p:stCondLst>
                                        </p:cTn>
                                        <p:tgtEl>
                                          <p:spTgt spid="15"/>
                                        </p:tgtEl>
                                      </p:cBhvr>
                                      <p:to x="100000" y="90000"/>
                                    </p:animScale>
                                    <p:animScale>
                                      <p:cBhvr>
                                        <p:cTn id="45" dur="166" decel="50000">
                                          <p:stCondLst>
                                            <p:cond delay="1668"/>
                                          </p:stCondLst>
                                        </p:cTn>
                                        <p:tgtEl>
                                          <p:spTgt spid="15"/>
                                        </p:tgtEl>
                                      </p:cBhvr>
                                      <p:to x="100000" y="100000"/>
                                    </p:animScale>
                                    <p:animScale>
                                      <p:cBhvr>
                                        <p:cTn id="46" dur="26">
                                          <p:stCondLst>
                                            <p:cond delay="1808"/>
                                          </p:stCondLst>
                                        </p:cTn>
                                        <p:tgtEl>
                                          <p:spTgt spid="15"/>
                                        </p:tgtEl>
                                      </p:cBhvr>
                                      <p:to x="100000" y="95000"/>
                                    </p:animScale>
                                    <p:animScale>
                                      <p:cBhvr>
                                        <p:cTn id="47" dur="166" decel="50000">
                                          <p:stCondLst>
                                            <p:cond delay="1834"/>
                                          </p:stCondLst>
                                        </p:cTn>
                                        <p:tgtEl>
                                          <p:spTgt spid="15"/>
                                        </p:tgtEl>
                                      </p:cBhvr>
                                      <p:to x="100000" y="100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80">
                                          <p:stCondLst>
                                            <p:cond delay="0"/>
                                          </p:stCondLst>
                                        </p:cTn>
                                        <p:tgtEl>
                                          <p:spTgt spid="17"/>
                                        </p:tgtEl>
                                      </p:cBhvr>
                                    </p:animEffect>
                                    <p:anim calcmode="lin" valueType="num">
                                      <p:cBhvr>
                                        <p:cTn id="5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8" dur="26">
                                          <p:stCondLst>
                                            <p:cond delay="650"/>
                                          </p:stCondLst>
                                        </p:cTn>
                                        <p:tgtEl>
                                          <p:spTgt spid="17"/>
                                        </p:tgtEl>
                                      </p:cBhvr>
                                      <p:to x="100000" y="60000"/>
                                    </p:animScale>
                                    <p:animScale>
                                      <p:cBhvr>
                                        <p:cTn id="59" dur="166" decel="50000">
                                          <p:stCondLst>
                                            <p:cond delay="676"/>
                                          </p:stCondLst>
                                        </p:cTn>
                                        <p:tgtEl>
                                          <p:spTgt spid="17"/>
                                        </p:tgtEl>
                                      </p:cBhvr>
                                      <p:to x="100000" y="100000"/>
                                    </p:animScale>
                                    <p:animScale>
                                      <p:cBhvr>
                                        <p:cTn id="60" dur="26">
                                          <p:stCondLst>
                                            <p:cond delay="1312"/>
                                          </p:stCondLst>
                                        </p:cTn>
                                        <p:tgtEl>
                                          <p:spTgt spid="17"/>
                                        </p:tgtEl>
                                      </p:cBhvr>
                                      <p:to x="100000" y="80000"/>
                                    </p:animScale>
                                    <p:animScale>
                                      <p:cBhvr>
                                        <p:cTn id="61" dur="166" decel="50000">
                                          <p:stCondLst>
                                            <p:cond delay="1338"/>
                                          </p:stCondLst>
                                        </p:cTn>
                                        <p:tgtEl>
                                          <p:spTgt spid="17"/>
                                        </p:tgtEl>
                                      </p:cBhvr>
                                      <p:to x="100000" y="100000"/>
                                    </p:animScale>
                                    <p:animScale>
                                      <p:cBhvr>
                                        <p:cTn id="62" dur="26">
                                          <p:stCondLst>
                                            <p:cond delay="1642"/>
                                          </p:stCondLst>
                                        </p:cTn>
                                        <p:tgtEl>
                                          <p:spTgt spid="17"/>
                                        </p:tgtEl>
                                      </p:cBhvr>
                                      <p:to x="100000" y="90000"/>
                                    </p:animScale>
                                    <p:animScale>
                                      <p:cBhvr>
                                        <p:cTn id="63" dur="166" decel="50000">
                                          <p:stCondLst>
                                            <p:cond delay="1668"/>
                                          </p:stCondLst>
                                        </p:cTn>
                                        <p:tgtEl>
                                          <p:spTgt spid="17"/>
                                        </p:tgtEl>
                                      </p:cBhvr>
                                      <p:to x="100000" y="100000"/>
                                    </p:animScale>
                                    <p:animScale>
                                      <p:cBhvr>
                                        <p:cTn id="64" dur="26">
                                          <p:stCondLst>
                                            <p:cond delay="1808"/>
                                          </p:stCondLst>
                                        </p:cTn>
                                        <p:tgtEl>
                                          <p:spTgt spid="17"/>
                                        </p:tgtEl>
                                      </p:cBhvr>
                                      <p:to x="100000" y="95000"/>
                                    </p:animScale>
                                    <p:animScale>
                                      <p:cBhvr>
                                        <p:cTn id="6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72706" name="AutoShape 2">
            <a:extLst>
              <a:ext uri="{FF2B5EF4-FFF2-40B4-BE49-F238E27FC236}">
                <a16:creationId xmlns:a16="http://schemas.microsoft.com/office/drawing/2014/main" id="{345E6AF8-8AD5-80D8-423F-F4298BCEBBCC}"/>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2707" name="AutoShape 3">
            <a:extLst>
              <a:ext uri="{FF2B5EF4-FFF2-40B4-BE49-F238E27FC236}">
                <a16:creationId xmlns:a16="http://schemas.microsoft.com/office/drawing/2014/main" id="{CE3F367F-0E76-6DC3-4D97-9FF8C1C4C4B7}"/>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2708" name="Group 4">
            <a:extLst>
              <a:ext uri="{FF2B5EF4-FFF2-40B4-BE49-F238E27FC236}">
                <a16:creationId xmlns:a16="http://schemas.microsoft.com/office/drawing/2014/main" id="{C109B6EF-7CA7-192A-B752-C6E2D4926002}"/>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B731A521-E3B5-ECD2-6894-CB58740220B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EC11F7C-11FE-25CB-D56F-1E785EA18858}"/>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1F62EE83-E801-9282-E27E-D30573897215}"/>
              </a:ext>
            </a:extLst>
          </p:cNvPr>
          <p:cNvGrpSpPr>
            <a:grpSpLocks/>
          </p:cNvGrpSpPr>
          <p:nvPr/>
        </p:nvGrpSpPr>
        <p:grpSpPr bwMode="auto">
          <a:xfrm>
            <a:off x="3057525" y="3314700"/>
            <a:ext cx="3851275" cy="2800350"/>
            <a:chOff x="0" y="-48680"/>
            <a:chExt cx="1014598" cy="737682"/>
          </a:xfrm>
        </p:grpSpPr>
        <p:sp>
          <p:nvSpPr>
            <p:cNvPr id="72712" name="Freeform 8">
              <a:extLst>
                <a:ext uri="{FF2B5EF4-FFF2-40B4-BE49-F238E27FC236}">
                  <a16:creationId xmlns:a16="http://schemas.microsoft.com/office/drawing/2014/main" id="{369D3FCF-5B77-4CFA-DCCB-26B56AB9BA97}"/>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72713" name="TextBox 9">
              <a:extLst>
                <a:ext uri="{FF2B5EF4-FFF2-40B4-BE49-F238E27FC236}">
                  <a16:creationId xmlns:a16="http://schemas.microsoft.com/office/drawing/2014/main" id="{280C63D1-C6FA-1245-B542-14D469B5689B}"/>
                </a:ext>
              </a:extLst>
            </p:cNvPr>
            <p:cNvSpPr txBox="1">
              <a:spLocks noChangeArrowheads="1"/>
            </p:cNvSpPr>
            <p:nvPr/>
          </p:nvSpPr>
          <p:spPr bwMode="auto">
            <a:xfrm>
              <a:off x="77893" y="-48680"/>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06</a:t>
              </a:r>
            </a:p>
          </p:txBody>
        </p:sp>
      </p:grpSp>
      <p:grpSp>
        <p:nvGrpSpPr>
          <p:cNvPr id="10" name="Group 10">
            <a:extLst>
              <a:ext uri="{FF2B5EF4-FFF2-40B4-BE49-F238E27FC236}">
                <a16:creationId xmlns:a16="http://schemas.microsoft.com/office/drawing/2014/main" id="{0AE532FD-1D76-B77F-9685-DCEDDCDDF399}"/>
              </a:ext>
            </a:extLst>
          </p:cNvPr>
          <p:cNvGrpSpPr/>
          <p:nvPr/>
        </p:nvGrpSpPr>
        <p:grpSpPr>
          <a:xfrm>
            <a:off x="10056813" y="3230563"/>
            <a:ext cx="7202487" cy="5789612"/>
            <a:chOff x="0" y="0"/>
            <a:chExt cx="7029450" cy="5650112"/>
          </a:xfrm>
        </p:grpSpPr>
        <p:sp>
          <p:nvSpPr>
            <p:cNvPr id="11" name="Freeform 11">
              <a:extLst>
                <a:ext uri="{FF2B5EF4-FFF2-40B4-BE49-F238E27FC236}">
                  <a16:creationId xmlns:a16="http://schemas.microsoft.com/office/drawing/2014/main" id="{F6DF0F42-6F8B-4560-B215-370B9E807E27}"/>
                </a:ext>
              </a:extLst>
            </p:cNvPr>
            <p:cNvSpPr/>
            <p:nvPr/>
          </p:nvSpPr>
          <p:spPr>
            <a:xfrm>
              <a:off x="0" y="0"/>
              <a:ext cx="7029450" cy="5651382"/>
            </a:xfrm>
            <a:custGeom>
              <a:avLst/>
              <a:gdLst/>
              <a:ahLst/>
              <a:cxnLst/>
              <a:rect l="l" t="t" r="r" b="b"/>
              <a:pathLst>
                <a:path w="7029450" h="5651382">
                  <a:moveTo>
                    <a:pt x="5271770" y="0"/>
                  </a:moveTo>
                  <a:lnTo>
                    <a:pt x="1757680" y="0"/>
                  </a:lnTo>
                  <a:lnTo>
                    <a:pt x="0" y="2825646"/>
                  </a:lnTo>
                  <a:lnTo>
                    <a:pt x="0" y="4019796"/>
                  </a:lnTo>
                  <a:cubicBezTo>
                    <a:pt x="0" y="4920419"/>
                    <a:pt x="787400" y="5651382"/>
                    <a:pt x="1757680" y="5651382"/>
                  </a:cubicBezTo>
                  <a:lnTo>
                    <a:pt x="5271770" y="5651382"/>
                  </a:lnTo>
                  <a:lnTo>
                    <a:pt x="7029450" y="2825646"/>
                  </a:lnTo>
                  <a:lnTo>
                    <a:pt x="7029450" y="1631495"/>
                  </a:lnTo>
                  <a:cubicBezTo>
                    <a:pt x="7029450" y="730872"/>
                    <a:pt x="6242050" y="0"/>
                    <a:pt x="5271770" y="0"/>
                  </a:cubicBezTo>
                  <a:close/>
                </a:path>
              </a:pathLst>
            </a:custGeom>
            <a:blipFill>
              <a:blip r:embed="rId3"/>
              <a:stretch>
                <a:fillRect l="-10296" r="-10296"/>
              </a:stretch>
            </a:blipFill>
          </p:spPr>
          <p:txBody>
            <a:bodyPr/>
            <a:lstStyle/>
            <a:p>
              <a:endParaRPr lang="en-RO"/>
            </a:p>
          </p:txBody>
        </p:sp>
      </p:grpSp>
      <p:sp>
        <p:nvSpPr>
          <p:cNvPr id="12" name="TextBox 12">
            <a:extLst>
              <a:ext uri="{FF2B5EF4-FFF2-40B4-BE49-F238E27FC236}">
                <a16:creationId xmlns:a16="http://schemas.microsoft.com/office/drawing/2014/main" id="{F4329752-0056-196A-F2F3-8A13BC9BD3F2}"/>
              </a:ext>
            </a:extLst>
          </p:cNvPr>
          <p:cNvSpPr txBox="1"/>
          <p:nvPr/>
        </p:nvSpPr>
        <p:spPr>
          <a:xfrm>
            <a:off x="152636" y="6680200"/>
            <a:ext cx="9608902" cy="2555764"/>
          </a:xfrm>
          <a:prstGeom prst="rect">
            <a:avLst/>
          </a:prstGeom>
        </p:spPr>
        <p:txBody>
          <a:bodyPr wrap="square" lIns="0" tIns="0" rIns="0" bIns="0">
            <a:spAutoFit/>
          </a:bodyPr>
          <a:lstStyle/>
          <a:p>
            <a:pPr marL="0" lvl="1" algn="ctr" fontAlgn="auto">
              <a:lnSpc>
                <a:spcPts val="6840"/>
              </a:lnSpc>
              <a:defRPr/>
            </a:pPr>
            <a:r>
              <a:rPr lang="en-US" sz="54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MODELAREA COMPORTAMENTULUI ASERTIV</a:t>
            </a:r>
          </a:p>
        </p:txBody>
      </p:sp>
      <p:sp>
        <p:nvSpPr>
          <p:cNvPr id="13" name="TextBox 13">
            <a:extLst>
              <a:ext uri="{FF2B5EF4-FFF2-40B4-BE49-F238E27FC236}">
                <a16:creationId xmlns:a16="http://schemas.microsoft.com/office/drawing/2014/main" id="{49EE31A3-3E1F-F7B2-4DCA-51F0B9ACD46E}"/>
              </a:ext>
            </a:extLst>
          </p:cNvPr>
          <p:cNvSpPr txBox="1"/>
          <p:nvPr/>
        </p:nvSpPr>
        <p:spPr>
          <a:xfrm>
            <a:off x="801688" y="828675"/>
            <a:ext cx="16684625" cy="194284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mo Bold" panose="020B0704020202020204"/>
                <a:ea typeface="Arimo Bold" panose="020B0704020202020204"/>
                <a:cs typeface="Arimo Bold" panose="020B0704020202020204"/>
                <a:sym typeface="Arimo Bold" panose="020B0704020202020204"/>
              </a:rPr>
              <a:t>MODULUL 3 - LECȚIA 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strips(downLeft)">
                                      <p:cBhvr>
                                        <p:cTn id="7" dur="1000"/>
                                        <p:tgtEl>
                                          <p:spTgt spid="13"/>
                                        </p:tgtEl>
                                      </p:cBhvr>
                                    </p:animEffect>
                                  </p:childTnLst>
                                </p:cTn>
                              </p:par>
                              <p:par>
                                <p:cTn id="8" presetID="23" presetClass="entr" presetSubtype="16" fill="hold" nodeType="withEffect">
                                  <p:stCondLst>
                                    <p:cond delay="0"/>
                                  </p:stCondLst>
                                  <p:childTnLst>
                                    <p:set>
                                      <p:cBhvr>
                                        <p:cTn id="9" dur="2000"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fltVal val="0"/>
                                          </p:val>
                                        </p:tav>
                                        <p:tav tm="100000">
                                          <p:val>
                                            <p:strVal val="#ppt_w"/>
                                          </p:val>
                                        </p:tav>
                                      </p:tavLst>
                                    </p:anim>
                                    <p:anim calcmode="lin" valueType="num">
                                      <p:cBhvr>
                                        <p:cTn id="11" dur="2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2">
            <a:extLst>
              <a:ext uri="{FF2B5EF4-FFF2-40B4-BE49-F238E27FC236}">
                <a16:creationId xmlns:a16="http://schemas.microsoft.com/office/drawing/2014/main" id="{85A2D9D9-9936-CBCD-7243-EFC97329E771}"/>
              </a:ext>
            </a:extLst>
          </p:cNvPr>
          <p:cNvGrpSpPr>
            <a:grpSpLocks/>
          </p:cNvGrpSpPr>
          <p:nvPr/>
        </p:nvGrpSpPr>
        <p:grpSpPr bwMode="auto">
          <a:xfrm>
            <a:off x="0" y="0"/>
            <a:ext cx="18288000" cy="6048375"/>
            <a:chOff x="0" y="0"/>
            <a:chExt cx="24384000" cy="8064860"/>
          </a:xfrm>
        </p:grpSpPr>
        <p:pic>
          <p:nvPicPr>
            <p:cNvPr id="73730" name="Picture 3">
              <a:extLst>
                <a:ext uri="{FF2B5EF4-FFF2-40B4-BE49-F238E27FC236}">
                  <a16:creationId xmlns:a16="http://schemas.microsoft.com/office/drawing/2014/main" id="{BD4856B1-B88F-54F2-0B7E-B85DE0D2A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851" b="21851"/>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731" name="Group 4">
            <a:extLst>
              <a:ext uri="{FF2B5EF4-FFF2-40B4-BE49-F238E27FC236}">
                <a16:creationId xmlns:a16="http://schemas.microsoft.com/office/drawing/2014/main" id="{B4EE16AF-657E-82C5-3E5E-8B76070AF89E}"/>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7CCEC30-DE37-65B5-93EE-E668008657B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347B9EC-88C4-E5ED-E38E-CA078DF9E7FB}"/>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5BB8BFE-FB93-881A-53A5-81553388C49C}"/>
              </a:ext>
            </a:extLst>
          </p:cNvPr>
          <p:cNvSpPr txBox="1"/>
          <p:nvPr/>
        </p:nvSpPr>
        <p:spPr>
          <a:xfrm>
            <a:off x="635000" y="6415088"/>
            <a:ext cx="17018000" cy="2695575"/>
          </a:xfrm>
          <a:prstGeom prst="rect">
            <a:avLst/>
          </a:prstGeom>
        </p:spPr>
        <p:txBody>
          <a:bodyPr lIns="0" tIns="0" rIns="0" bIns="0">
            <a:spAutoFit/>
          </a:bodyPr>
          <a:lstStyle/>
          <a:p>
            <a:pPr marL="0" lvl="1" algn="ctr" fontAlgn="auto">
              <a:lnSpc>
                <a:spcPts val="7010"/>
              </a:lnSpc>
              <a:defRPr/>
            </a:pPr>
            <a:r>
              <a:rPr lang="en-US" sz="4800" b="1" spc="-96"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CUM POATE FI MODELAT COMPORTAMENTUL ASERTIV PENTRU FIECARE CATEGORIE DE DIZABILITĂȚI DE CĂTRE TRAINER ÎNTR-UN CURS ONLINE?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122AAA1-47B8-1BAF-5298-C5DDB890B3EF}"/>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5" name="TextBox 5">
            <a:extLst>
              <a:ext uri="{FF2B5EF4-FFF2-40B4-BE49-F238E27FC236}">
                <a16:creationId xmlns:a16="http://schemas.microsoft.com/office/drawing/2014/main" id="{48334357-E714-C6BD-9C59-1C1D634ABCDA}"/>
              </a:ext>
            </a:extLst>
          </p:cNvPr>
          <p:cNvSpPr txBox="1">
            <a:spLocks noChangeArrowheads="1"/>
          </p:cNvSpPr>
          <p:nvPr/>
        </p:nvSpPr>
        <p:spPr bwMode="auto">
          <a:xfrm>
            <a:off x="1143210" y="4545807"/>
            <a:ext cx="1623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7200"/>
              </a:lnSpc>
            </a:pPr>
            <a:r>
              <a:rPr lang="en-US" altLang="zh-CN" sz="7200" b="1" dirty="0">
                <a:solidFill>
                  <a:srgbClr val="FFFFFF"/>
                </a:solidFill>
                <a:latin typeface="Arial" panose="020B0604020202020204" pitchFamily="34" charset="0"/>
                <a:sym typeface="Arimo Bold" panose="020B0704020202020204" pitchFamily="34" charset="0"/>
              </a:rPr>
              <a:t>UTILIZAREA MATERIALELOR VIDEO</a:t>
            </a:r>
          </a:p>
        </p:txBody>
      </p:sp>
      <p:sp>
        <p:nvSpPr>
          <p:cNvPr id="74755" name="AutoShape 6">
            <a:extLst>
              <a:ext uri="{FF2B5EF4-FFF2-40B4-BE49-F238E27FC236}">
                <a16:creationId xmlns:a16="http://schemas.microsoft.com/office/drawing/2014/main" id="{56DE1357-0475-699F-CE01-8EFFFD195EB8}"/>
              </a:ext>
            </a:extLst>
          </p:cNvPr>
          <p:cNvSpPr>
            <a:spLocks noChangeShapeType="1"/>
          </p:cNvSpPr>
          <p:nvPr/>
        </p:nvSpPr>
        <p:spPr bwMode="auto">
          <a:xfrm>
            <a:off x="1028700" y="1374775"/>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4757" name="AutoShape 8">
            <a:extLst>
              <a:ext uri="{FF2B5EF4-FFF2-40B4-BE49-F238E27FC236}">
                <a16:creationId xmlns:a16="http://schemas.microsoft.com/office/drawing/2014/main" id="{22212A10-09E2-4298-EB31-B4D4267E0675}"/>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4758" name="Group 9">
            <a:extLst>
              <a:ext uri="{FF2B5EF4-FFF2-40B4-BE49-F238E27FC236}">
                <a16:creationId xmlns:a16="http://schemas.microsoft.com/office/drawing/2014/main" id="{E57801EC-8F95-606B-9661-843F21BC8C69}"/>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9A677A0C-DBB2-D0FC-2558-45719C4EAA9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67766AA2-C69C-0A7C-6E22-7C876364837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a:extLst>
              <a:ext uri="{FF2B5EF4-FFF2-40B4-BE49-F238E27FC236}">
                <a16:creationId xmlns:a16="http://schemas.microsoft.com/office/drawing/2014/main" id="{7D562A76-9651-96BF-1099-D11D9731864F}"/>
              </a:ext>
            </a:extLst>
          </p:cNvPr>
          <p:cNvGrpSpPr>
            <a:grpSpLocks/>
          </p:cNvGrpSpPr>
          <p:nvPr/>
        </p:nvGrpSpPr>
        <p:grpSpPr bwMode="auto">
          <a:xfrm>
            <a:off x="0" y="0"/>
            <a:ext cx="18288000" cy="6048375"/>
            <a:chOff x="0" y="0"/>
            <a:chExt cx="24384000" cy="8064860"/>
          </a:xfrm>
        </p:grpSpPr>
        <p:pic>
          <p:nvPicPr>
            <p:cNvPr id="20482" name="Picture 3">
              <a:extLst>
                <a:ext uri="{FF2B5EF4-FFF2-40B4-BE49-F238E27FC236}">
                  <a16:creationId xmlns:a16="http://schemas.microsoft.com/office/drawing/2014/main" id="{8E18D274-1703-11CF-D881-2D172C9EE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4">
            <a:extLst>
              <a:ext uri="{FF2B5EF4-FFF2-40B4-BE49-F238E27FC236}">
                <a16:creationId xmlns:a16="http://schemas.microsoft.com/office/drawing/2014/main" id="{B3998610-6D7B-4556-D11A-BB3B12348068}"/>
              </a:ext>
            </a:extLst>
          </p:cNvPr>
          <p:cNvGrpSpPr>
            <a:grpSpLocks/>
          </p:cNvGrpSpPr>
          <p:nvPr/>
        </p:nvGrpSpPr>
        <p:grpSpPr bwMode="auto">
          <a:xfrm>
            <a:off x="365125" y="9450388"/>
            <a:ext cx="17557750" cy="609600"/>
            <a:chOff x="0" y="0"/>
            <a:chExt cx="23408743" cy="812506"/>
          </a:xfrm>
        </p:grpSpPr>
        <p:sp>
          <p:nvSpPr>
            <p:cNvPr id="5" name="Freeform 5">
              <a:extLst>
                <a:ext uri="{FF2B5EF4-FFF2-40B4-BE49-F238E27FC236}">
                  <a16:creationId xmlns:a16="http://schemas.microsoft.com/office/drawing/2014/main" id="{ACB84E91-1F60-9659-A59C-43A0C26D5E0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9F42493-AB13-9C68-766A-93B5AF31316D}"/>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B1CDA28B-76DC-3DA1-8FD0-853978121A45}"/>
              </a:ext>
            </a:extLst>
          </p:cNvPr>
          <p:cNvSpPr txBox="1"/>
          <p:nvPr/>
        </p:nvSpPr>
        <p:spPr>
          <a:xfrm>
            <a:off x="3917950" y="6288088"/>
            <a:ext cx="12007672" cy="2903231"/>
          </a:xfrm>
          <a:prstGeom prst="rect">
            <a:avLst/>
          </a:prstGeom>
        </p:spPr>
        <p:txBody>
          <a:bodyPr wrap="square" lIns="0" tIns="0" rIns="0" bIns="0">
            <a:spAutoFit/>
          </a:bodyPr>
          <a:lstStyle/>
          <a:p>
            <a:pPr algn="ctr" fontAlgn="auto">
              <a:lnSpc>
                <a:spcPts val="12025"/>
              </a:lnSpc>
              <a:defRPr/>
            </a:pPr>
            <a:r>
              <a:rPr lang="fr-FR"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COMPORTAMENT ASERTIV
Ce </a:t>
            </a:r>
            <a:r>
              <a:rPr lang="ro-RO"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este?</a:t>
            </a:r>
            <a:endParaRPr lang="en-US" sz="7200" b="1" spc="-144"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75778" name="AutoShape 2">
            <a:extLst>
              <a:ext uri="{FF2B5EF4-FFF2-40B4-BE49-F238E27FC236}">
                <a16:creationId xmlns:a16="http://schemas.microsoft.com/office/drawing/2014/main" id="{4C939F96-4BD5-181A-A543-1C850E0F2316}"/>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75779" name="Group 3">
            <a:extLst>
              <a:ext uri="{FF2B5EF4-FFF2-40B4-BE49-F238E27FC236}">
                <a16:creationId xmlns:a16="http://schemas.microsoft.com/office/drawing/2014/main" id="{BA71A78A-9AE2-0A37-D9F4-4FE8C2267798}"/>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989621AC-AFB7-41F4-5793-A1C659DFC65C}"/>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94A411EA-7C14-95CA-0F25-EBDC8390EF5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0718173-D626-F7A4-2D85-D30240CCD601}"/>
              </a:ext>
            </a:extLst>
          </p:cNvPr>
          <p:cNvGrpSpPr>
            <a:grpSpLocks/>
          </p:cNvGrpSpPr>
          <p:nvPr/>
        </p:nvGrpSpPr>
        <p:grpSpPr bwMode="auto">
          <a:xfrm>
            <a:off x="546418" y="1292225"/>
            <a:ext cx="16951007" cy="1575753"/>
            <a:chOff x="861" y="2034"/>
            <a:chExt cx="26693" cy="2483"/>
          </a:xfrm>
        </p:grpSpPr>
        <p:sp>
          <p:nvSpPr>
            <p:cNvPr id="75783" name="TextBox 6">
              <a:extLst>
                <a:ext uri="{FF2B5EF4-FFF2-40B4-BE49-F238E27FC236}">
                  <a16:creationId xmlns:a16="http://schemas.microsoft.com/office/drawing/2014/main" id="{5022FD8E-B39E-B82D-B74B-FB22CBA539A8}"/>
                </a:ext>
              </a:extLst>
            </p:cNvPr>
            <p:cNvSpPr txBox="1">
              <a:spLocks noChangeArrowheads="1"/>
            </p:cNvSpPr>
            <p:nvPr/>
          </p:nvSpPr>
          <p:spPr bwMode="auto">
            <a:xfrm>
              <a:off x="3944" y="2034"/>
              <a:ext cx="23610" cy="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b="1" dirty="0" err="1">
                  <a:solidFill>
                    <a:srgbClr val="FFFFFF"/>
                  </a:solidFill>
                  <a:latin typeface="Arial" panose="020B0604020202020204" pitchFamily="34" charset="0"/>
                  <a:sym typeface="Arimo Bold" panose="020B0704020202020204" pitchFamily="34" charset="0"/>
                </a:rPr>
                <a:t>Dizabilități</a:t>
              </a:r>
              <a:r>
                <a:rPr lang="en-US" altLang="zh-CN" sz="2900" b="1" dirty="0">
                  <a:solidFill>
                    <a:srgbClr val="FFFFFF"/>
                  </a:solidFill>
                  <a:latin typeface="Arial" panose="020B0604020202020204" pitchFamily="34" charset="0"/>
                  <a:sym typeface="Arimo Bold" panose="020B0704020202020204" pitchFamily="34" charset="0"/>
                </a:rPr>
                <a:t> de </a:t>
              </a:r>
              <a:r>
                <a:rPr lang="en-US" altLang="zh-CN" sz="2900" b="1" dirty="0" err="1">
                  <a:solidFill>
                    <a:srgbClr val="FFFFFF"/>
                  </a:solidFill>
                  <a:latin typeface="Arial" panose="020B0604020202020204" pitchFamily="34" charset="0"/>
                  <a:sym typeface="Arimo Bold" panose="020B0704020202020204" pitchFamily="34" charset="0"/>
                </a:rPr>
                <a:t>vorbire</a:t>
              </a:r>
              <a:r>
                <a:rPr lang="en-US" altLang="zh-CN" sz="2900" b="1"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Prezentați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videoclipuri</a:t>
              </a:r>
              <a:r>
                <a:rPr lang="en-US" altLang="zh-CN" sz="2900" dirty="0">
                  <a:solidFill>
                    <a:srgbClr val="FFFFFF"/>
                  </a:solidFill>
                  <a:latin typeface="Arial" panose="020B0604020202020204" pitchFamily="34" charset="0"/>
                  <a:sym typeface="Arimo Bold" panose="020B0704020202020204" pitchFamily="34" charset="0"/>
                </a:rPr>
                <a:t> care </a:t>
              </a:r>
              <a:r>
                <a:rPr lang="en-US" altLang="zh-CN" sz="2900" dirty="0" err="1">
                  <a:solidFill>
                    <a:srgbClr val="FFFFFF"/>
                  </a:solidFill>
                  <a:latin typeface="Arial" panose="020B0604020202020204" pitchFamily="34" charset="0"/>
                  <a:sym typeface="Arimo Bold" panose="020B0704020202020204" pitchFamily="34" charset="0"/>
                </a:rPr>
                <a:t>modelează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conversațiile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folosind</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limbajul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semnelor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aplicații</a:t>
              </a:r>
              <a:r>
                <a:rPr lang="en-US" altLang="zh-CN" sz="2900" dirty="0">
                  <a:solidFill>
                    <a:srgbClr val="FFFFFF"/>
                  </a:solidFill>
                  <a:latin typeface="Arial" panose="020B0604020202020204" pitchFamily="34" charset="0"/>
                  <a:sym typeface="Arimo Bold" panose="020B0704020202020204" pitchFamily="34" charset="0"/>
                </a:rPr>
                <a:t> de </a:t>
              </a:r>
              <a:r>
                <a:rPr lang="en-US" altLang="zh-CN" sz="2900" dirty="0" err="1">
                  <a:solidFill>
                    <a:srgbClr val="FFFFFF"/>
                  </a:solidFill>
                  <a:latin typeface="Arial" panose="020B0604020202020204" pitchFamily="34" charset="0"/>
                  <a:sym typeface="Arimo Bold" panose="020B0704020202020204" pitchFamily="34" charset="0"/>
                </a:rPr>
                <a:t>asistență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pentru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comunicare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sau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pur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și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simplu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răbdare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și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claritate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în</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vorbire</a:t>
              </a:r>
              <a:r>
                <a:rPr lang="en-US" altLang="zh-CN" sz="2900" dirty="0">
                  <a:solidFill>
                    <a:srgbClr val="FFFFFF"/>
                  </a:solidFill>
                  <a:latin typeface="Arial" panose="020B0604020202020204" pitchFamily="34" charset="0"/>
                  <a:sym typeface="Arimo Bold" panose="020B0704020202020204" pitchFamily="34" charset="0"/>
                </a:rPr>
                <a:t>.</a:t>
              </a:r>
              <a:endParaRPr lang="en-US" altLang="zh-CN" sz="2900" dirty="0">
                <a:solidFill>
                  <a:srgbClr val="FFFFFF"/>
                </a:solidFill>
                <a:latin typeface="Arial" panose="020B0604020202020204" pitchFamily="34" charset="0"/>
                <a:sym typeface="Arial" panose="020B0604020202020204" pitchFamily="34" charset="0"/>
              </a:endParaRPr>
            </a:p>
          </p:txBody>
        </p:sp>
        <p:pic>
          <p:nvPicPr>
            <p:cNvPr id="75784" name="Picture 7">
              <a:extLst>
                <a:ext uri="{FF2B5EF4-FFF2-40B4-BE49-F238E27FC236}">
                  <a16:creationId xmlns:a16="http://schemas.microsoft.com/office/drawing/2014/main" id="{FB484FB4-ABAC-40EF-B6BC-9375E1D21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982"/>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D20B3D69-BDBA-7484-71BC-4872D1C423DD}"/>
              </a:ext>
            </a:extLst>
          </p:cNvPr>
          <p:cNvGrpSpPr>
            <a:grpSpLocks/>
          </p:cNvGrpSpPr>
          <p:nvPr/>
        </p:nvGrpSpPr>
        <p:grpSpPr bwMode="auto">
          <a:xfrm>
            <a:off x="546418" y="3133724"/>
            <a:ext cx="16951007" cy="2008180"/>
            <a:chOff x="861" y="4936"/>
            <a:chExt cx="26693" cy="3161"/>
          </a:xfrm>
        </p:grpSpPr>
        <p:pic>
          <p:nvPicPr>
            <p:cNvPr id="75786" name="Picture 8">
              <a:extLst>
                <a:ext uri="{FF2B5EF4-FFF2-40B4-BE49-F238E27FC236}">
                  <a16:creationId xmlns:a16="http://schemas.microsoft.com/office/drawing/2014/main" id="{490077B4-D7CA-C732-4ADE-9C342668F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5200"/>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TextBox 9">
              <a:extLst>
                <a:ext uri="{FF2B5EF4-FFF2-40B4-BE49-F238E27FC236}">
                  <a16:creationId xmlns:a16="http://schemas.microsoft.com/office/drawing/2014/main" id="{3E8B1CAA-7535-8262-579C-2C17E5D2CD3F}"/>
                </a:ext>
              </a:extLst>
            </p:cNvPr>
            <p:cNvSpPr txBox="1">
              <a:spLocks noChangeArrowheads="1"/>
            </p:cNvSpPr>
            <p:nvPr/>
          </p:nvSpPr>
          <p:spPr bwMode="auto">
            <a:xfrm>
              <a:off x="3944" y="4936"/>
              <a:ext cx="23610" cy="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b="1" dirty="0" err="1">
                  <a:solidFill>
                    <a:srgbClr val="FFFFFF"/>
                  </a:solidFill>
                  <a:latin typeface="Arial" panose="020B0604020202020204" pitchFamily="34" charset="0"/>
                  <a:sym typeface="Arimo Bold" panose="020B0704020202020204" pitchFamily="34" charset="0"/>
                </a:rPr>
                <a:t>Dizabilități</a:t>
              </a:r>
              <a:r>
                <a:rPr lang="en-US" altLang="zh-CN" sz="2900" b="1" dirty="0">
                  <a:solidFill>
                    <a:srgbClr val="FFFFFF"/>
                  </a:solidFill>
                  <a:latin typeface="Arial" panose="020B0604020202020204" pitchFamily="34" charset="0"/>
                  <a:sym typeface="Arimo Bold" panose="020B0704020202020204" pitchFamily="34" charset="0"/>
                </a:rPr>
                <a:t> de </a:t>
              </a:r>
              <a:r>
                <a:rPr lang="en-US" altLang="zh-CN" sz="2900" b="1" dirty="0" err="1">
                  <a:solidFill>
                    <a:srgbClr val="FFFFFF"/>
                  </a:solidFill>
                  <a:latin typeface="Arial" panose="020B0604020202020204" pitchFamily="34" charset="0"/>
                  <a:sym typeface="Arimo Bold" panose="020B0704020202020204" pitchFamily="34" charset="0"/>
                </a:rPr>
                <a:t>auz</a:t>
              </a:r>
              <a:r>
                <a:rPr lang="en-US" altLang="zh-CN" sz="2900" b="1" dirty="0">
                  <a:solidFill>
                    <a:srgbClr val="FFFFFF"/>
                  </a:solidFill>
                  <a:latin typeface="Arial" panose="020B0604020202020204" pitchFamily="34" charset="0"/>
                  <a:sym typeface="Arimo Bold" panose="020B0704020202020204" pitchFamily="34" charset="0"/>
                </a:rPr>
                <a:t>
</a:t>
              </a:r>
              <a:r>
                <a:rPr lang="en-US" altLang="zh-CN" sz="2900" b="1" dirty="0" err="1">
                  <a:solidFill>
                    <a:srgbClr val="FFFFFF"/>
                  </a:solidFill>
                  <a:latin typeface="Arial" panose="020B0604020202020204" pitchFamily="34" charset="0"/>
                  <a:sym typeface="Arimo Bold" panose="020B0704020202020204" pitchFamily="34" charset="0"/>
                </a:rPr>
                <a:t>I</a:t>
              </a:r>
              <a:r>
                <a:rPr lang="en-US" altLang="zh-CN" sz="2900" dirty="0" err="1">
                  <a:solidFill>
                    <a:srgbClr val="FFFFFF"/>
                  </a:solidFill>
                  <a:latin typeface="Arial" panose="020B0604020202020204" pitchFamily="34" charset="0"/>
                  <a:sym typeface="Arimo Bold" panose="020B0704020202020204" pitchFamily="34" charset="0"/>
                </a:rPr>
                <a:t>ncludeți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videoclipuri</a:t>
              </a:r>
              <a:r>
                <a:rPr lang="en-US" altLang="zh-CN" sz="2900" dirty="0">
                  <a:solidFill>
                    <a:srgbClr val="FFFFFF"/>
                  </a:solidFill>
                  <a:latin typeface="Arial" panose="020B0604020202020204" pitchFamily="34" charset="0"/>
                  <a:sym typeface="Arimo Bold" panose="020B0704020202020204" pitchFamily="34" charset="0"/>
                </a:rPr>
                <a:t> care </a:t>
              </a:r>
              <a:r>
                <a:rPr lang="en-US" altLang="zh-CN" sz="2900" dirty="0" err="1">
                  <a:solidFill>
                    <a:srgbClr val="FFFFFF"/>
                  </a:solidFill>
                  <a:latin typeface="Arial" panose="020B0604020202020204" pitchFamily="34" charset="0"/>
                  <a:sym typeface="Arimo Bold" panose="020B0704020202020204" pitchFamily="34" charset="0"/>
                </a:rPr>
                <a:t>demonstrează</a:t>
              </a:r>
              <a:r>
                <a:rPr lang="en-US" altLang="zh-CN" sz="2900" dirty="0">
                  <a:solidFill>
                    <a:srgbClr val="FFFFFF"/>
                  </a:solidFill>
                  <a:latin typeface="Arial" panose="020B0604020202020204" pitchFamily="34" charset="0"/>
                  <a:sym typeface="Arimo Bold" panose="020B0704020202020204" pitchFamily="34" charset="0"/>
                </a:rPr>
                <a:t> cum </a:t>
              </a:r>
              <a:r>
                <a:rPr lang="en-US" altLang="zh-CN" sz="2900" dirty="0" err="1">
                  <a:solidFill>
                    <a:srgbClr val="FFFFFF"/>
                  </a:solidFill>
                  <a:latin typeface="Arial" panose="020B0604020202020204" pitchFamily="34" charset="0"/>
                  <a:sym typeface="Arimo Bold" panose="020B0704020202020204" pitchFamily="34" charset="0"/>
                </a:rPr>
                <a:t>să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mențineți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contactul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vizual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utilizați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limbajul</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corpului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și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expresiile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faciale</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pentru</a:t>
              </a:r>
              <a:r>
                <a:rPr lang="en-US" altLang="zh-CN" sz="2900" dirty="0">
                  <a:solidFill>
                    <a:srgbClr val="FFFFFF"/>
                  </a:solidFill>
                  <a:latin typeface="Arial" panose="020B0604020202020204" pitchFamily="34" charset="0"/>
                  <a:sym typeface="Arimo Bold" panose="020B0704020202020204" pitchFamily="34" charset="0"/>
                </a:rPr>
                <a:t> a </a:t>
              </a:r>
              <a:r>
                <a:rPr lang="en-US" altLang="zh-CN" sz="2900" dirty="0" err="1">
                  <a:solidFill>
                    <a:srgbClr val="FFFFFF"/>
                  </a:solidFill>
                  <a:latin typeface="Arial" panose="020B0604020202020204" pitchFamily="34" charset="0"/>
                  <a:sym typeface="Arimo Bold" panose="020B0704020202020204" pitchFamily="34" charset="0"/>
                </a:rPr>
                <a:t>sprijini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comunicarea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și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asigurați-vă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vă</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aflați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într</a:t>
              </a:r>
              <a:r>
                <a:rPr lang="en-US" altLang="zh-CN" sz="2900" dirty="0">
                  <a:solidFill>
                    <a:srgbClr val="FFFFFF"/>
                  </a:solidFill>
                  <a:latin typeface="Arial" panose="020B0604020202020204" pitchFamily="34" charset="0"/>
                  <a:sym typeface="Arimo Bold" panose="020B0704020202020204" pitchFamily="34" charset="0"/>
                </a:rPr>
                <a:t>-un </a:t>
              </a:r>
              <a:r>
                <a:rPr lang="en-US" altLang="zh-CN" sz="2900" dirty="0" err="1">
                  <a:solidFill>
                    <a:srgbClr val="FFFFFF"/>
                  </a:solidFill>
                  <a:latin typeface="Arial" panose="020B0604020202020204" pitchFamily="34" charset="0"/>
                  <a:sym typeface="Arimo Bold" panose="020B0704020202020204" pitchFamily="34" charset="0"/>
                </a:rPr>
                <a:t>mediu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adecvat</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pentru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citirea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buzelor</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sau</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utilizarea</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limbajului</a:t>
              </a:r>
              <a:r>
                <a:rPr lang="en-US" altLang="zh-CN" sz="2900" dirty="0">
                  <a:solidFill>
                    <a:srgbClr val="FFFFFF"/>
                  </a:solidFill>
                  <a:latin typeface="Arial" panose="020B0604020202020204" pitchFamily="34" charset="0"/>
                  <a:sym typeface="Arimo Bold" panose="020B0704020202020204" pitchFamily="34" charset="0"/>
                </a:rPr>
                <a:t> </a:t>
              </a:r>
              <a:r>
                <a:rPr lang="en-US" altLang="zh-CN" sz="2900" dirty="0" err="1">
                  <a:solidFill>
                    <a:srgbClr val="FFFFFF"/>
                  </a:solidFill>
                  <a:latin typeface="Arial" panose="020B0604020202020204" pitchFamily="34" charset="0"/>
                  <a:sym typeface="Arimo Bold" panose="020B0704020202020204" pitchFamily="34" charset="0"/>
                </a:rPr>
                <a:t>semnelor</a:t>
              </a:r>
              <a:r>
                <a:rPr lang="en-US" altLang="zh-CN" sz="2900" dirty="0">
                  <a:solidFill>
                    <a:srgbClr val="FFFFFF"/>
                  </a:solidFill>
                  <a:latin typeface="Arial" panose="020B0604020202020204" pitchFamily="34" charset="0"/>
                  <a:sym typeface="Arimo Bold" panose="020B0704020202020204" pitchFamily="34" charset="0"/>
                </a:rPr>
                <a:t>.</a:t>
              </a:r>
              <a:endParaRPr lang="en-US" altLang="zh-CN" sz="2900" dirty="0">
                <a:solidFill>
                  <a:srgbClr val="FFFFFF"/>
                </a:solidFill>
                <a:latin typeface="Arial" panose="020B0604020202020204"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940A1EFA-ADD1-EB9A-75A0-BB8BC3A927DC}"/>
              </a:ext>
            </a:extLst>
          </p:cNvPr>
          <p:cNvGrpSpPr>
            <a:grpSpLocks/>
          </p:cNvGrpSpPr>
          <p:nvPr/>
        </p:nvGrpSpPr>
        <p:grpSpPr bwMode="auto">
          <a:xfrm>
            <a:off x="547688" y="5476875"/>
            <a:ext cx="16949737" cy="1576388"/>
            <a:chOff x="863" y="8624"/>
            <a:chExt cx="26691" cy="2483"/>
          </a:xfrm>
        </p:grpSpPr>
        <p:sp>
          <p:nvSpPr>
            <p:cNvPr id="75789" name="TextBox 10">
              <a:extLst>
                <a:ext uri="{FF2B5EF4-FFF2-40B4-BE49-F238E27FC236}">
                  <a16:creationId xmlns:a16="http://schemas.microsoft.com/office/drawing/2014/main" id="{A2473A79-EF82-9ECB-711A-3367A068FAE4}"/>
                </a:ext>
              </a:extLst>
            </p:cNvPr>
            <p:cNvSpPr txBox="1">
              <a:spLocks noChangeArrowheads="1"/>
            </p:cNvSpPr>
            <p:nvPr/>
          </p:nvSpPr>
          <p:spPr bwMode="auto">
            <a:xfrm>
              <a:off x="3944" y="8624"/>
              <a:ext cx="23610" cy="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b="1" dirty="0" err="1">
                  <a:solidFill>
                    <a:srgbClr val="FFFFFF"/>
                  </a:solidFill>
                  <a:latin typeface="Arial" panose="020B0604020202020204" pitchFamily="34" charset="0"/>
                  <a:sym typeface="Arimo Bold" panose="020B0704020202020204" pitchFamily="34" charset="0"/>
                </a:rPr>
                <a:t>Dizabilități</a:t>
              </a:r>
              <a:r>
                <a:rPr lang="en-US" altLang="zh-CN" sz="2900" b="1" dirty="0">
                  <a:solidFill>
                    <a:srgbClr val="FFFFFF"/>
                  </a:solidFill>
                  <a:latin typeface="Arial" panose="020B0604020202020204" pitchFamily="34" charset="0"/>
                  <a:sym typeface="Arimo Bold" panose="020B0704020202020204" pitchFamily="34" charset="0"/>
                </a:rPr>
                <a:t> de </a:t>
              </a:r>
              <a:r>
                <a:rPr lang="en-US" altLang="zh-CN" sz="2900" b="1" dirty="0" err="1">
                  <a:solidFill>
                    <a:srgbClr val="FFFFFF"/>
                  </a:solidFill>
                  <a:latin typeface="Arial" panose="020B0604020202020204" pitchFamily="34" charset="0"/>
                  <a:sym typeface="Arimo Bold" panose="020B0704020202020204" pitchFamily="34" charset="0"/>
                </a:rPr>
                <a:t>mobilitate</a:t>
              </a:r>
              <a:endParaRPr lang="ro-RO" altLang="zh-CN" sz="2900" b="1" dirty="0">
                <a:solidFill>
                  <a:srgbClr val="FFFFFF"/>
                </a:solidFill>
                <a:latin typeface="Arial" panose="020B0604020202020204" pitchFamily="34" charset="0"/>
                <a:sym typeface="Arimo Bold" panose="020B0704020202020204" pitchFamily="34" charset="0"/>
              </a:endParaRPr>
            </a:p>
            <a:p>
              <a:pPr algn="just">
                <a:lnSpc>
                  <a:spcPts val="3950"/>
                </a:lnSpc>
              </a:pPr>
              <a:r>
                <a:rPr lang="en-US" altLang="zh-CN" sz="2900" dirty="0" err="1">
                  <a:solidFill>
                    <a:srgbClr val="FFFFFF"/>
                  </a:solidFill>
                  <a:latin typeface="Arial" panose="020B0604020202020204" pitchFamily="34" charset="0"/>
                  <a:sym typeface="Arial" panose="020B0604020202020204" pitchFamily="34" charset="0"/>
                </a:rPr>
                <a:t>Demonstrați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prin</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videoclipuri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importanța</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spațiilor</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accesibile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și</a:t>
              </a:r>
              <a:r>
                <a:rPr lang="en-US" altLang="zh-CN" sz="2900" dirty="0">
                  <a:solidFill>
                    <a:srgbClr val="FFFFFF"/>
                  </a:solidFill>
                  <a:latin typeface="Arial" panose="020B0604020202020204" pitchFamily="34" charset="0"/>
                  <a:sym typeface="Arial" panose="020B0604020202020204" pitchFamily="34" charset="0"/>
                </a:rPr>
                <a:t> a </a:t>
              </a:r>
              <a:r>
                <a:rPr lang="en-US" altLang="zh-CN" sz="2900" dirty="0" err="1">
                  <a:solidFill>
                    <a:srgbClr val="FFFFFF"/>
                  </a:solidFill>
                  <a:latin typeface="Arial" panose="020B0604020202020204" pitchFamily="34" charset="0"/>
                  <a:sym typeface="Arial" panose="020B0604020202020204" pitchFamily="34" charset="0"/>
                </a:rPr>
                <a:t>adaptărilor</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necesare</a:t>
              </a:r>
              <a:r>
                <a:rPr lang="en-US" altLang="zh-CN" sz="2900" dirty="0">
                  <a:solidFill>
                    <a:srgbClr val="FFFFFF"/>
                  </a:solidFill>
                  <a:latin typeface="Arial" panose="020B0604020202020204" pitchFamily="34" charset="0"/>
                  <a:sym typeface="Arial" panose="020B0604020202020204" pitchFamily="34" charset="0"/>
                </a:rPr>
                <a:t>, precum </a:t>
              </a:r>
              <a:r>
                <a:rPr lang="en-US" altLang="zh-CN" sz="2900" dirty="0" err="1">
                  <a:solidFill>
                    <a:srgbClr val="FFFFFF"/>
                  </a:solidFill>
                  <a:latin typeface="Arial" panose="020B0604020202020204" pitchFamily="34" charset="0"/>
                  <a:sym typeface="Arial" panose="020B0604020202020204" pitchFamily="34" charset="0"/>
                </a:rPr>
                <a:t>și</a:t>
              </a:r>
              <a:r>
                <a:rPr lang="en-US" altLang="zh-CN" sz="2900" dirty="0">
                  <a:solidFill>
                    <a:srgbClr val="FFFFFF"/>
                  </a:solidFill>
                  <a:latin typeface="Arial" panose="020B0604020202020204" pitchFamily="34" charset="0"/>
                  <a:sym typeface="Arial" panose="020B0604020202020204" pitchFamily="34" charset="0"/>
                </a:rPr>
                <a:t> cum </a:t>
              </a:r>
              <a:r>
                <a:rPr lang="en-US" altLang="zh-CN" sz="2900" dirty="0" err="1">
                  <a:solidFill>
                    <a:srgbClr val="FFFFFF"/>
                  </a:solidFill>
                  <a:latin typeface="Arial" panose="020B0604020202020204" pitchFamily="34" charset="0"/>
                  <a:sym typeface="Arial" panose="020B0604020202020204" pitchFamily="34" charset="0"/>
                </a:rPr>
                <a:t>să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oferiți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asistență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fizică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numai</a:t>
              </a:r>
              <a:r>
                <a:rPr lang="en-US" altLang="zh-CN" sz="2900" dirty="0">
                  <a:solidFill>
                    <a:srgbClr val="FFFFFF"/>
                  </a:solidFill>
                  <a:latin typeface="Arial" panose="020B0604020202020204" pitchFamily="34" charset="0"/>
                  <a:sym typeface="Arial" panose="020B0604020202020204" pitchFamily="34" charset="0"/>
                </a:rPr>
                <a:t> la </a:t>
              </a:r>
              <a:r>
                <a:rPr lang="en-US" altLang="zh-CN" sz="2900" dirty="0" err="1">
                  <a:solidFill>
                    <a:srgbClr val="FFFFFF"/>
                  </a:solidFill>
                  <a:latin typeface="Arial" panose="020B0604020202020204" pitchFamily="34" charset="0"/>
                  <a:sym typeface="Arial" panose="020B0604020202020204" pitchFamily="34" charset="0"/>
                </a:rPr>
                <a:t>cerere</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75790" name="Picture 12">
              <a:extLst>
                <a:ext uri="{FF2B5EF4-FFF2-40B4-BE49-F238E27FC236}">
                  <a16:creationId xmlns:a16="http://schemas.microsoft.com/office/drawing/2014/main" id="{FCB5698B-2376-8D98-C1F7-345F080EB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8571"/>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65F8AF6B-E162-4121-2FD3-34AAD4E43F8E}"/>
              </a:ext>
            </a:extLst>
          </p:cNvPr>
          <p:cNvGrpSpPr>
            <a:grpSpLocks/>
          </p:cNvGrpSpPr>
          <p:nvPr/>
        </p:nvGrpSpPr>
        <p:grpSpPr bwMode="auto">
          <a:xfrm>
            <a:off x="546418" y="7321550"/>
            <a:ext cx="16951007" cy="1529715"/>
            <a:chOff x="861" y="11531"/>
            <a:chExt cx="26693" cy="2409"/>
          </a:xfrm>
        </p:grpSpPr>
        <p:sp>
          <p:nvSpPr>
            <p:cNvPr id="75792" name="TextBox 11">
              <a:extLst>
                <a:ext uri="{FF2B5EF4-FFF2-40B4-BE49-F238E27FC236}">
                  <a16:creationId xmlns:a16="http://schemas.microsoft.com/office/drawing/2014/main" id="{47A74496-E987-62F4-C82D-CA725B01EFDF}"/>
                </a:ext>
              </a:extLst>
            </p:cNvPr>
            <p:cNvSpPr txBox="1">
              <a:spLocks noChangeArrowheads="1"/>
            </p:cNvSpPr>
            <p:nvPr/>
          </p:nvSpPr>
          <p:spPr bwMode="auto">
            <a:xfrm>
              <a:off x="3944" y="11531"/>
              <a:ext cx="23610" cy="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3950"/>
                </a:lnSpc>
              </a:pPr>
              <a:r>
                <a:rPr lang="en-US" altLang="zh-CN" sz="2900" b="1" dirty="0" err="1">
                  <a:solidFill>
                    <a:srgbClr val="FFFFFF"/>
                  </a:solidFill>
                  <a:latin typeface="Arial" panose="020B0604020202020204" pitchFamily="34" charset="0"/>
                  <a:sym typeface="Arimo Bold" panose="020B0704020202020204" pitchFamily="34" charset="0"/>
                </a:rPr>
                <a:t>Dizabilități</a:t>
              </a:r>
              <a:r>
                <a:rPr lang="en-US" altLang="zh-CN" sz="2900" b="1" dirty="0">
                  <a:solidFill>
                    <a:srgbClr val="FFFFFF"/>
                  </a:solidFill>
                  <a:latin typeface="Arial" panose="020B0604020202020204" pitchFamily="34" charset="0"/>
                  <a:sym typeface="Arimo Bold" panose="020B0704020202020204" pitchFamily="34" charset="0"/>
                </a:rPr>
                <a:t> </a:t>
              </a:r>
              <a:r>
                <a:rPr lang="en-US" altLang="zh-CN" sz="2900" b="1" dirty="0" err="1">
                  <a:solidFill>
                    <a:srgbClr val="FFFFFF"/>
                  </a:solidFill>
                  <a:latin typeface="Arial" panose="020B0604020202020204" pitchFamily="34" charset="0"/>
                  <a:sym typeface="Arimo Bold" panose="020B0704020202020204" pitchFamily="34" charset="0"/>
                </a:rPr>
                <a:t>vizuale</a:t>
              </a:r>
              <a:endParaRPr lang="ro-RO" altLang="zh-CN" sz="2900" b="1" dirty="0">
                <a:solidFill>
                  <a:srgbClr val="FFFFFF"/>
                </a:solidFill>
                <a:latin typeface="Arial" panose="020B0604020202020204" pitchFamily="34" charset="0"/>
                <a:sym typeface="Arimo Bold" panose="020B0704020202020204" pitchFamily="34" charset="0"/>
              </a:endParaRPr>
            </a:p>
            <a:p>
              <a:pPr algn="just">
                <a:lnSpc>
                  <a:spcPts val="3950"/>
                </a:lnSpc>
              </a:pPr>
              <a:r>
                <a:rPr lang="en-US" altLang="zh-CN" sz="2900" dirty="0" err="1">
                  <a:solidFill>
                    <a:srgbClr val="FFFFFF"/>
                  </a:solidFill>
                  <a:latin typeface="Arial" panose="020B0604020202020204" pitchFamily="34" charset="0"/>
                  <a:sym typeface="Arial" panose="020B0604020202020204" pitchFamily="34" charset="0"/>
                </a:rPr>
                <a:t>Arătați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tehnici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eficiente</a:t>
              </a:r>
              <a:r>
                <a:rPr lang="en-US" altLang="zh-CN" sz="2900" dirty="0">
                  <a:solidFill>
                    <a:srgbClr val="FFFFFF"/>
                  </a:solidFill>
                  <a:latin typeface="Arial" panose="020B0604020202020204" pitchFamily="34" charset="0"/>
                  <a:sym typeface="Arial" panose="020B0604020202020204" pitchFamily="34" charset="0"/>
                </a:rPr>
                <a:t> de </a:t>
              </a:r>
              <a:r>
                <a:rPr lang="en-US" altLang="zh-CN" sz="2900" dirty="0" err="1">
                  <a:solidFill>
                    <a:srgbClr val="FFFFFF"/>
                  </a:solidFill>
                  <a:latin typeface="Arial" panose="020B0604020202020204" pitchFamily="34" charset="0"/>
                  <a:sym typeface="Arial" panose="020B0604020202020204" pitchFamily="34" charset="0"/>
                </a:rPr>
                <a:t>ghidare</a:t>
              </a:r>
              <a:r>
                <a:rPr lang="en-US" altLang="zh-CN" sz="2900" dirty="0">
                  <a:solidFill>
                    <a:srgbClr val="FFFFFF"/>
                  </a:solidFill>
                  <a:latin typeface="Arial" panose="020B0604020202020204" pitchFamily="34" charset="0"/>
                  <a:sym typeface="Arial" panose="020B0604020202020204" pitchFamily="34" charset="0"/>
                </a:rPr>
                <a:t>, cum </a:t>
              </a:r>
              <a:r>
                <a:rPr lang="en-US" altLang="zh-CN" sz="2900" dirty="0" err="1">
                  <a:solidFill>
                    <a:srgbClr val="FFFFFF"/>
                  </a:solidFill>
                  <a:latin typeface="Arial" panose="020B0604020202020204" pitchFamily="34" charset="0"/>
                  <a:sym typeface="Arial" panose="020B0604020202020204" pitchFamily="34" charset="0"/>
                </a:rPr>
                <a:t>să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descrieți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mediul</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în</a:t>
              </a:r>
              <a:r>
                <a:rPr lang="en-US" altLang="zh-CN" sz="2900" dirty="0">
                  <a:solidFill>
                    <a:srgbClr val="FFFFFF"/>
                  </a:solidFill>
                  <a:latin typeface="Arial" panose="020B0604020202020204" pitchFamily="34" charset="0"/>
                  <a:sym typeface="Arial" panose="020B0604020202020204" pitchFamily="34" charset="0"/>
                </a:rPr>
                <a:t> mod </a:t>
              </a:r>
              <a:r>
                <a:rPr lang="en-US" altLang="zh-CN" sz="2900" dirty="0" err="1">
                  <a:solidFill>
                    <a:srgbClr val="FFFFFF"/>
                  </a:solidFill>
                  <a:latin typeface="Arial" panose="020B0604020202020204" pitchFamily="34" charset="0"/>
                  <a:sym typeface="Arial" panose="020B0604020202020204" pitchFamily="34" charset="0"/>
                </a:rPr>
                <a:t>clar</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și</a:t>
              </a:r>
              <a:r>
                <a:rPr lang="en-US" altLang="zh-CN" sz="2900" dirty="0">
                  <a:solidFill>
                    <a:srgbClr val="FFFFFF"/>
                  </a:solidFill>
                  <a:latin typeface="Arial" panose="020B0604020202020204" pitchFamily="34" charset="0"/>
                  <a:sym typeface="Arial" panose="020B0604020202020204" pitchFamily="34" charset="0"/>
                </a:rPr>
                <a:t> cum </a:t>
              </a:r>
              <a:r>
                <a:rPr lang="en-US" altLang="zh-CN" sz="2900" dirty="0" err="1">
                  <a:solidFill>
                    <a:srgbClr val="FFFFFF"/>
                  </a:solidFill>
                  <a:latin typeface="Arial" panose="020B0604020202020204" pitchFamily="34" charset="0"/>
                  <a:sym typeface="Arial" panose="020B0604020202020204" pitchFamily="34" charset="0"/>
                </a:rPr>
                <a:t>să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utilizați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descrieri</a:t>
              </a:r>
              <a:r>
                <a:rPr lang="en-US" altLang="zh-CN" sz="2900" dirty="0">
                  <a:solidFill>
                    <a:srgbClr val="FFFFFF"/>
                  </a:solidFill>
                  <a:latin typeface="Arial" panose="020B0604020202020204" pitchFamily="34" charset="0"/>
                  <a:sym typeface="Arial" panose="020B0604020202020204" pitchFamily="34" charset="0"/>
                </a:rPr>
                <a:t> verbale </a:t>
              </a:r>
              <a:r>
                <a:rPr lang="en-US" altLang="zh-CN" sz="2900" dirty="0" err="1">
                  <a:solidFill>
                    <a:srgbClr val="FFFFFF"/>
                  </a:solidFill>
                  <a:latin typeface="Arial" panose="020B0604020202020204" pitchFamily="34" charset="0"/>
                  <a:sym typeface="Arial" panose="020B0604020202020204" pitchFamily="34" charset="0"/>
                </a:rPr>
                <a:t>pentru</a:t>
              </a:r>
              <a:r>
                <a:rPr lang="en-US" altLang="zh-CN" sz="2900" dirty="0">
                  <a:solidFill>
                    <a:srgbClr val="FFFFFF"/>
                  </a:solidFill>
                  <a:latin typeface="Arial" panose="020B0604020202020204" pitchFamily="34" charset="0"/>
                  <a:sym typeface="Arial" panose="020B0604020202020204" pitchFamily="34" charset="0"/>
                </a:rPr>
                <a:t> a </a:t>
              </a:r>
              <a:r>
                <a:rPr lang="en-US" altLang="zh-CN" sz="2900" dirty="0" err="1">
                  <a:solidFill>
                    <a:srgbClr val="FFFFFF"/>
                  </a:solidFill>
                  <a:latin typeface="Arial" panose="020B0604020202020204" pitchFamily="34" charset="0"/>
                  <a:sym typeface="Arial" panose="020B0604020202020204" pitchFamily="34" charset="0"/>
                </a:rPr>
                <a:t>compensa</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lipsa</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informațiilor</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vizuale</a:t>
              </a:r>
              <a:r>
                <a:rPr lang="en-US" altLang="zh-CN" sz="2900" dirty="0">
                  <a:solidFill>
                    <a:srgbClr val="FFFFFF"/>
                  </a:solidFill>
                  <a:latin typeface="Arial" panose="020B0604020202020204" pitchFamily="34" charset="0"/>
                  <a:sym typeface="Arial" panose="020B0604020202020204" pitchFamily="34" charset="0"/>
                </a:rPr>
                <a:t>.</a:t>
              </a:r>
            </a:p>
          </p:txBody>
        </p:sp>
        <p:pic>
          <p:nvPicPr>
            <p:cNvPr id="75793" name="Picture 13">
              <a:extLst>
                <a:ext uri="{FF2B5EF4-FFF2-40B4-BE49-F238E27FC236}">
                  <a16:creationId xmlns:a16="http://schemas.microsoft.com/office/drawing/2014/main" id="{C39235F4-8358-83D1-E186-D12FBF9D4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02" y="11405"/>
              <a:ext cx="2394" cy="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edge">
                                      <p:cBhvr>
                                        <p:cTn id="12" dur="2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edge">
                                      <p:cBhvr>
                                        <p:cTn id="17" dur="20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edge">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810B03A-AE9F-D055-A8B7-113E3E11782F}"/>
              </a:ext>
            </a:extLst>
          </p:cNvPr>
          <p:cNvGrpSpPr>
            <a:grpSpLocks/>
          </p:cNvGrpSpPr>
          <p:nvPr/>
        </p:nvGrpSpPr>
        <p:grpSpPr bwMode="auto">
          <a:xfrm>
            <a:off x="931863" y="2924175"/>
            <a:ext cx="7224712" cy="6215063"/>
            <a:chOff x="0" y="0"/>
            <a:chExt cx="9632371" cy="8285924"/>
          </a:xfrm>
        </p:grpSpPr>
        <p:pic>
          <p:nvPicPr>
            <p:cNvPr id="76803" name="Picture 3">
              <a:extLst>
                <a:ext uri="{FF2B5EF4-FFF2-40B4-BE49-F238E27FC236}">
                  <a16:creationId xmlns:a16="http://schemas.microsoft.com/office/drawing/2014/main" id="{997CDE4D-5633-8E35-6000-B22D049FD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804" name="AutoShape 4">
            <a:extLst>
              <a:ext uri="{FF2B5EF4-FFF2-40B4-BE49-F238E27FC236}">
                <a16:creationId xmlns:a16="http://schemas.microsoft.com/office/drawing/2014/main" id="{95CD0657-5AE0-CA36-30EC-8C32F020E280}"/>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7E411E01-0CF2-525A-B8EC-ABB1658A0742}"/>
              </a:ext>
            </a:extLst>
          </p:cNvPr>
          <p:cNvSpPr txBox="1">
            <a:spLocks noChangeArrowheads="1"/>
          </p:cNvSpPr>
          <p:nvPr/>
        </p:nvSpPr>
        <p:spPr bwMode="auto">
          <a:xfrm>
            <a:off x="8705850" y="3221038"/>
            <a:ext cx="901858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Creați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scenarii</a:t>
            </a:r>
            <a:r>
              <a:rPr lang="en-US" altLang="zh-CN" sz="3600" dirty="0">
                <a:solidFill>
                  <a:srgbClr val="FFFFFF"/>
                </a:solidFill>
                <a:latin typeface="Arial" panose="020B0604020202020204" pitchFamily="34" charset="0"/>
                <a:sym typeface="Arial" panose="020B0604020202020204" pitchFamily="34" charset="0"/>
              </a:rPr>
              <a:t> interactive </a:t>
            </a:r>
            <a:r>
              <a:rPr lang="en-US" altLang="zh-CN" sz="3600" dirty="0" err="1">
                <a:solidFill>
                  <a:srgbClr val="FFFFFF"/>
                </a:solidFill>
                <a:latin typeface="Arial" panose="020B0604020202020204" pitchFamily="34" charset="0"/>
                <a:sym typeface="Arial" panose="020B0604020202020204" pitchFamily="34" charset="0"/>
              </a:rPr>
              <a:t>în</a:t>
            </a:r>
            <a:r>
              <a:rPr lang="en-US" altLang="zh-CN" sz="3600" dirty="0">
                <a:solidFill>
                  <a:srgbClr val="FFFFFF"/>
                </a:solidFill>
                <a:latin typeface="Arial" panose="020B0604020202020204" pitchFamily="34" charset="0"/>
                <a:sym typeface="Arial" panose="020B0604020202020204" pitchFamily="34" charset="0"/>
              </a:rPr>
              <a:t> care </a:t>
            </a:r>
            <a:r>
              <a:rPr lang="en-US" altLang="zh-CN" sz="3600" dirty="0" err="1">
                <a:solidFill>
                  <a:srgbClr val="FFFFFF"/>
                </a:solidFill>
                <a:latin typeface="Arial" panose="020B0604020202020204" pitchFamily="34" charset="0"/>
                <a:sym typeface="Arial" panose="020B0604020202020204" pitchFamily="34" charset="0"/>
              </a:rPr>
              <a:t>participanții</a:t>
            </a:r>
            <a:r>
              <a:rPr lang="en-US" altLang="zh-CN" sz="3600" dirty="0">
                <a:solidFill>
                  <a:srgbClr val="FFFFFF"/>
                </a:solidFill>
                <a:latin typeface="Arial" panose="020B0604020202020204" pitchFamily="34" charset="0"/>
                <a:sym typeface="Arial" panose="020B0604020202020204" pitchFamily="34" charset="0"/>
              </a:rPr>
              <a:t> pot </a:t>
            </a:r>
            <a:r>
              <a:rPr lang="en-US" altLang="zh-CN" sz="3600" dirty="0" err="1">
                <a:solidFill>
                  <a:srgbClr val="FFFFFF"/>
                </a:solidFill>
                <a:latin typeface="Arial" panose="020B0604020202020204" pitchFamily="34" charset="0"/>
                <a:sym typeface="Arial" panose="020B0604020202020204" pitchFamily="34" charset="0"/>
              </a:rPr>
              <a:t>alege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diferite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opțiuni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răspuns</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situații</a:t>
            </a:r>
            <a:r>
              <a:rPr lang="en-US" altLang="zh-CN" sz="3600" dirty="0">
                <a:solidFill>
                  <a:srgbClr val="FFFFFF"/>
                </a:solidFill>
                <a:latin typeface="Arial" panose="020B0604020202020204" pitchFamily="34" charset="0"/>
                <a:sym typeface="Arial" panose="020B0604020202020204" pitchFamily="34" charset="0"/>
              </a:rPr>
              <a:t> simulate, </a:t>
            </a:r>
            <a:r>
              <a:rPr lang="en-US" altLang="zh-CN" sz="3600" dirty="0" err="1">
                <a:solidFill>
                  <a:srgbClr val="FFFFFF"/>
                </a:solidFill>
                <a:latin typeface="Arial" panose="020B0604020202020204" pitchFamily="34" charset="0"/>
                <a:sym typeface="Arial" panose="020B0604020202020204" pitchFamily="34" charset="0"/>
              </a:rPr>
              <a:t>oferind</a:t>
            </a:r>
            <a:r>
              <a:rPr lang="en-US" altLang="zh-CN" sz="3600" dirty="0">
                <a:solidFill>
                  <a:srgbClr val="FFFFFF"/>
                </a:solidFill>
                <a:latin typeface="Arial" panose="020B0604020202020204" pitchFamily="34" charset="0"/>
                <a:sym typeface="Arial" panose="020B0604020202020204" pitchFamily="34" charset="0"/>
              </a:rPr>
              <a:t> feedback </a:t>
            </a:r>
            <a:r>
              <a:rPr lang="en-US" altLang="zh-CN" sz="3600" dirty="0" err="1">
                <a:solidFill>
                  <a:srgbClr val="FFFFFF"/>
                </a:solidFill>
                <a:latin typeface="Arial" panose="020B0604020202020204" pitchFamily="34" charset="0"/>
                <a:sym typeface="Arial" panose="020B0604020202020204" pitchFamily="34" charset="0"/>
              </a:rPr>
              <a:t>instantaneu</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privire</a:t>
            </a:r>
            <a:r>
              <a:rPr lang="en-US" altLang="zh-CN" sz="3600" dirty="0">
                <a:solidFill>
                  <a:srgbClr val="FFFFFF"/>
                </a:solidFill>
                <a:latin typeface="Arial" panose="020B0604020202020204" pitchFamily="34" charset="0"/>
                <a:sym typeface="Arial" panose="020B0604020202020204" pitchFamily="34" charset="0"/>
              </a:rPr>
              <a:t> la </a:t>
            </a:r>
            <a:r>
              <a:rPr lang="en-US" altLang="zh-CN" sz="3600" dirty="0" err="1">
                <a:solidFill>
                  <a:srgbClr val="FFFFFF"/>
                </a:solidFill>
                <a:latin typeface="Arial" panose="020B0604020202020204" pitchFamily="34" charset="0"/>
                <a:sym typeface="Arial" panose="020B0604020202020204" pitchFamily="34" charset="0"/>
              </a:rPr>
              <a:t>eficacitatea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alegerilor</a:t>
            </a:r>
            <a:r>
              <a:rPr lang="en-US" altLang="zh-CN" sz="3600" dirty="0">
                <a:solidFill>
                  <a:srgbClr val="FFFFFF"/>
                </a:solidFill>
                <a:latin typeface="Arial" panose="020B0604020202020204" pitchFamily="34" charset="0"/>
                <a:sym typeface="Arial" panose="020B0604020202020204" pitchFamily="34" charset="0"/>
              </a:rPr>
              <a:t> lor. </a:t>
            </a:r>
            <a:r>
              <a:rPr lang="en-US" altLang="zh-CN" sz="3600" dirty="0" err="1">
                <a:solidFill>
                  <a:srgbClr val="FFFFFF"/>
                </a:solidFill>
                <a:latin typeface="Arial" panose="020B0604020202020204" pitchFamily="34" charset="0"/>
                <a:sym typeface="Arial" panose="020B0604020202020204" pitchFamily="34" charset="0"/>
              </a:rPr>
              <a:t>Acestea</a:t>
            </a:r>
            <a:r>
              <a:rPr lang="en-US" altLang="zh-CN" sz="3600" dirty="0">
                <a:solidFill>
                  <a:srgbClr val="FFFFFF"/>
                </a:solidFill>
                <a:latin typeface="Arial" panose="020B0604020202020204" pitchFamily="34" charset="0"/>
                <a:sym typeface="Arial" panose="020B0604020202020204" pitchFamily="34" charset="0"/>
              </a:rPr>
              <a:t> pot include </a:t>
            </a:r>
            <a:r>
              <a:rPr lang="en-US" altLang="zh-CN" sz="3600" dirty="0" err="1">
                <a:solidFill>
                  <a:srgbClr val="FFFFFF"/>
                </a:solidFill>
                <a:latin typeface="Arial" panose="020B0604020202020204" pitchFamily="34" charset="0"/>
                <a:sym typeface="Arial" panose="020B0604020202020204" pitchFamily="34" charset="0"/>
              </a:rPr>
              <a:t>diferite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scenarii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pentru</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fiecare</a:t>
            </a:r>
            <a:r>
              <a:rPr lang="en-US" altLang="zh-CN" sz="3600" dirty="0">
                <a:solidFill>
                  <a:srgbClr val="FFFFFF"/>
                </a:solidFill>
                <a:latin typeface="Arial" panose="020B0604020202020204" pitchFamily="34" charset="0"/>
                <a:sym typeface="Arial" panose="020B0604020202020204" pitchFamily="34" charset="0"/>
              </a:rPr>
              <a:t> tip de </a:t>
            </a:r>
            <a:r>
              <a:rPr lang="en-US" altLang="zh-CN" sz="3600" dirty="0" err="1">
                <a:solidFill>
                  <a:srgbClr val="FFFFFF"/>
                </a:solidFill>
                <a:latin typeface="Arial" panose="020B0604020202020204" pitchFamily="34" charset="0"/>
                <a:sym typeface="Arial" panose="020B0604020202020204" pitchFamily="34" charset="0"/>
              </a:rPr>
              <a:t>dizabilitate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subliniind</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importanța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comunicării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 </a:t>
            </a:r>
            <a:r>
              <a:rPr lang="en-US" altLang="zh-CN" sz="3600" dirty="0" err="1">
                <a:solidFill>
                  <a:srgbClr val="FFFFFF"/>
                </a:solidFill>
                <a:latin typeface="Arial" panose="020B0604020202020204" pitchFamily="34" charset="0"/>
                <a:sym typeface="Arial" panose="020B0604020202020204" pitchFamily="34" charset="0"/>
              </a:rPr>
              <a:t>ajustărilor</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comportamentale</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6806" name="AutoShape 6">
            <a:extLst>
              <a:ext uri="{FF2B5EF4-FFF2-40B4-BE49-F238E27FC236}">
                <a16:creationId xmlns:a16="http://schemas.microsoft.com/office/drawing/2014/main" id="{E4E4ACB8-1703-AE81-4DD5-0936337C9CFD}"/>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6807" name="AutoShape 7">
            <a:extLst>
              <a:ext uri="{FF2B5EF4-FFF2-40B4-BE49-F238E27FC236}">
                <a16:creationId xmlns:a16="http://schemas.microsoft.com/office/drawing/2014/main" id="{82312D9C-8CE3-F58F-0FC5-B544702159B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D6EBD526-7215-F1FE-95A5-10F77EB21F41}"/>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dirty="0">
                <a:solidFill>
                  <a:srgbClr val="FFFFFF"/>
                </a:solidFill>
                <a:latin typeface="Arial" panose="020B0604020202020204" pitchFamily="34" charset="0"/>
                <a:sym typeface="Arimo Bold" panose="020B0704020202020204" pitchFamily="34" charset="0"/>
              </a:rPr>
              <a:t>SIMULĂRI ȘI SCENARII INTERACTIVE</a:t>
            </a:r>
          </a:p>
        </p:txBody>
      </p:sp>
      <p:grpSp>
        <p:nvGrpSpPr>
          <p:cNvPr id="76809" name="Group 9">
            <a:extLst>
              <a:ext uri="{FF2B5EF4-FFF2-40B4-BE49-F238E27FC236}">
                <a16:creationId xmlns:a16="http://schemas.microsoft.com/office/drawing/2014/main" id="{60EE1E4E-9DF6-35F7-DEAB-9B3C370407DF}"/>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72A4747-3560-7E1A-1F22-6EABB2D3790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89BB67B2-8212-1DE7-FFF0-20C6F2CA6D4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B808A28-DC28-0AB1-1F89-7A61E4F2B4F9}"/>
              </a:ext>
            </a:extLst>
          </p:cNvPr>
          <p:cNvGrpSpPr>
            <a:grpSpLocks/>
          </p:cNvGrpSpPr>
          <p:nvPr/>
        </p:nvGrpSpPr>
        <p:grpSpPr bwMode="auto">
          <a:xfrm>
            <a:off x="931863" y="2924175"/>
            <a:ext cx="7224712" cy="6215063"/>
            <a:chOff x="0" y="0"/>
            <a:chExt cx="9632371" cy="8285924"/>
          </a:xfrm>
        </p:grpSpPr>
        <p:pic>
          <p:nvPicPr>
            <p:cNvPr id="77827" name="Picture 3">
              <a:extLst>
                <a:ext uri="{FF2B5EF4-FFF2-40B4-BE49-F238E27FC236}">
                  <a16:creationId xmlns:a16="http://schemas.microsoft.com/office/drawing/2014/main" id="{3EC0ED2E-13A1-9BCC-D141-F88FB7E57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8" name="AutoShape 4">
            <a:extLst>
              <a:ext uri="{FF2B5EF4-FFF2-40B4-BE49-F238E27FC236}">
                <a16:creationId xmlns:a16="http://schemas.microsoft.com/office/drawing/2014/main" id="{D0768C15-BF85-B18A-CC4F-F3DBD5D5B1A3}"/>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18BB3106-5614-4884-29CF-B31F923641C4}"/>
              </a:ext>
            </a:extLst>
          </p:cNvPr>
          <p:cNvSpPr txBox="1">
            <a:spLocks noChangeArrowheads="1"/>
          </p:cNvSpPr>
          <p:nvPr/>
        </p:nvSpPr>
        <p:spPr bwMode="auto">
          <a:xfrm>
            <a:off x="8705850" y="3221038"/>
            <a:ext cx="9018588" cy="47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Organizați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sesiuni</a:t>
            </a:r>
            <a:r>
              <a:rPr lang="en-US" altLang="zh-CN" sz="3600" dirty="0">
                <a:solidFill>
                  <a:srgbClr val="FFFFFF"/>
                </a:solidFill>
                <a:latin typeface="Arial" panose="020B0604020202020204" pitchFamily="34" charset="0"/>
                <a:sym typeface="Arial" panose="020B0604020202020204" pitchFamily="34" charset="0"/>
              </a:rPr>
              <a:t> live </a:t>
            </a:r>
            <a:r>
              <a:rPr lang="en-US" altLang="zh-CN" sz="3600" dirty="0" err="1">
                <a:solidFill>
                  <a:srgbClr val="FFFFFF"/>
                </a:solidFill>
                <a:latin typeface="Arial" panose="020B0604020202020204" pitchFamily="34" charset="0"/>
                <a:sym typeface="Arial" panose="020B0604020202020204" pitchFamily="34" charset="0"/>
              </a:rPr>
              <a:t>sau</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înregistrate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a:t>
            </a:r>
            <a:r>
              <a:rPr lang="en-US" altLang="zh-CN" sz="3600" dirty="0">
                <a:solidFill>
                  <a:srgbClr val="FFFFFF"/>
                </a:solidFill>
                <a:latin typeface="Arial" panose="020B0604020202020204" pitchFamily="34" charset="0"/>
                <a:sym typeface="Arial" panose="020B0604020202020204" pitchFamily="34" charset="0"/>
              </a:rPr>
              <a:t> care </a:t>
            </a:r>
            <a:r>
              <a:rPr lang="en-US" altLang="zh-CN" sz="3600" dirty="0" err="1">
                <a:solidFill>
                  <a:srgbClr val="FFFFFF"/>
                </a:solidFill>
                <a:latin typeface="Arial" panose="020B0604020202020204" pitchFamily="34" charset="0"/>
                <a:sym typeface="Arial" panose="020B0604020202020204" pitchFamily="34" charset="0"/>
              </a:rPr>
              <a:t>participanții</a:t>
            </a:r>
            <a:r>
              <a:rPr lang="en-US" altLang="zh-CN" sz="3600" dirty="0">
                <a:solidFill>
                  <a:srgbClr val="FFFFFF"/>
                </a:solidFill>
                <a:latin typeface="Arial" panose="020B0604020202020204" pitchFamily="34" charset="0"/>
                <a:sym typeface="Arial" panose="020B0604020202020204" pitchFamily="34" charset="0"/>
              </a:rPr>
              <a:t> pot </a:t>
            </a:r>
            <a:r>
              <a:rPr lang="en-US" altLang="zh-CN" sz="3600" dirty="0" err="1">
                <a:solidFill>
                  <a:srgbClr val="FFFFFF"/>
                </a:solidFill>
                <a:latin typeface="Arial" panose="020B0604020202020204" pitchFamily="34" charset="0"/>
                <a:sym typeface="Arial" panose="020B0604020202020204" pitchFamily="34" charset="0"/>
              </a:rPr>
              <a:t>exersa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demonstra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abilități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comunicare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asertivă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roluri</a:t>
            </a:r>
            <a:r>
              <a:rPr lang="en-US" altLang="zh-CN" sz="3600" dirty="0">
                <a:solidFill>
                  <a:srgbClr val="FFFFFF"/>
                </a:solidFill>
                <a:latin typeface="Arial" panose="020B0604020202020204" pitchFamily="34" charset="0"/>
                <a:sym typeface="Arial" panose="020B0604020202020204" pitchFamily="34" charset="0"/>
              </a:rPr>
              <a:t> alternative, </a:t>
            </a:r>
            <a:r>
              <a:rPr lang="en-US" altLang="zh-CN" sz="3600" dirty="0" err="1">
                <a:solidFill>
                  <a:srgbClr val="FFFFFF"/>
                </a:solidFill>
                <a:latin typeface="Arial" panose="020B0604020202020204" pitchFamily="34" charset="0"/>
                <a:sym typeface="Arial" panose="020B0604020202020204" pitchFamily="34" charset="0"/>
              </a:rPr>
              <a:t>primind</a:t>
            </a:r>
            <a:r>
              <a:rPr lang="en-US" altLang="zh-CN" sz="3600" dirty="0">
                <a:solidFill>
                  <a:srgbClr val="FFFFFF"/>
                </a:solidFill>
                <a:latin typeface="Arial" panose="020B0604020202020204" pitchFamily="34" charset="0"/>
                <a:sym typeface="Arial" panose="020B0604020202020204" pitchFamily="34" charset="0"/>
              </a:rPr>
              <a:t> feedback de la </a:t>
            </a:r>
            <a:r>
              <a:rPr lang="en-US" altLang="zh-CN" sz="3600" dirty="0" err="1">
                <a:solidFill>
                  <a:srgbClr val="FFFFFF"/>
                </a:solidFill>
                <a:latin typeface="Arial" panose="020B0604020202020204" pitchFamily="34" charset="0"/>
                <a:sym typeface="Arial" panose="020B0604020202020204" pitchFamily="34" charset="0"/>
              </a:rPr>
              <a:t>colegi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instructori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Acestea</a:t>
            </a:r>
            <a:r>
              <a:rPr lang="en-US" altLang="zh-CN" sz="3600" dirty="0">
                <a:solidFill>
                  <a:srgbClr val="FFFFFF"/>
                </a:solidFill>
                <a:latin typeface="Arial" panose="020B0604020202020204" pitchFamily="34" charset="0"/>
                <a:sym typeface="Arial" panose="020B0604020202020204" pitchFamily="34" charset="0"/>
              </a:rPr>
              <a:t> pot fi </a:t>
            </a:r>
            <a:r>
              <a:rPr lang="en-US" altLang="zh-CN" sz="3600" dirty="0" err="1">
                <a:solidFill>
                  <a:srgbClr val="FFFFFF"/>
                </a:solidFill>
                <a:latin typeface="Arial" panose="020B0604020202020204" pitchFamily="34" charset="0"/>
                <a:sym typeface="Arial" panose="020B0604020202020204" pitchFamily="34" charset="0"/>
              </a:rPr>
              <a:t>realizate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prin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videoconferințe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permițând</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participanților</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experimenteze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discute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diferite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abordări</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7830" name="AutoShape 6">
            <a:extLst>
              <a:ext uri="{FF2B5EF4-FFF2-40B4-BE49-F238E27FC236}">
                <a16:creationId xmlns:a16="http://schemas.microsoft.com/office/drawing/2014/main" id="{B3D14D95-3CE4-0397-9EC3-14AFDC545C8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7831" name="AutoShape 7">
            <a:extLst>
              <a:ext uri="{FF2B5EF4-FFF2-40B4-BE49-F238E27FC236}">
                <a16:creationId xmlns:a16="http://schemas.microsoft.com/office/drawing/2014/main" id="{537C7226-584E-40AD-33C4-CEC1B7085E1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C3021D54-2F3B-D6D5-169D-04016D352923}"/>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dirty="0">
                <a:solidFill>
                  <a:srgbClr val="FFFFFF"/>
                </a:solidFill>
                <a:latin typeface="Arial" panose="020B0604020202020204" pitchFamily="34" charset="0"/>
                <a:sym typeface="Arimo Bold" panose="020B0704020202020204" pitchFamily="34" charset="0"/>
              </a:rPr>
              <a:t>JOCURI DE ROL VIRTUALE</a:t>
            </a:r>
          </a:p>
        </p:txBody>
      </p:sp>
      <p:grpSp>
        <p:nvGrpSpPr>
          <p:cNvPr id="77833" name="Group 9">
            <a:extLst>
              <a:ext uri="{FF2B5EF4-FFF2-40B4-BE49-F238E27FC236}">
                <a16:creationId xmlns:a16="http://schemas.microsoft.com/office/drawing/2014/main" id="{74C88A03-9110-E319-DDEA-5807184D519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62DB998D-4DF6-4177-3A95-9E7892F919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0C6AD317-62C5-DFDE-A516-25703FB5C8C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598C3E3-BFEF-5C14-7A50-4BB6EB664119}"/>
              </a:ext>
            </a:extLst>
          </p:cNvPr>
          <p:cNvGrpSpPr>
            <a:grpSpLocks/>
          </p:cNvGrpSpPr>
          <p:nvPr/>
        </p:nvGrpSpPr>
        <p:grpSpPr bwMode="auto">
          <a:xfrm>
            <a:off x="931863" y="2924175"/>
            <a:ext cx="7224712" cy="6215063"/>
            <a:chOff x="0" y="0"/>
            <a:chExt cx="9632371" cy="8285924"/>
          </a:xfrm>
        </p:grpSpPr>
        <p:pic>
          <p:nvPicPr>
            <p:cNvPr id="78851" name="Picture 3">
              <a:extLst>
                <a:ext uri="{FF2B5EF4-FFF2-40B4-BE49-F238E27FC236}">
                  <a16:creationId xmlns:a16="http://schemas.microsoft.com/office/drawing/2014/main" id="{04194370-2953-75FD-1668-D5D92D737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2" name="AutoShape 4">
            <a:extLst>
              <a:ext uri="{FF2B5EF4-FFF2-40B4-BE49-F238E27FC236}">
                <a16:creationId xmlns:a16="http://schemas.microsoft.com/office/drawing/2014/main" id="{E7F1097B-17BA-67A4-064D-AEB307C1D45F}"/>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B7611CFF-4249-986C-4A89-4E9F8F10280E}"/>
              </a:ext>
            </a:extLst>
          </p:cNvPr>
          <p:cNvSpPr txBox="1">
            <a:spLocks noChangeArrowheads="1"/>
          </p:cNvSpPr>
          <p:nvPr/>
        </p:nvSpPr>
        <p:spPr bwMode="auto">
          <a:xfrm>
            <a:off x="8705850" y="3238550"/>
            <a:ext cx="9018588" cy="54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Utilizați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forumuri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grupuri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discuții</a:t>
            </a:r>
            <a:r>
              <a:rPr lang="en-US" altLang="zh-CN" sz="3600" dirty="0">
                <a:solidFill>
                  <a:srgbClr val="FFFFFF"/>
                </a:solidFill>
                <a:latin typeface="Arial" panose="020B0604020202020204" pitchFamily="34" charset="0"/>
                <a:sym typeface="Arial" panose="020B0604020202020204" pitchFamily="34" charset="0"/>
              </a:rPr>
              <a:t> online </a:t>
            </a:r>
            <a:r>
              <a:rPr lang="en-US" altLang="zh-CN" sz="3600" dirty="0" err="1">
                <a:solidFill>
                  <a:srgbClr val="FFFFFF"/>
                </a:solidFill>
                <a:latin typeface="Arial" panose="020B0604020202020204" pitchFamily="34" charset="0"/>
                <a:sym typeface="Arial" panose="020B0604020202020204" pitchFamily="34" charset="0"/>
              </a:rPr>
              <a:t>pentru</a:t>
            </a:r>
            <a:r>
              <a:rPr lang="en-US" altLang="zh-CN" sz="3600" dirty="0">
                <a:solidFill>
                  <a:srgbClr val="FFFFFF"/>
                </a:solidFill>
                <a:latin typeface="Arial" panose="020B0604020202020204" pitchFamily="34" charset="0"/>
                <a:sym typeface="Arial" panose="020B0604020202020204" pitchFamily="34" charset="0"/>
              </a:rPr>
              <a:t> a </a:t>
            </a:r>
            <a:r>
              <a:rPr lang="en-US" altLang="zh-CN" sz="3600" dirty="0" err="1">
                <a:solidFill>
                  <a:srgbClr val="FFFFFF"/>
                </a:solidFill>
                <a:latin typeface="Arial" panose="020B0604020202020204" pitchFamily="34" charset="0"/>
                <a:sym typeface="Arial" panose="020B0604020202020204" pitchFamily="34" charset="0"/>
              </a:rPr>
              <a:t>permite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participanților</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împărtășească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experiențe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strategii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provocări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întâlnite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comunicarea</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persoanele</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diferite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tipuri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dizabilități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Acest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lucru</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poate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promova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învățarea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colaborativă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dezvoltarea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unei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comunități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practică</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8854" name="AutoShape 6">
            <a:extLst>
              <a:ext uri="{FF2B5EF4-FFF2-40B4-BE49-F238E27FC236}">
                <a16:creationId xmlns:a16="http://schemas.microsoft.com/office/drawing/2014/main" id="{3F0150F6-B18B-9760-BE63-618A2968AC9A}"/>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8855" name="AutoShape 7">
            <a:extLst>
              <a:ext uri="{FF2B5EF4-FFF2-40B4-BE49-F238E27FC236}">
                <a16:creationId xmlns:a16="http://schemas.microsoft.com/office/drawing/2014/main" id="{DC8A24E1-1E60-BA47-F282-4A17F95DE926}"/>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31A33D76-7C06-2BB9-16FF-46A40A1FF544}"/>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a:solidFill>
                  <a:srgbClr val="FFFFFF"/>
                </a:solidFill>
                <a:latin typeface="Arial" panose="020B0604020202020204" pitchFamily="34" charset="0"/>
                <a:sym typeface="Arimo Bold" panose="020B0704020202020204" pitchFamily="34" charset="0"/>
              </a:rPr>
              <a:t>FORUMURI ȘI GRUPURI DE DISCUȚII</a:t>
            </a:r>
          </a:p>
        </p:txBody>
      </p:sp>
      <p:grpSp>
        <p:nvGrpSpPr>
          <p:cNvPr id="78857" name="Group 9">
            <a:extLst>
              <a:ext uri="{FF2B5EF4-FFF2-40B4-BE49-F238E27FC236}">
                <a16:creationId xmlns:a16="http://schemas.microsoft.com/office/drawing/2014/main" id="{490B5CF3-EEBE-9077-B024-1BB6AF3E8BF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0BA245CF-945A-B85F-E540-8B54D170663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480668FA-D030-FA54-71AB-DFF2B9CFA5D1}"/>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8D28D92-FD74-028C-6071-19DD97783B5B}"/>
              </a:ext>
            </a:extLst>
          </p:cNvPr>
          <p:cNvGrpSpPr>
            <a:grpSpLocks/>
          </p:cNvGrpSpPr>
          <p:nvPr/>
        </p:nvGrpSpPr>
        <p:grpSpPr bwMode="auto">
          <a:xfrm>
            <a:off x="931863" y="2924175"/>
            <a:ext cx="7224712" cy="6215063"/>
            <a:chOff x="0" y="0"/>
            <a:chExt cx="9632371" cy="8285924"/>
          </a:xfrm>
        </p:grpSpPr>
        <p:pic>
          <p:nvPicPr>
            <p:cNvPr id="79875" name="Picture 3">
              <a:extLst>
                <a:ext uri="{FF2B5EF4-FFF2-40B4-BE49-F238E27FC236}">
                  <a16:creationId xmlns:a16="http://schemas.microsoft.com/office/drawing/2014/main" id="{ADBF1648-F89C-A625-651F-53B6FC3C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r="11250"/>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6" name="AutoShape 4">
            <a:extLst>
              <a:ext uri="{FF2B5EF4-FFF2-40B4-BE49-F238E27FC236}">
                <a16:creationId xmlns:a16="http://schemas.microsoft.com/office/drawing/2014/main" id="{2085FFD8-79B6-463B-479A-55A6FA19D888}"/>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82D2C58B-76F3-715A-9C38-21ED953EA354}"/>
              </a:ext>
            </a:extLst>
          </p:cNvPr>
          <p:cNvSpPr txBox="1">
            <a:spLocks noChangeArrowheads="1"/>
          </p:cNvSpPr>
          <p:nvPr/>
        </p:nvSpPr>
        <p:spPr bwMode="auto">
          <a:xfrm>
            <a:off x="8705850" y="3563938"/>
            <a:ext cx="901858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Oferiți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acces</a:t>
            </a:r>
            <a:r>
              <a:rPr lang="en-US" altLang="zh-CN" sz="3600" dirty="0">
                <a:solidFill>
                  <a:srgbClr val="FFFFFF"/>
                </a:solidFill>
                <a:latin typeface="Arial" panose="020B0604020202020204" pitchFamily="34" charset="0"/>
                <a:sym typeface="Arial" panose="020B0604020202020204" pitchFamily="34" charset="0"/>
              </a:rPr>
              <a:t> la </a:t>
            </a:r>
            <a:r>
              <a:rPr lang="en-US" altLang="zh-CN" sz="3600" dirty="0" err="1">
                <a:solidFill>
                  <a:srgbClr val="FFFFFF"/>
                </a:solidFill>
                <a:latin typeface="Arial" panose="020B0604020202020204" pitchFamily="34" charset="0"/>
                <a:sym typeface="Arial" panose="020B0604020202020204" pitchFamily="34" charset="0"/>
              </a:rPr>
              <a:t>articole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cărți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alte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resurse</a:t>
            </a:r>
            <a:r>
              <a:rPr lang="en-US" altLang="zh-CN" sz="3600" dirty="0">
                <a:solidFill>
                  <a:srgbClr val="FFFFFF"/>
                </a:solidFill>
                <a:latin typeface="Arial" panose="020B0604020202020204" pitchFamily="34" charset="0"/>
                <a:sym typeface="Arial" panose="020B0604020202020204" pitchFamily="34" charset="0"/>
              </a:rPr>
              <a:t> care </a:t>
            </a:r>
            <a:r>
              <a:rPr lang="en-US" altLang="zh-CN" sz="3600" dirty="0" err="1">
                <a:solidFill>
                  <a:srgbClr val="FFFFFF"/>
                </a:solidFill>
                <a:latin typeface="Arial" panose="020B0604020202020204" pitchFamily="34" charset="0"/>
                <a:sym typeface="Arial" panose="020B0604020202020204" pitchFamily="34" charset="0"/>
              </a:rPr>
              <a:t>oferă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informații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suplimentare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perspective diverse </a:t>
            </a:r>
            <a:r>
              <a:rPr lang="en-US" altLang="zh-CN" sz="3600" dirty="0" err="1">
                <a:solidFill>
                  <a:srgbClr val="FFFFFF"/>
                </a:solidFill>
                <a:latin typeface="Arial" panose="020B0604020202020204" pitchFamily="34" charset="0"/>
                <a:sym typeface="Arial" panose="020B0604020202020204" pitchFamily="34" charset="0"/>
              </a:rPr>
              <a:t>asupra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comunicării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asertive</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persoanele</a:t>
            </a:r>
            <a:r>
              <a:rPr lang="en-US" altLang="zh-CN" sz="3600" dirty="0">
                <a:solidFill>
                  <a:srgbClr val="FFFFFF"/>
                </a:solidFill>
                <a:latin typeface="Arial" panose="020B0604020202020204" pitchFamily="34" charset="0"/>
                <a:sym typeface="Arial" panose="020B0604020202020204" pitchFamily="34" charset="0"/>
              </a:rPr>
              <a:t> cu </a:t>
            </a:r>
            <a:r>
              <a:rPr lang="en-US" altLang="zh-CN" sz="3600" dirty="0" err="1">
                <a:solidFill>
                  <a:srgbClr val="FFFFFF"/>
                </a:solidFill>
                <a:latin typeface="Arial" panose="020B0604020202020204" pitchFamily="34" charset="0"/>
                <a:sym typeface="Arial" panose="020B0604020202020204" pitchFamily="34" charset="0"/>
              </a:rPr>
              <a:t>dizabilități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Aceasta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poate</a:t>
            </a:r>
            <a:r>
              <a:rPr lang="en-US" altLang="zh-CN" sz="3600" dirty="0">
                <a:solidFill>
                  <a:srgbClr val="FFFFFF"/>
                </a:solidFill>
                <a:latin typeface="Arial" panose="020B0604020202020204" pitchFamily="34" charset="0"/>
                <a:sym typeface="Arial" panose="020B0604020202020204" pitchFamily="34" charset="0"/>
              </a:rPr>
              <a:t> include </a:t>
            </a:r>
            <a:r>
              <a:rPr lang="en-US" altLang="zh-CN" sz="3600" dirty="0" err="1">
                <a:solidFill>
                  <a:srgbClr val="FFFFFF"/>
                </a:solidFill>
                <a:latin typeface="Arial" panose="020B0604020202020204" pitchFamily="34" charset="0"/>
                <a:sym typeface="Arial" panose="020B0604020202020204" pitchFamily="34" charset="0"/>
              </a:rPr>
              <a:t>studii</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caz</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cercetări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actuale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teorii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relevante</a:t>
            </a:r>
            <a:r>
              <a:rPr lang="en-US" altLang="zh-CN" sz="3600" dirty="0">
                <a:solidFill>
                  <a:srgbClr val="FFFFFF"/>
                </a:solidFill>
                <a:latin typeface="Arial" panose="020B0604020202020204" pitchFamily="34" charset="0"/>
                <a:sym typeface="Arial" panose="020B0604020202020204" pitchFamily="34" charset="0"/>
              </a:rPr>
              <a:t> din </a:t>
            </a:r>
            <a:r>
              <a:rPr lang="en-US" altLang="zh-CN" sz="3600" dirty="0" err="1">
                <a:solidFill>
                  <a:srgbClr val="FFFFFF"/>
                </a:solidFill>
                <a:latin typeface="Arial" panose="020B0604020202020204" pitchFamily="34" charset="0"/>
                <a:sym typeface="Arial" panose="020B0604020202020204" pitchFamily="34" charset="0"/>
              </a:rPr>
              <a:t>psihologie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educație</a:t>
            </a:r>
            <a:r>
              <a:rPr lang="en-US" altLang="zh-CN" sz="3600" dirty="0">
                <a:solidFill>
                  <a:srgbClr val="FFFFFF"/>
                </a:solidFill>
                <a:latin typeface="Arial" panose="020B0604020202020204" pitchFamily="34" charset="0"/>
                <a:sym typeface="Arial" panose="020B0604020202020204" pitchFamily="34" charset="0"/>
              </a:rPr>
              <a:t>.</a:t>
            </a:r>
          </a:p>
        </p:txBody>
      </p:sp>
      <p:sp>
        <p:nvSpPr>
          <p:cNvPr id="79878" name="AutoShape 6">
            <a:extLst>
              <a:ext uri="{FF2B5EF4-FFF2-40B4-BE49-F238E27FC236}">
                <a16:creationId xmlns:a16="http://schemas.microsoft.com/office/drawing/2014/main" id="{347CD12C-95A4-4CB1-B2C7-EF654E7C3F55}"/>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79879" name="AutoShape 7">
            <a:extLst>
              <a:ext uri="{FF2B5EF4-FFF2-40B4-BE49-F238E27FC236}">
                <a16:creationId xmlns:a16="http://schemas.microsoft.com/office/drawing/2014/main" id="{1A22A334-1A9F-F200-DE83-4927D09E1C35}"/>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D62D173-C996-2519-3AF0-5DC97C50515D}"/>
              </a:ext>
            </a:extLst>
          </p:cNvPr>
          <p:cNvSpPr txBox="1">
            <a:spLocks noChangeArrowheads="1"/>
          </p:cNvSpPr>
          <p:nvPr/>
        </p:nvSpPr>
        <p:spPr bwMode="auto">
          <a:xfrm>
            <a:off x="1538288" y="1674813"/>
            <a:ext cx="14128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dirty="0">
                <a:solidFill>
                  <a:srgbClr val="FFFFFF"/>
                </a:solidFill>
                <a:latin typeface="Arial" panose="020B0604020202020204" pitchFamily="34" charset="0"/>
                <a:sym typeface="Arimo Bold" panose="020B0704020202020204" pitchFamily="34" charset="0"/>
              </a:rPr>
              <a:t>RESURSE SUPLIMENTARE ȘI LECTURĂ</a:t>
            </a:r>
          </a:p>
        </p:txBody>
      </p:sp>
      <p:grpSp>
        <p:nvGrpSpPr>
          <p:cNvPr id="79881" name="Group 9">
            <a:extLst>
              <a:ext uri="{FF2B5EF4-FFF2-40B4-BE49-F238E27FC236}">
                <a16:creationId xmlns:a16="http://schemas.microsoft.com/office/drawing/2014/main" id="{C73D2D40-CB28-8348-E5D9-CCD1A511A7F8}"/>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51684FA9-6752-3171-D79C-4E16FEA64BB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E8D13336-5301-16FC-43F6-CD9EBFA5963F}"/>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B894351-F343-F75A-08B7-4B801DA75E5C}"/>
              </a:ext>
            </a:extLst>
          </p:cNvPr>
          <p:cNvGrpSpPr>
            <a:grpSpLocks/>
          </p:cNvGrpSpPr>
          <p:nvPr/>
        </p:nvGrpSpPr>
        <p:grpSpPr bwMode="auto">
          <a:xfrm>
            <a:off x="931863" y="2924175"/>
            <a:ext cx="7224712" cy="6215063"/>
            <a:chOff x="0" y="0"/>
            <a:chExt cx="9632371" cy="8285924"/>
          </a:xfrm>
        </p:grpSpPr>
        <p:pic>
          <p:nvPicPr>
            <p:cNvPr id="80899" name="Picture 3">
              <a:extLst>
                <a:ext uri="{FF2B5EF4-FFF2-40B4-BE49-F238E27FC236}">
                  <a16:creationId xmlns:a16="http://schemas.microsoft.com/office/drawing/2014/main" id="{49E6C691-AB14-BCDF-B1CF-AA8F6D770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1" r="11201"/>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0" name="AutoShape 4">
            <a:extLst>
              <a:ext uri="{FF2B5EF4-FFF2-40B4-BE49-F238E27FC236}">
                <a16:creationId xmlns:a16="http://schemas.microsoft.com/office/drawing/2014/main" id="{21DE8D92-BC7D-047D-4FA3-49E13CCF498B}"/>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5960CD98-5F8E-429D-4B62-BF2EF2CC9496}"/>
              </a:ext>
            </a:extLst>
          </p:cNvPr>
          <p:cNvSpPr txBox="1">
            <a:spLocks noChangeArrowheads="1"/>
          </p:cNvSpPr>
          <p:nvPr/>
        </p:nvSpPr>
        <p:spPr bwMode="auto">
          <a:xfrm>
            <a:off x="8664575" y="3603625"/>
            <a:ext cx="9018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5400"/>
              </a:lnSpc>
            </a:pPr>
            <a:r>
              <a:rPr lang="en-US" altLang="zh-CN" sz="3600" dirty="0" err="1">
                <a:solidFill>
                  <a:srgbClr val="FFFFFF"/>
                </a:solidFill>
                <a:latin typeface="Arial" panose="020B0604020202020204" pitchFamily="34" charset="0"/>
                <a:sym typeface="Arial" panose="020B0604020202020204" pitchFamily="34" charset="0"/>
              </a:rPr>
              <a:t>Includeți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evaluări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oportunități</a:t>
            </a:r>
            <a:r>
              <a:rPr lang="en-US" altLang="zh-CN" sz="3600" dirty="0">
                <a:solidFill>
                  <a:srgbClr val="FFFFFF"/>
                </a:solidFill>
                <a:latin typeface="Arial" panose="020B0604020202020204" pitchFamily="34" charset="0"/>
                <a:sym typeface="Arial" panose="020B0604020202020204" pitchFamily="34" charset="0"/>
              </a:rPr>
              <a:t> de feedback </a:t>
            </a:r>
            <a:r>
              <a:rPr lang="en-US" altLang="zh-CN" sz="3600" dirty="0" err="1">
                <a:solidFill>
                  <a:srgbClr val="FFFFFF"/>
                </a:solidFill>
                <a:latin typeface="Arial" panose="020B0604020202020204" pitchFamily="34" charset="0"/>
                <a:sym typeface="Arial" panose="020B0604020202020204" pitchFamily="34" charset="0"/>
              </a:rPr>
              <a:t>personalizat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pentru</a:t>
            </a:r>
            <a:r>
              <a:rPr lang="en-US" altLang="zh-CN" sz="3600" dirty="0">
                <a:solidFill>
                  <a:srgbClr val="FFFFFF"/>
                </a:solidFill>
                <a:latin typeface="Arial" panose="020B0604020202020204" pitchFamily="34" charset="0"/>
                <a:sym typeface="Arial" panose="020B0604020202020204" pitchFamily="34" charset="0"/>
              </a:rPr>
              <a:t> a </a:t>
            </a:r>
            <a:r>
              <a:rPr lang="en-US" altLang="zh-CN" sz="3600" dirty="0" err="1">
                <a:solidFill>
                  <a:srgbClr val="FFFFFF"/>
                </a:solidFill>
                <a:latin typeface="Arial" panose="020B0604020202020204" pitchFamily="34" charset="0"/>
                <a:sym typeface="Arial" panose="020B0604020202020204" pitchFamily="34" charset="0"/>
              </a:rPr>
              <a:t>ajuta</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patologii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să-și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înțeleagă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progresul</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domeniile</a:t>
            </a:r>
            <a:r>
              <a:rPr lang="en-US" altLang="zh-CN" sz="3600" dirty="0">
                <a:solidFill>
                  <a:srgbClr val="FFFFFF"/>
                </a:solidFill>
                <a:latin typeface="Arial" panose="020B0604020202020204" pitchFamily="34" charset="0"/>
                <a:sym typeface="Arial" panose="020B0604020202020204" pitchFamily="34" charset="0"/>
              </a:rPr>
              <a:t> care </a:t>
            </a:r>
            <a:r>
              <a:rPr lang="en-US" altLang="zh-CN" sz="3600" dirty="0" err="1">
                <a:solidFill>
                  <a:srgbClr val="FFFFFF"/>
                </a:solidFill>
                <a:latin typeface="Arial" panose="020B0604020202020204" pitchFamily="34" charset="0"/>
                <a:sym typeface="Arial" panose="020B0604020202020204" pitchFamily="34" charset="0"/>
              </a:rPr>
              <a:t>necesită</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îmbunătățiri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Acest</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lucru</a:t>
            </a:r>
            <a:r>
              <a:rPr lang="en-US" altLang="zh-CN" sz="3600" dirty="0">
                <a:solidFill>
                  <a:srgbClr val="FFFFFF"/>
                </a:solidFill>
                <a:latin typeface="Arial" panose="020B0604020202020204" pitchFamily="34" charset="0"/>
                <a:sym typeface="Arial" panose="020B0604020202020204" pitchFamily="34" charset="0"/>
              </a:rPr>
              <a:t> se </a:t>
            </a:r>
            <a:r>
              <a:rPr lang="en-US" altLang="zh-CN" sz="3600" dirty="0" err="1">
                <a:solidFill>
                  <a:srgbClr val="FFFFFF"/>
                </a:solidFill>
                <a:latin typeface="Arial" panose="020B0604020202020204" pitchFamily="34" charset="0"/>
                <a:sym typeface="Arial" panose="020B0604020202020204" pitchFamily="34" charset="0"/>
              </a:rPr>
              <a:t>poate</a:t>
            </a:r>
            <a:r>
              <a:rPr lang="en-US" altLang="zh-CN" sz="3600" dirty="0">
                <a:solidFill>
                  <a:srgbClr val="FFFFFF"/>
                </a:solidFill>
                <a:latin typeface="Arial" panose="020B0604020202020204" pitchFamily="34" charset="0"/>
                <a:sym typeface="Arial" panose="020B0604020202020204" pitchFamily="34" charset="0"/>
              </a:rPr>
              <a:t> face </a:t>
            </a:r>
            <a:r>
              <a:rPr lang="en-US" altLang="zh-CN" sz="3600" dirty="0" err="1">
                <a:solidFill>
                  <a:srgbClr val="FFFFFF"/>
                </a:solidFill>
                <a:latin typeface="Arial" panose="020B0604020202020204" pitchFamily="34" charset="0"/>
                <a:sym typeface="Arial" panose="020B0604020202020204" pitchFamily="34" charset="0"/>
              </a:rPr>
              <a:t>prin</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chestionare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jurnale</a:t>
            </a:r>
            <a:r>
              <a:rPr lang="en-US" altLang="zh-CN" sz="3600" dirty="0">
                <a:solidFill>
                  <a:srgbClr val="FFFFFF"/>
                </a:solidFill>
                <a:latin typeface="Arial" panose="020B0604020202020204" pitchFamily="34" charset="0"/>
                <a:sym typeface="Arial" panose="020B0604020202020204" pitchFamily="34" charset="0"/>
              </a:rPr>
              <a:t> de </a:t>
            </a:r>
            <a:r>
              <a:rPr lang="en-US" altLang="zh-CN" sz="3600" dirty="0" err="1">
                <a:solidFill>
                  <a:srgbClr val="FFFFFF"/>
                </a:solidFill>
                <a:latin typeface="Arial" panose="020B0604020202020204" pitchFamily="34" charset="0"/>
                <a:sym typeface="Arial" panose="020B0604020202020204" pitchFamily="34" charset="0"/>
              </a:rPr>
              <a:t>reflecție</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și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întâlniri</a:t>
            </a:r>
            <a:r>
              <a:rPr lang="en-US" altLang="zh-CN" sz="3600" dirty="0">
                <a:solidFill>
                  <a:srgbClr val="FFFFFF"/>
                </a:solidFill>
                <a:latin typeface="Arial" panose="020B0604020202020204" pitchFamily="34" charset="0"/>
                <a:sym typeface="Arial" panose="020B0604020202020204" pitchFamily="34" charset="0"/>
              </a:rPr>
              <a:t> </a:t>
            </a:r>
            <a:r>
              <a:rPr lang="en-US" altLang="zh-CN" sz="3600" dirty="0" err="1">
                <a:solidFill>
                  <a:srgbClr val="FFFFFF"/>
                </a:solidFill>
                <a:latin typeface="Arial" panose="020B0604020202020204" pitchFamily="34" charset="0"/>
                <a:sym typeface="Arial" panose="020B0604020202020204" pitchFamily="34" charset="0"/>
              </a:rPr>
              <a:t>individuale</a:t>
            </a:r>
            <a:r>
              <a:rPr lang="en-US" altLang="zh-CN" sz="3600" dirty="0">
                <a:solidFill>
                  <a:srgbClr val="FFFFFF"/>
                </a:solidFill>
                <a:latin typeface="Arial" panose="020B0604020202020204" pitchFamily="34" charset="0"/>
                <a:sym typeface="Arial" panose="020B0604020202020204" pitchFamily="34" charset="0"/>
              </a:rPr>
              <a:t> online.</a:t>
            </a:r>
          </a:p>
        </p:txBody>
      </p:sp>
      <p:sp>
        <p:nvSpPr>
          <p:cNvPr id="80902" name="AutoShape 6">
            <a:extLst>
              <a:ext uri="{FF2B5EF4-FFF2-40B4-BE49-F238E27FC236}">
                <a16:creationId xmlns:a16="http://schemas.microsoft.com/office/drawing/2014/main" id="{11CFC642-EDDC-F0A7-F158-EE6DBA795199}"/>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0903" name="AutoShape 7">
            <a:extLst>
              <a:ext uri="{FF2B5EF4-FFF2-40B4-BE49-F238E27FC236}">
                <a16:creationId xmlns:a16="http://schemas.microsoft.com/office/drawing/2014/main" id="{8DE050F0-28F0-EA66-2108-1F6D5BFA689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E04BAA6B-D80B-CDD7-CEEC-4DD04BBF32F9}"/>
              </a:ext>
            </a:extLst>
          </p:cNvPr>
          <p:cNvSpPr txBox="1">
            <a:spLocks noChangeArrowheads="1"/>
          </p:cNvSpPr>
          <p:nvPr/>
        </p:nvSpPr>
        <p:spPr bwMode="auto">
          <a:xfrm>
            <a:off x="1538288" y="1674813"/>
            <a:ext cx="146748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4800"/>
              </a:lnSpc>
            </a:pPr>
            <a:r>
              <a:rPr lang="en-US" altLang="zh-CN" sz="4800" b="1" dirty="0">
                <a:solidFill>
                  <a:srgbClr val="FFFFFF"/>
                </a:solidFill>
                <a:latin typeface="Arial" panose="020B0604020202020204" pitchFamily="34" charset="0"/>
                <a:sym typeface="Arimo Bold" panose="020B0704020202020204" pitchFamily="34" charset="0"/>
              </a:rPr>
              <a:t>FEEDBACK ȘI EVALUĂRI PERSONALIZATE</a:t>
            </a:r>
          </a:p>
        </p:txBody>
      </p:sp>
      <p:grpSp>
        <p:nvGrpSpPr>
          <p:cNvPr id="80905" name="Group 9">
            <a:extLst>
              <a:ext uri="{FF2B5EF4-FFF2-40B4-BE49-F238E27FC236}">
                <a16:creationId xmlns:a16="http://schemas.microsoft.com/office/drawing/2014/main" id="{3599D7F6-67AD-9229-B582-C06F93902C46}"/>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A2CD848C-BAC9-FD75-3296-14AF227805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273CD856-CD32-5FB7-B31A-CD6F3CA708D8}"/>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14" presetClass="entr" presetSubtype="10" fill="hold" nodeType="withEffect">
                                  <p:stCondLst>
                                    <p:cond delay="0"/>
                                  </p:stCondLst>
                                  <p:childTnLst>
                                    <p:set>
                                      <p:cBhvr>
                                        <p:cTn id="18" dur="2000" fill="hold">
                                          <p:stCondLst>
                                            <p:cond delay="0"/>
                                          </p:stCondLst>
                                        </p:cTn>
                                        <p:tgtEl>
                                          <p:spTgt spid="2"/>
                                        </p:tgtEl>
                                        <p:attrNameLst>
                                          <p:attrName>style.visibility</p:attrName>
                                        </p:attrNameLst>
                                      </p:cBhvr>
                                      <p:to>
                                        <p:strVal val="visible"/>
                                      </p:to>
                                    </p:set>
                                    <p:animEffect transition="in" filter="randombar(horizontal)">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04F8412-75B9-5AB3-3FBD-3B2207F578B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1922" name="AutoShape 5">
            <a:extLst>
              <a:ext uri="{FF2B5EF4-FFF2-40B4-BE49-F238E27FC236}">
                <a16:creationId xmlns:a16="http://schemas.microsoft.com/office/drawing/2014/main" id="{169B499A-226B-B688-789E-88CE1B3ACDF6}"/>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1923" name="Group 8">
            <a:extLst>
              <a:ext uri="{FF2B5EF4-FFF2-40B4-BE49-F238E27FC236}">
                <a16:creationId xmlns:a16="http://schemas.microsoft.com/office/drawing/2014/main" id="{706029EF-54E7-03E4-743A-6F6148F2025F}"/>
              </a:ext>
            </a:extLst>
          </p:cNvPr>
          <p:cNvGrpSpPr>
            <a:grpSpLocks/>
          </p:cNvGrpSpPr>
          <p:nvPr/>
        </p:nvGrpSpPr>
        <p:grpSpPr bwMode="auto">
          <a:xfrm>
            <a:off x="365125" y="9417050"/>
            <a:ext cx="17557750" cy="709613"/>
            <a:chOff x="0" y="-44230"/>
            <a:chExt cx="23408743" cy="944881"/>
          </a:xfrm>
        </p:grpSpPr>
        <p:sp>
          <p:nvSpPr>
            <p:cNvPr id="9" name="Freeform 9">
              <a:extLst>
                <a:ext uri="{FF2B5EF4-FFF2-40B4-BE49-F238E27FC236}">
                  <a16:creationId xmlns:a16="http://schemas.microsoft.com/office/drawing/2014/main" id="{3BC7DE92-BBE1-F8FA-C482-7DD7667B7BF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0" name="TextBox 10">
              <a:extLst>
                <a:ext uri="{FF2B5EF4-FFF2-40B4-BE49-F238E27FC236}">
                  <a16:creationId xmlns:a16="http://schemas.microsoft.com/office/drawing/2014/main" id="{7EF06B0B-EC33-54EB-F147-897FFA1FF6D6}"/>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1" name="TextBox 11">
            <a:extLst>
              <a:ext uri="{FF2B5EF4-FFF2-40B4-BE49-F238E27FC236}">
                <a16:creationId xmlns:a16="http://schemas.microsoft.com/office/drawing/2014/main" id="{77716286-783F-65CE-D199-633D0C1BF46F}"/>
              </a:ext>
            </a:extLst>
          </p:cNvPr>
          <p:cNvSpPr txBox="1">
            <a:spLocks noChangeArrowheads="1"/>
          </p:cNvSpPr>
          <p:nvPr/>
        </p:nvSpPr>
        <p:spPr bwMode="auto">
          <a:xfrm>
            <a:off x="1371804" y="4521140"/>
            <a:ext cx="16230600" cy="18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7338"/>
              </a:lnSpc>
            </a:pPr>
            <a:r>
              <a:rPr lang="en-US" altLang="zh-CN" sz="5600" b="1" dirty="0">
                <a:solidFill>
                  <a:srgbClr val="FFFFFF"/>
                </a:solidFill>
                <a:latin typeface="Arial" panose="020B0604020202020204" pitchFamily="34" charset="0"/>
                <a:sym typeface="Arimo Bold" panose="020B0704020202020204" pitchFamily="34" charset="0"/>
              </a:rPr>
              <a:t>UTILIZAREA FEEDBACK-ULUI PENTRU A ÎMBUNĂTĂȚI COMPORTAMENTUL ASERTIV</a:t>
            </a:r>
          </a:p>
        </p:txBody>
      </p:sp>
      <p:sp>
        <p:nvSpPr>
          <p:cNvPr id="81928" name="AutoShape 7">
            <a:extLst>
              <a:ext uri="{FF2B5EF4-FFF2-40B4-BE49-F238E27FC236}">
                <a16:creationId xmlns:a16="http://schemas.microsoft.com/office/drawing/2014/main" id="{2D7D4F37-5323-F1D2-FBBE-DFEF25EEA552}"/>
              </a:ext>
            </a:extLst>
          </p:cNvPr>
          <p:cNvSpPr>
            <a:spLocks noChangeShapeType="1"/>
          </p:cNvSpPr>
          <p:nvPr/>
        </p:nvSpPr>
        <p:spPr bwMode="auto">
          <a:xfrm>
            <a:off x="1028700" y="8959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ppt_x</p:attrName>
                                        </p:attrNameLst>
                                      </p:cBhvr>
                                      <p:tavLst>
                                        <p:tav tm="0">
                                          <p:val>
                                            <p:strVal val="#ppt_x"/>
                                          </p:val>
                                        </p:tav>
                                        <p:tav tm="100000">
                                          <p:val>
                                            <p:strVal val="#ppt_x"/>
                                          </p:val>
                                        </p:tav>
                                      </p:tavLst>
                                    </p:anim>
                                    <p:anim calcmode="lin" valueType="num">
                                      <p:cBhvr>
                                        <p:cTn id="9"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2946" name="AutoShape 2">
            <a:extLst>
              <a:ext uri="{FF2B5EF4-FFF2-40B4-BE49-F238E27FC236}">
                <a16:creationId xmlns:a16="http://schemas.microsoft.com/office/drawing/2014/main" id="{C9A29697-6E4B-2DBB-1AC4-614121F78A73}"/>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2947" name="Group 3">
            <a:extLst>
              <a:ext uri="{FF2B5EF4-FFF2-40B4-BE49-F238E27FC236}">
                <a16:creationId xmlns:a16="http://schemas.microsoft.com/office/drawing/2014/main" id="{9ED7882C-4132-58C7-32B2-2020BC8D3D52}"/>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1427703F-A299-B7BA-BDD8-43493D4EC968}"/>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A66098BC-780B-764B-AEE7-39A043A9B0E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14" name="Group 13">
            <a:extLst>
              <a:ext uri="{FF2B5EF4-FFF2-40B4-BE49-F238E27FC236}">
                <a16:creationId xmlns:a16="http://schemas.microsoft.com/office/drawing/2014/main" id="{2442CA07-E287-9A4E-E342-2E4A3789E4A9}"/>
              </a:ext>
            </a:extLst>
          </p:cNvPr>
          <p:cNvGrpSpPr>
            <a:grpSpLocks/>
          </p:cNvGrpSpPr>
          <p:nvPr/>
        </p:nvGrpSpPr>
        <p:grpSpPr bwMode="auto">
          <a:xfrm>
            <a:off x="365125" y="1289050"/>
            <a:ext cx="13884141" cy="4758790"/>
            <a:chOff x="576" y="2030"/>
            <a:chExt cx="17369" cy="7493"/>
          </a:xfrm>
        </p:grpSpPr>
        <p:pic>
          <p:nvPicPr>
            <p:cNvPr id="82951" name="Picture 9">
              <a:extLst>
                <a:ext uri="{FF2B5EF4-FFF2-40B4-BE49-F238E27FC236}">
                  <a16:creationId xmlns:a16="http://schemas.microsoft.com/office/drawing/2014/main" id="{801C9105-3885-D7F0-4124-456694F8E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Box 10">
              <a:extLst>
                <a:ext uri="{FF2B5EF4-FFF2-40B4-BE49-F238E27FC236}">
                  <a16:creationId xmlns:a16="http://schemas.microsoft.com/office/drawing/2014/main" id="{C5EF25F4-DF43-0935-DD11-9153D6753637}"/>
                </a:ext>
              </a:extLst>
            </p:cNvPr>
            <p:cNvSpPr txBox="1">
              <a:spLocks noChangeArrowheads="1"/>
            </p:cNvSpPr>
            <p:nvPr/>
          </p:nvSpPr>
          <p:spPr bwMode="auto">
            <a:xfrm>
              <a:off x="4676" y="2030"/>
              <a:ext cx="13269" cy="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a:solidFill>
                    <a:srgbClr val="FFFFFF"/>
                  </a:solidFill>
                  <a:latin typeface="Arial" panose="020B0604020202020204" pitchFamily="34" charset="0"/>
                  <a:sym typeface="Arimo Bold" panose="020B0704020202020204" pitchFamily="34" charset="0"/>
                </a:rPr>
                <a:t>Feedback </a:t>
              </a:r>
              <a:r>
                <a:rPr lang="en-US" altLang="zh-CN" sz="3000" dirty="0" err="1">
                  <a:solidFill>
                    <a:srgbClr val="FFFFFF"/>
                  </a:solidFill>
                  <a:latin typeface="Arial" panose="020B0604020202020204" pitchFamily="34" charset="0"/>
                  <a:sym typeface="Arimo Bold" panose="020B0704020202020204" pitchFamily="34" charset="0"/>
                </a:rPr>
                <a:t>constructiv</a:t>
              </a:r>
              <a:r>
                <a:rPr lang="en-US" altLang="zh-CN" sz="3000" dirty="0">
                  <a:solidFill>
                    <a:srgbClr val="FFFFFF"/>
                  </a:solidFill>
                  <a:latin typeface="Arial" panose="020B0604020202020204" pitchFamily="34" charset="0"/>
                  <a:sym typeface="Arimo Bold" panose="020B0704020202020204" pitchFamily="34" charset="0"/>
                </a:rPr>
                <a:t> de la </a:t>
              </a:r>
              <a:r>
                <a:rPr lang="en-US" altLang="zh-CN" sz="3000" dirty="0" err="1">
                  <a:solidFill>
                    <a:srgbClr val="FFFFFF"/>
                  </a:solidFill>
                  <a:latin typeface="Arial" panose="020B0604020202020204" pitchFamily="34" charset="0"/>
                  <a:sym typeface="Arimo Bold" panose="020B0704020202020204" pitchFamily="34" charset="0"/>
                </a:rPr>
                <a:t>instructori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colegi</a:t>
              </a:r>
              <a:r>
                <a:rPr lang="en-US" altLang="zh-CN" sz="3000" dirty="0">
                  <a:solidFill>
                    <a:srgbClr val="FFFFFF"/>
                  </a:solidFill>
                  <a:latin typeface="Arial" panose="020B0604020202020204" pitchFamily="34" charset="0"/>
                  <a:sym typeface="Arimo Bold" panose="020B0704020202020204" pitchFamily="34" charset="0"/>
                </a:rPr>
                <a:t> de curs: </a:t>
              </a:r>
              <a:r>
                <a:rPr lang="en-US" altLang="zh-CN" sz="3000" dirty="0" err="1">
                  <a:solidFill>
                    <a:srgbClr val="FFFFFF"/>
                  </a:solidFill>
                  <a:latin typeface="Arial" panose="020B0604020202020204" pitchFamily="34" charset="0"/>
                  <a:sym typeface="Arimo Bold" panose="020B0704020202020204" pitchFamily="34" charset="0"/>
                </a:rPr>
                <a:t>Instructorii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colegii</a:t>
              </a:r>
              <a:r>
                <a:rPr lang="en-US" altLang="zh-CN" sz="3000" dirty="0">
                  <a:solidFill>
                    <a:srgbClr val="FFFFFF"/>
                  </a:solidFill>
                  <a:latin typeface="Arial" panose="020B0604020202020204" pitchFamily="34" charset="0"/>
                  <a:sym typeface="Arimo Bold" panose="020B0704020202020204" pitchFamily="34" charset="0"/>
                </a:rPr>
                <a:t> de curs pot </a:t>
              </a:r>
              <a:r>
                <a:rPr lang="en-US" altLang="zh-CN" sz="3000" dirty="0" err="1">
                  <a:solidFill>
                    <a:srgbClr val="FFFFFF"/>
                  </a:solidFill>
                  <a:latin typeface="Arial" panose="020B0604020202020204" pitchFamily="34" charset="0"/>
                  <a:sym typeface="Arimo Bold" panose="020B0704020202020204" pitchFamily="34" charset="0"/>
                </a:rPr>
                <a:t>oferi</a:t>
              </a:r>
              <a:r>
                <a:rPr lang="en-US" altLang="zh-CN" sz="3000" dirty="0">
                  <a:solidFill>
                    <a:srgbClr val="FFFFFF"/>
                  </a:solidFill>
                  <a:latin typeface="Arial" panose="020B0604020202020204" pitchFamily="34" charset="0"/>
                  <a:sym typeface="Arimo Bold" panose="020B0704020202020204" pitchFamily="34" charset="0"/>
                </a:rPr>
                <a:t> feedback </a:t>
              </a:r>
              <a:r>
                <a:rPr lang="en-US" altLang="zh-CN" sz="3000" dirty="0" err="1">
                  <a:solidFill>
                    <a:srgbClr val="FFFFFF"/>
                  </a:solidFill>
                  <a:latin typeface="Arial" panose="020B0604020202020204" pitchFamily="34" charset="0"/>
                  <a:sym typeface="Arimo Bold" panose="020B0704020202020204" pitchFamily="34" charset="0"/>
                </a:rPr>
                <a:t>constructiv</a:t>
              </a:r>
              <a:r>
                <a:rPr lang="en-US" altLang="zh-CN" sz="3000" dirty="0">
                  <a:solidFill>
                    <a:srgbClr val="FFFFFF"/>
                  </a:solidFill>
                  <a:latin typeface="Arial" panose="020B0604020202020204" pitchFamily="34" charset="0"/>
                  <a:sym typeface="Arimo Bold" panose="020B0704020202020204" pitchFamily="34" charset="0"/>
                </a:rPr>
                <a:t> cu </a:t>
              </a:r>
              <a:r>
                <a:rPr lang="en-US" altLang="zh-CN" sz="3000" dirty="0" err="1">
                  <a:solidFill>
                    <a:srgbClr val="FFFFFF"/>
                  </a:solidFill>
                  <a:latin typeface="Arial" panose="020B0604020202020204" pitchFamily="34" charset="0"/>
                  <a:sym typeface="Arimo Bold" panose="020B0704020202020204" pitchFamily="34" charset="0"/>
                </a:rPr>
                <a:t>privire</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modul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comunică</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exemplu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un participant nu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-a </a:t>
              </a:r>
              <a:r>
                <a:rPr lang="en-US" altLang="zh-CN" sz="3000" dirty="0" err="1">
                  <a:solidFill>
                    <a:srgbClr val="FFFFFF"/>
                  </a:solidFill>
                  <a:latin typeface="Arial" panose="020B0604020202020204" pitchFamily="34" charset="0"/>
                  <a:sym typeface="Arimo Bold" panose="020B0704020202020204" pitchFamily="34" charset="0"/>
                </a:rPr>
                <a:t>exprimat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mod </a:t>
              </a:r>
              <a:r>
                <a:rPr lang="en-US" altLang="zh-CN" sz="3000" dirty="0" err="1">
                  <a:solidFill>
                    <a:srgbClr val="FFFFFF"/>
                  </a:solidFill>
                  <a:latin typeface="Arial" panose="020B0604020202020204" pitchFamily="34" charset="0"/>
                  <a:sym typeface="Arimo Bold" panose="020B0704020202020204" pitchFamily="34" charset="0"/>
                </a:rPr>
                <a:t>clar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limitările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instructorul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colegul</a:t>
              </a:r>
              <a:r>
                <a:rPr lang="en-US" altLang="zh-CN" sz="3000" dirty="0">
                  <a:solidFill>
                    <a:srgbClr val="FFFFFF"/>
                  </a:solidFill>
                  <a:latin typeface="Arial" panose="020B0604020202020204" pitchFamily="34" charset="0"/>
                  <a:sym typeface="Arimo Bold" panose="020B0704020202020204" pitchFamily="34" charset="0"/>
                </a:rPr>
                <a:t> de curs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observa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lucru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sugera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modalități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îmbunătățire</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grpSp>
      <p:grpSp>
        <p:nvGrpSpPr>
          <p:cNvPr id="15" name="Group 14">
            <a:extLst>
              <a:ext uri="{FF2B5EF4-FFF2-40B4-BE49-F238E27FC236}">
                <a16:creationId xmlns:a16="http://schemas.microsoft.com/office/drawing/2014/main" id="{9824B5FD-D65B-A06D-9624-477462ABFE07}"/>
              </a:ext>
            </a:extLst>
          </p:cNvPr>
          <p:cNvGrpSpPr>
            <a:grpSpLocks/>
          </p:cNvGrpSpPr>
          <p:nvPr/>
        </p:nvGrpSpPr>
        <p:grpSpPr bwMode="auto">
          <a:xfrm>
            <a:off x="365125" y="5775325"/>
            <a:ext cx="13883342" cy="3521075"/>
            <a:chOff x="576" y="9095"/>
            <a:chExt cx="17368" cy="5544"/>
          </a:xfrm>
        </p:grpSpPr>
        <p:sp>
          <p:nvSpPr>
            <p:cNvPr id="82954" name="TextBox 11">
              <a:extLst>
                <a:ext uri="{FF2B5EF4-FFF2-40B4-BE49-F238E27FC236}">
                  <a16:creationId xmlns:a16="http://schemas.microsoft.com/office/drawing/2014/main" id="{75AB3980-2F5B-67B0-B22A-79E06A92659C}"/>
                </a:ext>
              </a:extLst>
            </p:cNvPr>
            <p:cNvSpPr txBox="1">
              <a:spLocks noChangeArrowheads="1"/>
            </p:cNvSpPr>
            <p:nvPr/>
          </p:nvSpPr>
          <p:spPr bwMode="auto">
            <a:xfrm>
              <a:off x="4676" y="9095"/>
              <a:ext cx="13269" cy="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Autoevaluarea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a:t>
              </a:r>
              <a:r>
                <a:rPr lang="en-US" altLang="zh-CN" sz="3000" dirty="0">
                  <a:solidFill>
                    <a:srgbClr val="FFFFFF"/>
                  </a:solidFill>
                  <a:latin typeface="Arial" panose="020B0604020202020204" pitchFamily="34" charset="0"/>
                  <a:sym typeface="Arimo Bold" panose="020B0704020202020204" pitchFamily="34" charset="0"/>
                </a:rPr>
                <a:t> personal: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fi </a:t>
              </a:r>
              <a:r>
                <a:rPr lang="en-US" altLang="zh-CN" sz="3000" dirty="0" err="1">
                  <a:solidFill>
                    <a:srgbClr val="FFFFFF"/>
                  </a:solidFill>
                  <a:latin typeface="Arial" panose="020B0604020202020204" pitchFamily="34" charset="0"/>
                  <a:sym typeface="Arimo Bold" panose="020B0704020202020204" pitchFamily="34" charset="0"/>
                </a:rPr>
                <a:t>încurajați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reflecteze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propriilor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comportamente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performanțe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Aceasta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include </a:t>
              </a:r>
              <a:r>
                <a:rPr lang="en-US" altLang="zh-CN" sz="3000" dirty="0" err="1">
                  <a:solidFill>
                    <a:srgbClr val="FFFFFF"/>
                  </a:solidFill>
                  <a:latin typeface="Arial" panose="020B0604020202020204" pitchFamily="34" charset="0"/>
                  <a:sym typeface="Arimo Bold" panose="020B0704020202020204" pitchFamily="34" charset="0"/>
                </a:rPr>
                <a:t>întrebări</a:t>
              </a:r>
              <a:r>
                <a:rPr lang="en-US" altLang="zh-CN" sz="3000" dirty="0">
                  <a:solidFill>
                    <a:srgbClr val="FFFFFF"/>
                  </a:solidFill>
                  <a:latin typeface="Arial" panose="020B0604020202020204" pitchFamily="34" charset="0"/>
                  <a:sym typeface="Arimo Bold" panose="020B0704020202020204" pitchFamily="34" charset="0"/>
                </a:rPr>
                <a:t> precum: "Am </a:t>
              </a:r>
              <a:r>
                <a:rPr lang="en-US" altLang="zh-CN" sz="3000" dirty="0" err="1">
                  <a:solidFill>
                    <a:srgbClr val="FFFFFF"/>
                  </a:solidFill>
                  <a:latin typeface="Arial" panose="020B0604020202020204" pitchFamily="34" charset="0"/>
                  <a:sym typeface="Arimo Bold" panose="020B0704020202020204" pitchFamily="34" charset="0"/>
                </a:rPr>
                <a:t>fost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clar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nevoilor</a:t>
              </a:r>
              <a:r>
                <a:rPr lang="en-US" altLang="zh-CN" sz="3000" dirty="0">
                  <a:solidFill>
                    <a:srgbClr val="FFFFFF"/>
                  </a:solidFill>
                  <a:latin typeface="Arial" panose="020B0604020202020204" pitchFamily="34" charset="0"/>
                  <a:sym typeface="Arimo Bold" panose="020B0704020202020204" pitchFamily="34" charset="0"/>
                </a:rPr>
                <a:t> mele?"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"Cum </a:t>
              </a:r>
              <a:r>
                <a:rPr lang="en-US" altLang="zh-CN" sz="3000" dirty="0" err="1">
                  <a:solidFill>
                    <a:srgbClr val="FFFFFF"/>
                  </a:solidFill>
                  <a:latin typeface="Arial" panose="020B0604020202020204" pitchFamily="34" charset="0"/>
                  <a:sym typeface="Arimo Bold" panose="020B0704020202020204" pitchFamily="34" charset="0"/>
                </a:rPr>
                <a:t>aș</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-mi </a:t>
              </a:r>
              <a:r>
                <a:rPr lang="en-US" altLang="zh-CN" sz="3000" dirty="0" err="1">
                  <a:solidFill>
                    <a:srgbClr val="FFFFFF"/>
                  </a:solidFill>
                  <a:latin typeface="Arial" panose="020B0604020202020204" pitchFamily="34" charset="0"/>
                  <a:sym typeface="Arimo Bold" panose="020B0704020202020204" pitchFamily="34" charset="0"/>
                </a:rPr>
                <a:t>îmbunătățesc</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ascultarea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activă</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pic>
          <p:nvPicPr>
            <p:cNvPr id="82955" name="Picture 12">
              <a:extLst>
                <a:ext uri="{FF2B5EF4-FFF2-40B4-BE49-F238E27FC236}">
                  <a16:creationId xmlns:a16="http://schemas.microsoft.com/office/drawing/2014/main" id="{9126B2AD-B9B2-DC68-C89E-99AD7D13C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9275"/>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strVal val="#ppt_w+.3"/>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3970" name="AutoShape 2">
            <a:extLst>
              <a:ext uri="{FF2B5EF4-FFF2-40B4-BE49-F238E27FC236}">
                <a16:creationId xmlns:a16="http://schemas.microsoft.com/office/drawing/2014/main" id="{DCC0F660-D42C-6D3A-67B1-FDB26CB26357}"/>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3971" name="Group 3">
            <a:extLst>
              <a:ext uri="{FF2B5EF4-FFF2-40B4-BE49-F238E27FC236}">
                <a16:creationId xmlns:a16="http://schemas.microsoft.com/office/drawing/2014/main" id="{69018AA9-750D-597D-7217-872A616C0DA3}"/>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4F449D70-DAD2-6D32-3A5E-E2C80596C30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49E97255-08E1-98B0-A9E9-AED73F1A28D7}"/>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0F9E74C5-4566-720C-166A-42A8881C4EA2}"/>
              </a:ext>
            </a:extLst>
          </p:cNvPr>
          <p:cNvGrpSpPr>
            <a:grpSpLocks noChangeAspect="1"/>
          </p:cNvGrpSpPr>
          <p:nvPr/>
        </p:nvGrpSpPr>
        <p:grpSpPr bwMode="auto">
          <a:xfrm>
            <a:off x="12179300" y="2152650"/>
            <a:ext cx="5360988" cy="6981825"/>
            <a:chOff x="0" y="0"/>
            <a:chExt cx="14630400" cy="19050000"/>
          </a:xfrm>
        </p:grpSpPr>
        <p:sp>
          <p:nvSpPr>
            <p:cNvPr id="7" name="Freeform 7">
              <a:extLst>
                <a:ext uri="{FF2B5EF4-FFF2-40B4-BE49-F238E27FC236}">
                  <a16:creationId xmlns:a16="http://schemas.microsoft.com/office/drawing/2014/main" id="{2FF80FC5-6D9B-7BE7-ACF3-2CD45C2769E3}"/>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68946" r="-68946"/>
              </a:stretch>
            </a:blipFill>
          </p:spPr>
          <p:txBody>
            <a:bodyPr/>
            <a:lstStyle/>
            <a:p>
              <a:endParaRPr lang="en-RO"/>
            </a:p>
          </p:txBody>
        </p:sp>
        <p:sp>
          <p:nvSpPr>
            <p:cNvPr id="83976" name="Freeform 8">
              <a:extLst>
                <a:ext uri="{FF2B5EF4-FFF2-40B4-BE49-F238E27FC236}">
                  <a16:creationId xmlns:a16="http://schemas.microsoft.com/office/drawing/2014/main" id="{25D48CD1-DA00-41F9-8E47-4C84C15EAD14}"/>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3" name="Group 12">
            <a:extLst>
              <a:ext uri="{FF2B5EF4-FFF2-40B4-BE49-F238E27FC236}">
                <a16:creationId xmlns:a16="http://schemas.microsoft.com/office/drawing/2014/main" id="{1C5EC252-5FB3-D690-E698-32B3F90BAD9F}"/>
              </a:ext>
            </a:extLst>
          </p:cNvPr>
          <p:cNvGrpSpPr>
            <a:grpSpLocks/>
          </p:cNvGrpSpPr>
          <p:nvPr/>
        </p:nvGrpSpPr>
        <p:grpSpPr bwMode="auto">
          <a:xfrm>
            <a:off x="365125" y="1289050"/>
            <a:ext cx="11030585" cy="4156082"/>
            <a:chOff x="576" y="2030"/>
            <a:chExt cx="17369" cy="6544"/>
          </a:xfrm>
        </p:grpSpPr>
        <p:pic>
          <p:nvPicPr>
            <p:cNvPr id="83978" name="Picture 9">
              <a:extLst>
                <a:ext uri="{FF2B5EF4-FFF2-40B4-BE49-F238E27FC236}">
                  <a16:creationId xmlns:a16="http://schemas.microsoft.com/office/drawing/2014/main" id="{1BF95D8A-56B0-F8F3-0EE3-1B2861585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10">
              <a:extLst>
                <a:ext uri="{FF2B5EF4-FFF2-40B4-BE49-F238E27FC236}">
                  <a16:creationId xmlns:a16="http://schemas.microsoft.com/office/drawing/2014/main" id="{3B260763-6416-E2FE-3A18-BEF9F870F31C}"/>
                </a:ext>
              </a:extLst>
            </p:cNvPr>
            <p:cNvSpPr txBox="1">
              <a:spLocks noChangeArrowheads="1"/>
            </p:cNvSpPr>
            <p:nvPr/>
          </p:nvSpPr>
          <p:spPr bwMode="auto">
            <a:xfrm>
              <a:off x="4676" y="2030"/>
              <a:ext cx="13269" cy="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Jocul</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imediat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Jocul</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fi o </a:t>
              </a:r>
              <a:r>
                <a:rPr lang="en-US" altLang="zh-CN" sz="3000" dirty="0" err="1">
                  <a:solidFill>
                    <a:srgbClr val="FFFFFF"/>
                  </a:solidFill>
                  <a:latin typeface="Arial" panose="020B0604020202020204" pitchFamily="34" charset="0"/>
                  <a:sym typeface="Arimo Bold" panose="020B0704020202020204" pitchFamily="34" charset="0"/>
                </a:rPr>
                <a:t>modalitate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eficientă</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practica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îmbunătăți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comportamentul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se pot </a:t>
              </a:r>
              <a:r>
                <a:rPr lang="en-US" altLang="zh-CN" sz="3000" dirty="0" err="1">
                  <a:solidFill>
                    <a:srgbClr val="FFFFFF"/>
                  </a:solidFill>
                  <a:latin typeface="Arial" panose="020B0604020202020204" pitchFamily="34" charset="0"/>
                  <a:sym typeface="Arimo Bold" panose="020B0704020202020204" pitchFamily="34" charset="0"/>
                </a:rPr>
                <a:t>angaja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perechi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împărțiți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grupuri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mici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juca</a:t>
              </a:r>
              <a:r>
                <a:rPr lang="en-US" altLang="zh-CN" sz="3000" dirty="0">
                  <a:solidFill>
                    <a:srgbClr val="FFFFFF"/>
                  </a:solidFill>
                  <a:latin typeface="Arial" panose="020B0604020202020204" pitchFamily="34" charset="0"/>
                  <a:sym typeface="Arimo Bold" panose="020B0704020202020204" pitchFamily="34" charset="0"/>
                </a:rPr>
                <a:t> diverse </a:t>
              </a:r>
              <a:r>
                <a:rPr lang="en-US" altLang="zh-CN" sz="3000" dirty="0" err="1">
                  <a:solidFill>
                    <a:srgbClr val="FFFFFF"/>
                  </a:solidFill>
                  <a:latin typeface="Arial" panose="020B0604020202020204" pitchFamily="34" charset="0"/>
                  <a:sym typeface="Arimo Bold" panose="020B0704020202020204" pitchFamily="34" charset="0"/>
                </a:rPr>
                <a:t>scenarii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După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fiecare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scenariu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a:t>
              </a:r>
              <a:r>
                <a:rPr lang="en-US" altLang="zh-CN" sz="3000" dirty="0" err="1">
                  <a:solidFill>
                    <a:srgbClr val="FFFFFF"/>
                  </a:solidFill>
                  <a:latin typeface="Arial" panose="020B0604020202020204" pitchFamily="34" charset="0"/>
                  <a:sym typeface="Arimo Bold" panose="020B0704020202020204" pitchFamily="34" charset="0"/>
                </a:rPr>
                <a:t>primi</a:t>
              </a:r>
              <a:r>
                <a:rPr lang="en-US" altLang="zh-CN" sz="3000" dirty="0">
                  <a:solidFill>
                    <a:srgbClr val="FFFFFF"/>
                  </a:solidFill>
                  <a:latin typeface="Arial" panose="020B0604020202020204" pitchFamily="34" charset="0"/>
                  <a:sym typeface="Arimo Bold" panose="020B0704020202020204" pitchFamily="34" charset="0"/>
                </a:rPr>
                <a:t> feedback </a:t>
              </a:r>
              <a:r>
                <a:rPr lang="en-US" altLang="zh-CN" sz="3000" dirty="0" err="1">
                  <a:solidFill>
                    <a:srgbClr val="FFFFFF"/>
                  </a:solidFill>
                  <a:latin typeface="Arial" panose="020B0604020202020204" pitchFamily="34" charset="0"/>
                  <a:sym typeface="Arimo Bold" panose="020B0704020202020204" pitchFamily="34" charset="0"/>
                </a:rPr>
                <a:t>imediat</a:t>
              </a:r>
              <a:r>
                <a:rPr lang="en-US" altLang="zh-CN" sz="3000" dirty="0">
                  <a:solidFill>
                    <a:srgbClr val="FFFFFF"/>
                  </a:solidFill>
                  <a:latin typeface="Arial" panose="020B0604020202020204" pitchFamily="34" charset="0"/>
                  <a:sym typeface="Arimo Bold" panose="020B0704020202020204" pitchFamily="34" charset="0"/>
                </a:rPr>
                <a:t> de la </a:t>
              </a:r>
              <a:r>
                <a:rPr lang="en-US" altLang="zh-CN" sz="3000" dirty="0" err="1">
                  <a:solidFill>
                    <a:srgbClr val="FFFFFF"/>
                  </a:solidFill>
                  <a:latin typeface="Arial" panose="020B0604020202020204" pitchFamily="34" charset="0"/>
                  <a:sym typeface="Arimo Bold" panose="020B0704020202020204" pitchFamily="34" charset="0"/>
                </a:rPr>
                <a:t>partenerii</a:t>
              </a:r>
              <a:r>
                <a:rPr lang="en-US" altLang="zh-CN" sz="3000" dirty="0">
                  <a:solidFill>
                    <a:srgbClr val="FFFFFF"/>
                  </a:solidFill>
                  <a:latin typeface="Arial" panose="020B0604020202020204" pitchFamily="34" charset="0"/>
                  <a:sym typeface="Arimo Bold" panose="020B0704020202020204" pitchFamily="34" charset="0"/>
                </a:rPr>
                <a:t> lor de </a:t>
              </a:r>
              <a:r>
                <a:rPr lang="en-US" altLang="zh-CN" sz="3000" dirty="0" err="1">
                  <a:solidFill>
                    <a:srgbClr val="FFFFFF"/>
                  </a:solidFill>
                  <a:latin typeface="Arial" panose="020B0604020202020204" pitchFamily="34" charset="0"/>
                  <a:sym typeface="Arimo Bold" panose="020B0704020202020204" pitchFamily="34" charset="0"/>
                </a:rPr>
                <a:t>joc</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de la formator.</a:t>
              </a:r>
              <a:endParaRPr lang="en-US" altLang="zh-CN" sz="3000" dirty="0">
                <a:solidFill>
                  <a:srgbClr val="FFFFFF"/>
                </a:solidFill>
                <a:latin typeface="Arial" panose="020B0604020202020204" pitchFamily="34" charset="0"/>
                <a:sym typeface="Arial" panose="020B0604020202020204" pitchFamily="34" charset="0"/>
              </a:endParaRPr>
            </a:p>
          </p:txBody>
        </p:sp>
      </p:grpSp>
      <p:grpSp>
        <p:nvGrpSpPr>
          <p:cNvPr id="14" name="Group 13">
            <a:extLst>
              <a:ext uri="{FF2B5EF4-FFF2-40B4-BE49-F238E27FC236}">
                <a16:creationId xmlns:a16="http://schemas.microsoft.com/office/drawing/2014/main" id="{DBA00468-3726-B401-CF23-D4B7F3FDF27A}"/>
              </a:ext>
            </a:extLst>
          </p:cNvPr>
          <p:cNvGrpSpPr>
            <a:grpSpLocks/>
          </p:cNvGrpSpPr>
          <p:nvPr/>
        </p:nvGrpSpPr>
        <p:grpSpPr bwMode="auto">
          <a:xfrm>
            <a:off x="365125" y="5775325"/>
            <a:ext cx="11029950" cy="3521075"/>
            <a:chOff x="576" y="9095"/>
            <a:chExt cx="17368" cy="5544"/>
          </a:xfrm>
        </p:grpSpPr>
        <p:sp>
          <p:nvSpPr>
            <p:cNvPr id="83981" name="TextBox 11">
              <a:extLst>
                <a:ext uri="{FF2B5EF4-FFF2-40B4-BE49-F238E27FC236}">
                  <a16:creationId xmlns:a16="http://schemas.microsoft.com/office/drawing/2014/main" id="{D22C08F3-2624-C8FC-D73A-F8B6AC191D17}"/>
                </a:ext>
              </a:extLst>
            </p:cNvPr>
            <p:cNvSpPr txBox="1">
              <a:spLocks noChangeArrowheads="1"/>
            </p:cNvSpPr>
            <p:nvPr/>
          </p:nvSpPr>
          <p:spPr bwMode="auto">
            <a:xfrm>
              <a:off x="4676" y="9095"/>
              <a:ext cx="13269" cy="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a:solidFill>
                    <a:srgbClr val="FFFFFF"/>
                  </a:solidFill>
                  <a:latin typeface="Arial" panose="020B0604020202020204" pitchFamily="34" charset="0"/>
                  <a:sym typeface="Arimo Bold" panose="020B0704020202020204" pitchFamily="34" charset="0"/>
                </a:rPr>
                <a:t>Feedback </a:t>
              </a:r>
              <a:r>
                <a:rPr lang="en-US" altLang="zh-CN" sz="3000" dirty="0" err="1">
                  <a:solidFill>
                    <a:srgbClr val="FFFFFF"/>
                  </a:solidFill>
                  <a:latin typeface="Arial" panose="020B0604020202020204" pitchFamily="34" charset="0"/>
                  <a:sym typeface="Arimo Bold" panose="020B0704020202020204" pitchFamily="34" charset="0"/>
                </a:rPr>
                <a:t>bazat</a:t>
              </a:r>
              <a:r>
                <a:rPr lang="en-US" altLang="zh-CN" sz="3000" dirty="0">
                  <a:solidFill>
                    <a:srgbClr val="FFFFFF"/>
                  </a:solidFill>
                  <a:latin typeface="Arial" panose="020B0604020202020204" pitchFamily="34" charset="0"/>
                  <a:sym typeface="Arimo Bold" panose="020B0704020202020204" pitchFamily="34" charset="0"/>
                </a:rPr>
                <a:t> pe </a:t>
              </a:r>
              <a:r>
                <a:rPr lang="en-US" altLang="zh-CN" sz="3000" dirty="0" err="1">
                  <a:solidFill>
                    <a:srgbClr val="FFFFFF"/>
                  </a:solidFill>
                  <a:latin typeface="Arial" panose="020B0604020202020204" pitchFamily="34" charset="0"/>
                  <a:sym typeface="Arimo Bold" panose="020B0704020202020204" pitchFamily="34" charset="0"/>
                </a:rPr>
                <a:t>tehnologie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Unele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platforme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învățare</a:t>
              </a:r>
              <a:r>
                <a:rPr lang="en-US" altLang="zh-CN" sz="3000" dirty="0">
                  <a:solidFill>
                    <a:srgbClr val="FFFFFF"/>
                  </a:solidFill>
                  <a:latin typeface="Arial" panose="020B0604020202020204" pitchFamily="34" charset="0"/>
                  <a:sym typeface="Arimo Bold" panose="020B0704020202020204" pitchFamily="34" charset="0"/>
                </a:rPr>
                <a:t> online au </a:t>
              </a:r>
              <a:r>
                <a:rPr lang="en-US" altLang="zh-CN" sz="3000" dirty="0" err="1">
                  <a:solidFill>
                    <a:srgbClr val="FFFFFF"/>
                  </a:solidFill>
                  <a:latin typeface="Arial" panose="020B0604020202020204" pitchFamily="34" charset="0"/>
                  <a:sym typeface="Arimo Bold" panose="020B0704020202020204" pitchFamily="34" charset="0"/>
                </a:rPr>
                <a:t>funcții</a:t>
              </a:r>
              <a:r>
                <a:rPr lang="en-US" altLang="zh-CN" sz="3000" dirty="0">
                  <a:solidFill>
                    <a:srgbClr val="FFFFFF"/>
                  </a:solidFill>
                  <a:latin typeface="Arial" panose="020B0604020202020204" pitchFamily="34" charset="0"/>
                  <a:sym typeface="Arimo Bold" panose="020B0704020202020204" pitchFamily="34" charset="0"/>
                </a:rPr>
                <a:t> care permit feedback automat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timp</a:t>
              </a:r>
              <a:r>
                <a:rPr lang="en-US" altLang="zh-CN" sz="3000" dirty="0">
                  <a:solidFill>
                    <a:srgbClr val="FFFFFF"/>
                  </a:solidFill>
                  <a:latin typeface="Arial" panose="020B0604020202020204" pitchFamily="34" charset="0"/>
                  <a:sym typeface="Arimo Bold" panose="020B0704020202020204" pitchFamily="34" charset="0"/>
                </a:rPr>
                <a:t> real. De </a:t>
              </a:r>
              <a:r>
                <a:rPr lang="en-US" altLang="zh-CN" sz="3000" dirty="0" err="1">
                  <a:solidFill>
                    <a:srgbClr val="FFFFFF"/>
                  </a:solidFill>
                  <a:latin typeface="Arial" panose="020B0604020202020204" pitchFamily="34" charset="0"/>
                  <a:sym typeface="Arimo Bold" panose="020B0704020202020204" pitchFamily="34" charset="0"/>
                </a:rPr>
                <a:t>exemplu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unele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platforme</a:t>
              </a:r>
              <a:r>
                <a:rPr lang="en-US" altLang="zh-CN" sz="3000" dirty="0">
                  <a:solidFill>
                    <a:srgbClr val="FFFFFF"/>
                  </a:solidFill>
                  <a:latin typeface="Arial" panose="020B0604020202020204" pitchFamily="34" charset="0"/>
                  <a:sym typeface="Arimo Bold" panose="020B0704020202020204" pitchFamily="34" charset="0"/>
                </a:rPr>
                <a:t> pot </a:t>
              </a:r>
              <a:r>
                <a:rPr lang="en-US" altLang="zh-CN" sz="3000" dirty="0" err="1">
                  <a:solidFill>
                    <a:srgbClr val="FFFFFF"/>
                  </a:solidFill>
                  <a:latin typeface="Arial" panose="020B0604020202020204" pitchFamily="34" charset="0"/>
                  <a:sym typeface="Arimo Bold" panose="020B0704020202020204" pitchFamily="34" charset="0"/>
                </a:rPr>
                <a:t>avea</a:t>
              </a:r>
              <a:r>
                <a:rPr lang="en-US" altLang="zh-CN" sz="3000" dirty="0">
                  <a:solidFill>
                    <a:srgbClr val="FFFFFF"/>
                  </a:solidFill>
                  <a:latin typeface="Arial" panose="020B0604020202020204" pitchFamily="34" charset="0"/>
                  <a:sym typeface="Arimo Bold" panose="020B0704020202020204" pitchFamily="34" charset="0"/>
                </a:rPr>
                <a:t> un </a:t>
              </a:r>
              <a:r>
                <a:rPr lang="en-US" altLang="zh-CN" sz="3000" dirty="0" err="1">
                  <a:solidFill>
                    <a:srgbClr val="FFFFFF"/>
                  </a:solidFill>
                  <a:latin typeface="Arial" panose="020B0604020202020204" pitchFamily="34" charset="0"/>
                  <a:sym typeface="Arimo Bold" panose="020B0704020202020204" pitchFamily="34" charset="0"/>
                </a:rPr>
                <a:t>sistem</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evaluare</a:t>
              </a:r>
              <a:r>
                <a:rPr lang="en-US" altLang="zh-CN" sz="3000" dirty="0">
                  <a:solidFill>
                    <a:srgbClr val="FFFFFF"/>
                  </a:solidFill>
                  <a:latin typeface="Arial" panose="020B0604020202020204" pitchFamily="34" charset="0"/>
                  <a:sym typeface="Arimo Bold" panose="020B0704020202020204" pitchFamily="34" charset="0"/>
                </a:rPr>
                <a:t> inter pares care </a:t>
              </a:r>
              <a:r>
                <a:rPr lang="en-US" altLang="zh-CN" sz="3000" dirty="0" err="1">
                  <a:solidFill>
                    <a:srgbClr val="FFFFFF"/>
                  </a:solidFill>
                  <a:latin typeface="Arial" panose="020B0604020202020204" pitchFamily="34" charset="0"/>
                  <a:sym typeface="Arimo Bold" panose="020B0704020202020204" pitchFamily="34" charset="0"/>
                </a:rPr>
                <a:t>permite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primească</a:t>
              </a:r>
              <a:r>
                <a:rPr lang="en-US" altLang="zh-CN" sz="3000" dirty="0">
                  <a:solidFill>
                    <a:srgbClr val="FFFFFF"/>
                  </a:solidFill>
                  <a:latin typeface="Arial" panose="020B0604020202020204" pitchFamily="34" charset="0"/>
                  <a:sym typeface="Arimo Bold" panose="020B0704020202020204" pitchFamily="34" charset="0"/>
                </a:rPr>
                <a:t> feedback cu </a:t>
              </a:r>
              <a:r>
                <a:rPr lang="en-US" altLang="zh-CN" sz="3000" dirty="0" err="1">
                  <a:solidFill>
                    <a:srgbClr val="FFFFFF"/>
                  </a:solidFill>
                  <a:latin typeface="Arial" panose="020B0604020202020204" pitchFamily="34" charset="0"/>
                  <a:sym typeface="Arimo Bold" panose="020B0704020202020204" pitchFamily="34" charset="0"/>
                </a:rPr>
                <a:t>privire</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comportamentul</a:t>
              </a:r>
              <a:r>
                <a:rPr lang="en-US" altLang="zh-CN" sz="3000" dirty="0">
                  <a:solidFill>
                    <a:srgbClr val="FFFFFF"/>
                  </a:solidFill>
                  <a:latin typeface="Arial" panose="020B0604020202020204" pitchFamily="34" charset="0"/>
                  <a:sym typeface="Arimo Bold" panose="020B0704020202020204" pitchFamily="34" charset="0"/>
                </a:rPr>
                <a:t> lor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pic>
          <p:nvPicPr>
            <p:cNvPr id="83982" name="Picture 12">
              <a:extLst>
                <a:ext uri="{FF2B5EF4-FFF2-40B4-BE49-F238E27FC236}">
                  <a16:creationId xmlns:a16="http://schemas.microsoft.com/office/drawing/2014/main" id="{82A8E1E7-D2F3-06D4-359E-B6219D267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9275"/>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31"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style.rotation</p:attrName>
                                        </p:attrNameLst>
                                      </p:cBhvr>
                                      <p:tavLst>
                                        <p:tav tm="0">
                                          <p:val>
                                            <p:fltVal val="90"/>
                                          </p:val>
                                        </p:tav>
                                        <p:tav tm="100000">
                                          <p:val>
                                            <p:fltVal val="0"/>
                                          </p:val>
                                        </p:tav>
                                      </p:tavLst>
                                    </p:anim>
                                    <p:animEffect transition="in" filter="fade">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2000" fill="hold">
                                          <p:stCondLst>
                                            <p:cond delay="0"/>
                                          </p:stCondLst>
                                        </p:cTn>
                                        <p:tgtEl>
                                          <p:spTgt spid="14"/>
                                        </p:tgtEl>
                                        <p:attrNameLst>
                                          <p:attrName>style.visibility</p:attrName>
                                        </p:attrNameLst>
                                      </p:cBhvr>
                                      <p:to>
                                        <p:strVal val="visible"/>
                                      </p:to>
                                    </p:set>
                                    <p:animEffect transition="in" filter="wipe(up)">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bwMode="auto">
      <p:bgPr>
        <a:solidFill>
          <a:srgbClr val="5F7D95"/>
        </a:solidFill>
        <a:effectLst/>
      </p:bgPr>
    </p:bg>
    <p:spTree>
      <p:nvGrpSpPr>
        <p:cNvPr id="1" name=""/>
        <p:cNvGrpSpPr/>
        <p:nvPr/>
      </p:nvGrpSpPr>
      <p:grpSpPr>
        <a:xfrm>
          <a:off x="0" y="0"/>
          <a:ext cx="0" cy="0"/>
          <a:chOff x="0" y="0"/>
          <a:chExt cx="0" cy="0"/>
        </a:xfrm>
      </p:grpSpPr>
      <p:sp>
        <p:nvSpPr>
          <p:cNvPr id="84994" name="AutoShape 2">
            <a:extLst>
              <a:ext uri="{FF2B5EF4-FFF2-40B4-BE49-F238E27FC236}">
                <a16:creationId xmlns:a16="http://schemas.microsoft.com/office/drawing/2014/main" id="{3B7DCB6D-FD40-5BEC-2CD2-2C2674372A41}"/>
              </a:ext>
            </a:extLst>
          </p:cNvPr>
          <p:cNvSpPr>
            <a:spLocks noChangeShapeType="1"/>
          </p:cNvSpPr>
          <p:nvPr/>
        </p:nvSpPr>
        <p:spPr bwMode="auto">
          <a:xfrm>
            <a:off x="1028700" y="100488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4995" name="Group 3">
            <a:extLst>
              <a:ext uri="{FF2B5EF4-FFF2-40B4-BE49-F238E27FC236}">
                <a16:creationId xmlns:a16="http://schemas.microsoft.com/office/drawing/2014/main" id="{1AB70CF6-9FCA-236A-A9C5-F0F919548E35}"/>
              </a:ext>
            </a:extLst>
          </p:cNvPr>
          <p:cNvGrpSpPr>
            <a:grpSpLocks/>
          </p:cNvGrpSpPr>
          <p:nvPr/>
        </p:nvGrpSpPr>
        <p:grpSpPr bwMode="auto">
          <a:xfrm>
            <a:off x="365125" y="9417050"/>
            <a:ext cx="17557750" cy="709613"/>
            <a:chOff x="0" y="-44230"/>
            <a:chExt cx="23408743" cy="944881"/>
          </a:xfrm>
        </p:grpSpPr>
        <p:sp>
          <p:nvSpPr>
            <p:cNvPr id="4" name="Freeform 4">
              <a:extLst>
                <a:ext uri="{FF2B5EF4-FFF2-40B4-BE49-F238E27FC236}">
                  <a16:creationId xmlns:a16="http://schemas.microsoft.com/office/drawing/2014/main" id="{F6851905-0EB7-6480-BC08-4D9DE7271C8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5" name="TextBox 5">
              <a:extLst>
                <a:ext uri="{FF2B5EF4-FFF2-40B4-BE49-F238E27FC236}">
                  <a16:creationId xmlns:a16="http://schemas.microsoft.com/office/drawing/2014/main" id="{EBB72F85-BD91-D067-FDFC-4A92564A38E1}"/>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6" name="Group 6">
            <a:extLst>
              <a:ext uri="{FF2B5EF4-FFF2-40B4-BE49-F238E27FC236}">
                <a16:creationId xmlns:a16="http://schemas.microsoft.com/office/drawing/2014/main" id="{D0A4C3ED-2E32-D715-BF7B-85A84D99DBF2}"/>
              </a:ext>
            </a:extLst>
          </p:cNvPr>
          <p:cNvGrpSpPr>
            <a:grpSpLocks noChangeAspect="1"/>
          </p:cNvGrpSpPr>
          <p:nvPr/>
        </p:nvGrpSpPr>
        <p:grpSpPr bwMode="auto">
          <a:xfrm>
            <a:off x="12393386" y="1866986"/>
            <a:ext cx="5360988" cy="6981825"/>
            <a:chOff x="0" y="0"/>
            <a:chExt cx="14630400" cy="19050000"/>
          </a:xfrm>
        </p:grpSpPr>
        <p:sp>
          <p:nvSpPr>
            <p:cNvPr id="7" name="Freeform 7">
              <a:extLst>
                <a:ext uri="{FF2B5EF4-FFF2-40B4-BE49-F238E27FC236}">
                  <a16:creationId xmlns:a16="http://schemas.microsoft.com/office/drawing/2014/main" id="{64206FE8-4396-6829-D3D6-B5E79834FB4C}"/>
                </a:ext>
              </a:extLst>
            </p:cNvPr>
            <p:cNvSpPr/>
            <p:nvPr/>
          </p:nvSpPr>
          <p:spPr>
            <a:xfrm>
              <a:off x="604520" y="545084"/>
              <a:ext cx="13421360" cy="17959831"/>
            </a:xfrm>
            <a:custGeom>
              <a:avLst/>
              <a:gdLst/>
              <a:ahLst/>
              <a:cxnLst/>
              <a:rect l="l" t="t" r="r" b="b"/>
              <a:pathLst>
                <a:path w="13421360" h="17959831">
                  <a:moveTo>
                    <a:pt x="13421360" y="17959831"/>
                  </a:moveTo>
                  <a:lnTo>
                    <a:pt x="0" y="17959831"/>
                  </a:lnTo>
                  <a:lnTo>
                    <a:pt x="0" y="0"/>
                  </a:lnTo>
                  <a:lnTo>
                    <a:pt x="13421360" y="0"/>
                  </a:lnTo>
                  <a:lnTo>
                    <a:pt x="13421360" y="17959831"/>
                  </a:lnTo>
                  <a:close/>
                </a:path>
              </a:pathLst>
            </a:custGeom>
            <a:blipFill>
              <a:blip r:embed="rId3"/>
              <a:stretch>
                <a:fillRect l="-36611" r="-36611"/>
              </a:stretch>
            </a:blipFill>
          </p:spPr>
          <p:txBody>
            <a:bodyPr/>
            <a:lstStyle/>
            <a:p>
              <a:endParaRPr lang="en-RO"/>
            </a:p>
          </p:txBody>
        </p:sp>
        <p:sp>
          <p:nvSpPr>
            <p:cNvPr id="85000" name="Freeform 8">
              <a:extLst>
                <a:ext uri="{FF2B5EF4-FFF2-40B4-BE49-F238E27FC236}">
                  <a16:creationId xmlns:a16="http://schemas.microsoft.com/office/drawing/2014/main" id="{534FE025-841E-0D28-E69D-07C9C687F11F}"/>
                </a:ext>
              </a:extLst>
            </p:cNvPr>
            <p:cNvSpPr>
              <a:spLocks noChangeArrowheads="1"/>
            </p:cNvSpPr>
            <p:nvPr/>
          </p:nvSpPr>
          <p:spPr bwMode="auto">
            <a:xfrm>
              <a:off x="0" y="0"/>
              <a:ext cx="14630400" cy="19050000"/>
            </a:xfrm>
            <a:custGeom>
              <a:avLst/>
              <a:gdLst>
                <a:gd name="T0" fmla="*/ 14630400 w 14630400"/>
                <a:gd name="T1" fmla="*/ 19050000 h 19050000"/>
                <a:gd name="T2" fmla="*/ 0 w 14630400"/>
                <a:gd name="T3" fmla="*/ 19050000 h 19050000"/>
                <a:gd name="T4" fmla="*/ 0 w 14630400"/>
                <a:gd name="T5" fmla="*/ 0 h 19050000"/>
                <a:gd name="T6" fmla="*/ 14630400 w 14630400"/>
                <a:gd name="T7" fmla="*/ 0 h 19050000"/>
                <a:gd name="T8" fmla="*/ 14630400 w 14630400"/>
                <a:gd name="T9" fmla="*/ 19050000 h 19050000"/>
              </a:gdLst>
              <a:ahLst/>
              <a:cxnLst>
                <a:cxn ang="0">
                  <a:pos x="T0" y="T1"/>
                </a:cxn>
                <a:cxn ang="0">
                  <a:pos x="T2" y="T3"/>
                </a:cxn>
                <a:cxn ang="0">
                  <a:pos x="T4" y="T5"/>
                </a:cxn>
                <a:cxn ang="0">
                  <a:pos x="T6" y="T7"/>
                </a:cxn>
                <a:cxn ang="0">
                  <a:pos x="T8" y="T9"/>
                </a:cxn>
              </a:cxnLst>
              <a:rect l="0" t="0" r="r" b="b"/>
              <a:pathLst>
                <a:path w="14630400" h="19050000">
                  <a:moveTo>
                    <a:pt x="14630400" y="19050000"/>
                  </a:moveTo>
                  <a:lnTo>
                    <a:pt x="0" y="19050000"/>
                  </a:lnTo>
                  <a:lnTo>
                    <a:pt x="0" y="0"/>
                  </a:lnTo>
                  <a:lnTo>
                    <a:pt x="14630400" y="0"/>
                  </a:lnTo>
                  <a:lnTo>
                    <a:pt x="14630400" y="19050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grpSp>
        <p:nvGrpSpPr>
          <p:cNvPr id="12" name="Group 11">
            <a:extLst>
              <a:ext uri="{FF2B5EF4-FFF2-40B4-BE49-F238E27FC236}">
                <a16:creationId xmlns:a16="http://schemas.microsoft.com/office/drawing/2014/main" id="{C2B06A01-DE35-F658-AB9C-CA88FA61158B}"/>
              </a:ext>
            </a:extLst>
          </p:cNvPr>
          <p:cNvGrpSpPr>
            <a:grpSpLocks/>
          </p:cNvGrpSpPr>
          <p:nvPr/>
        </p:nvGrpSpPr>
        <p:grpSpPr bwMode="auto">
          <a:xfrm>
            <a:off x="365125" y="1223963"/>
            <a:ext cx="11592662" cy="4758857"/>
            <a:chOff x="576" y="1927"/>
            <a:chExt cx="17762" cy="7496"/>
          </a:xfrm>
        </p:grpSpPr>
        <p:pic>
          <p:nvPicPr>
            <p:cNvPr id="85002" name="Picture 9">
              <a:extLst>
                <a:ext uri="{FF2B5EF4-FFF2-40B4-BE49-F238E27FC236}">
                  <a16:creationId xmlns:a16="http://schemas.microsoft.com/office/drawing/2014/main" id="{2C97A928-4270-92D6-1A0E-A92D17F0B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421"/>
              <a:ext cx="3650" cy="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3" name="TextBox 10">
              <a:extLst>
                <a:ext uri="{FF2B5EF4-FFF2-40B4-BE49-F238E27FC236}">
                  <a16:creationId xmlns:a16="http://schemas.microsoft.com/office/drawing/2014/main" id="{80C60B38-350F-1EF9-0AF6-C2FC2F6FD6A8}"/>
                </a:ext>
              </a:extLst>
            </p:cNvPr>
            <p:cNvSpPr txBox="1">
              <a:spLocks noChangeArrowheads="1"/>
            </p:cNvSpPr>
            <p:nvPr/>
          </p:nvSpPr>
          <p:spPr bwMode="auto">
            <a:xfrm>
              <a:off x="4575" y="1927"/>
              <a:ext cx="13763" cy="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Încorporarea</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planurile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îmbunătățire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urma</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primit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fiecare</a:t>
              </a:r>
              <a:r>
                <a:rPr lang="en-US" altLang="zh-CN" sz="3000" dirty="0">
                  <a:solidFill>
                    <a:srgbClr val="FFFFFF"/>
                  </a:solidFill>
                  <a:latin typeface="Arial" panose="020B0604020202020204" pitchFamily="34" charset="0"/>
                  <a:sym typeface="Arimo Bold" panose="020B0704020202020204" pitchFamily="34" charset="0"/>
                </a:rPr>
                <a:t> participant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trebui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aibă</a:t>
              </a:r>
              <a:r>
                <a:rPr lang="en-US" altLang="zh-CN" sz="3000" dirty="0">
                  <a:solidFill>
                    <a:srgbClr val="FFFFFF"/>
                  </a:solidFill>
                  <a:latin typeface="Arial" panose="020B0604020202020204" pitchFamily="34" charset="0"/>
                  <a:sym typeface="Arimo Bold" panose="020B0704020202020204" pitchFamily="34" charset="0"/>
                </a:rPr>
                <a:t> un plan de </a:t>
              </a:r>
              <a:r>
                <a:rPr lang="en-US" altLang="zh-CN" sz="3000" dirty="0" err="1">
                  <a:solidFill>
                    <a:srgbClr val="FFFFFF"/>
                  </a:solidFill>
                  <a:latin typeface="Arial" panose="020B0604020202020204" pitchFamily="34" charset="0"/>
                  <a:sym typeface="Arimo Bold" panose="020B0704020202020204" pitchFamily="34" charset="0"/>
                </a:rPr>
                <a:t>acțiune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personalizat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îmbunătățirea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comportamentului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plan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include </a:t>
              </a:r>
              <a:r>
                <a:rPr lang="en-US" altLang="zh-CN" sz="3000" dirty="0" err="1">
                  <a:solidFill>
                    <a:srgbClr val="FFFFFF"/>
                  </a:solidFill>
                  <a:latin typeface="Arial" panose="020B0604020202020204" pitchFamily="34" charset="0"/>
                  <a:sym typeface="Arimo Bold" panose="020B0704020202020204" pitchFamily="34" charset="0"/>
                </a:rPr>
                <a:t>obiective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specifice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strategii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atingerea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obiective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metode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monitorizare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progreselor</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grpSp>
      <p:sp>
        <p:nvSpPr>
          <p:cNvPr id="11" name="TextBox 11">
            <a:extLst>
              <a:ext uri="{FF2B5EF4-FFF2-40B4-BE49-F238E27FC236}">
                <a16:creationId xmlns:a16="http://schemas.microsoft.com/office/drawing/2014/main" id="{839F3823-2E5B-49C6-C4C8-B2A1251CEACA}"/>
              </a:ext>
            </a:extLst>
          </p:cNvPr>
          <p:cNvSpPr txBox="1">
            <a:spLocks noChangeArrowheads="1"/>
          </p:cNvSpPr>
          <p:nvPr/>
        </p:nvSpPr>
        <p:spPr bwMode="auto">
          <a:xfrm>
            <a:off x="728662" y="5567363"/>
            <a:ext cx="11335859" cy="36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125"/>
              </a:lnSpc>
            </a:pPr>
            <a:r>
              <a:rPr lang="en-US" altLang="zh-CN" sz="2900" dirty="0" err="1">
                <a:solidFill>
                  <a:srgbClr val="FFFFFF"/>
                </a:solidFill>
                <a:latin typeface="Arial" panose="020B0604020202020204" pitchFamily="34" charset="0"/>
                <a:sym typeface="Arial" panose="020B0604020202020204" pitchFamily="34" charset="0"/>
              </a:rPr>
              <a:t>Pentru</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persoanele</a:t>
            </a:r>
            <a:r>
              <a:rPr lang="en-US" altLang="zh-CN" sz="2900" dirty="0">
                <a:solidFill>
                  <a:srgbClr val="FFFFFF"/>
                </a:solidFill>
                <a:latin typeface="Arial" panose="020B0604020202020204" pitchFamily="34" charset="0"/>
                <a:sym typeface="Arial" panose="020B0604020202020204" pitchFamily="34" charset="0"/>
              </a:rPr>
              <a:t> cu </a:t>
            </a:r>
            <a:r>
              <a:rPr lang="en-US" altLang="zh-CN" sz="2900" dirty="0" err="1">
                <a:solidFill>
                  <a:srgbClr val="FFFFFF"/>
                </a:solidFill>
                <a:latin typeface="Arial" panose="020B0604020202020204" pitchFamily="34" charset="0"/>
                <a:sym typeface="Arial" panose="020B0604020202020204" pitchFamily="34" charset="0"/>
              </a:rPr>
              <a:t>dizabilități</a:t>
            </a:r>
            <a:r>
              <a:rPr lang="en-US" altLang="zh-CN" sz="2900" dirty="0">
                <a:solidFill>
                  <a:srgbClr val="FFFFFF"/>
                </a:solidFill>
                <a:latin typeface="Arial" panose="020B0604020202020204" pitchFamily="34" charset="0"/>
                <a:sym typeface="Arial" panose="020B0604020202020204" pitchFamily="34" charset="0"/>
              </a:rPr>
              <a:t>, feedback-</a:t>
            </a:r>
            <a:r>
              <a:rPr lang="en-US" altLang="zh-CN" sz="2900" dirty="0" err="1">
                <a:solidFill>
                  <a:srgbClr val="FFFFFF"/>
                </a:solidFill>
                <a:latin typeface="Arial" panose="020B0604020202020204" pitchFamily="34" charset="0"/>
                <a:sym typeface="Arial" panose="020B0604020202020204" pitchFamily="34" charset="0"/>
              </a:rPr>
              <a:t>ul</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poate</a:t>
            </a:r>
            <a:r>
              <a:rPr lang="en-US" altLang="zh-CN" sz="2900" dirty="0">
                <a:solidFill>
                  <a:srgbClr val="FFFFFF"/>
                </a:solidFill>
                <a:latin typeface="Arial" panose="020B0604020202020204" pitchFamily="34" charset="0"/>
                <a:sym typeface="Arial" panose="020B0604020202020204" pitchFamily="34" charset="0"/>
              </a:rPr>
              <a:t> fi </a:t>
            </a:r>
            <a:r>
              <a:rPr lang="en-US" altLang="zh-CN" sz="2900" dirty="0" err="1">
                <a:solidFill>
                  <a:srgbClr val="FFFFFF"/>
                </a:solidFill>
                <a:latin typeface="Arial" panose="020B0604020202020204" pitchFamily="34" charset="0"/>
                <a:sym typeface="Arial" panose="020B0604020202020204" pitchFamily="34" charset="0"/>
              </a:rPr>
              <a:t>adaptat</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pentru</a:t>
            </a:r>
            <a:r>
              <a:rPr lang="en-US" altLang="zh-CN" sz="2900" dirty="0">
                <a:solidFill>
                  <a:srgbClr val="FFFFFF"/>
                </a:solidFill>
                <a:latin typeface="Arial" panose="020B0604020202020204" pitchFamily="34" charset="0"/>
                <a:sym typeface="Arial" panose="020B0604020202020204" pitchFamily="34" charset="0"/>
              </a:rPr>
              <a:t> a </a:t>
            </a:r>
            <a:r>
              <a:rPr lang="en-US" altLang="zh-CN" sz="2900" dirty="0" err="1">
                <a:solidFill>
                  <a:srgbClr val="FFFFFF"/>
                </a:solidFill>
                <a:latin typeface="Arial" panose="020B0604020202020204" pitchFamily="34" charset="0"/>
                <a:sym typeface="Arial" panose="020B0604020202020204" pitchFamily="34" charset="0"/>
              </a:rPr>
              <a:t>lua</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în</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considerare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nevoile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și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circumstanțele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unice</a:t>
            </a:r>
            <a:r>
              <a:rPr lang="en-US" altLang="zh-CN" sz="2900" dirty="0">
                <a:solidFill>
                  <a:srgbClr val="FFFFFF"/>
                </a:solidFill>
                <a:latin typeface="Arial" panose="020B0604020202020204" pitchFamily="34" charset="0"/>
                <a:sym typeface="Arial" panose="020B0604020202020204" pitchFamily="34" charset="0"/>
              </a:rPr>
              <a:t> ale </a:t>
            </a:r>
            <a:r>
              <a:rPr lang="en-US" altLang="zh-CN" sz="2900" dirty="0" err="1">
                <a:solidFill>
                  <a:srgbClr val="FFFFFF"/>
                </a:solidFill>
                <a:latin typeface="Arial" panose="020B0604020202020204" pitchFamily="34" charset="0"/>
                <a:sym typeface="Arial" panose="020B0604020202020204" pitchFamily="34" charset="0"/>
              </a:rPr>
              <a:t>fiecărui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individ</a:t>
            </a:r>
            <a:r>
              <a:rPr lang="en-US" altLang="zh-CN" sz="2900" dirty="0">
                <a:solidFill>
                  <a:srgbClr val="FFFFFF"/>
                </a:solidFill>
                <a:latin typeface="Arial" panose="020B0604020202020204" pitchFamily="34" charset="0"/>
                <a:sym typeface="Arial" panose="020B0604020202020204" pitchFamily="34" charset="0"/>
              </a:rPr>
              <a:t>. De </a:t>
            </a:r>
            <a:r>
              <a:rPr lang="en-US" altLang="zh-CN" sz="2900" dirty="0" err="1">
                <a:solidFill>
                  <a:srgbClr val="FFFFFF"/>
                </a:solidFill>
                <a:latin typeface="Arial" panose="020B0604020202020204" pitchFamily="34" charset="0"/>
                <a:sym typeface="Arial" panose="020B0604020202020204" pitchFamily="34" charset="0"/>
              </a:rPr>
              <a:t>exemplu</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pentru</a:t>
            </a:r>
            <a:r>
              <a:rPr lang="en-US" altLang="zh-CN" sz="2900" dirty="0">
                <a:solidFill>
                  <a:srgbClr val="FFFFFF"/>
                </a:solidFill>
                <a:latin typeface="Arial" panose="020B0604020202020204" pitchFamily="34" charset="0"/>
                <a:sym typeface="Arial" panose="020B0604020202020204" pitchFamily="34" charset="0"/>
              </a:rPr>
              <a:t> o </a:t>
            </a:r>
            <a:r>
              <a:rPr lang="en-US" altLang="zh-CN" sz="2900" dirty="0" err="1">
                <a:solidFill>
                  <a:srgbClr val="FFFFFF"/>
                </a:solidFill>
                <a:latin typeface="Arial" panose="020B0604020202020204" pitchFamily="34" charset="0"/>
                <a:sym typeface="Arial" panose="020B0604020202020204" pitchFamily="34" charset="0"/>
              </a:rPr>
              <a:t>persoană</a:t>
            </a:r>
            <a:r>
              <a:rPr lang="en-US" altLang="zh-CN" sz="2900" dirty="0">
                <a:solidFill>
                  <a:srgbClr val="FFFFFF"/>
                </a:solidFill>
                <a:latin typeface="Arial" panose="020B0604020202020204" pitchFamily="34" charset="0"/>
                <a:sym typeface="Arial" panose="020B0604020202020204" pitchFamily="34" charset="0"/>
              </a:rPr>
              <a:t> cu </a:t>
            </a:r>
            <a:r>
              <a:rPr lang="en-US" altLang="zh-CN" sz="2900" dirty="0" err="1">
                <a:solidFill>
                  <a:srgbClr val="FFFFFF"/>
                </a:solidFill>
                <a:latin typeface="Arial" panose="020B0604020202020204" pitchFamily="34" charset="0"/>
                <a:sym typeface="Arial" panose="020B0604020202020204" pitchFamily="34" charset="0"/>
              </a:rPr>
              <a:t>deficiențe</a:t>
            </a:r>
            <a:r>
              <a:rPr lang="en-US" altLang="zh-CN" sz="2900" dirty="0">
                <a:solidFill>
                  <a:srgbClr val="FFFFFF"/>
                </a:solidFill>
                <a:latin typeface="Arial" panose="020B0604020202020204" pitchFamily="34" charset="0"/>
                <a:sym typeface="Arial" panose="020B0604020202020204" pitchFamily="34" charset="0"/>
              </a:rPr>
              <a:t> de </a:t>
            </a:r>
            <a:r>
              <a:rPr lang="en-US" altLang="zh-CN" sz="2900" dirty="0" err="1">
                <a:solidFill>
                  <a:srgbClr val="FFFFFF"/>
                </a:solidFill>
                <a:latin typeface="Arial" panose="020B0604020202020204" pitchFamily="34" charset="0"/>
                <a:sym typeface="Arial" panose="020B0604020202020204" pitchFamily="34" charset="0"/>
              </a:rPr>
              <a:t>auz</a:t>
            </a:r>
            <a:r>
              <a:rPr lang="en-US" altLang="zh-CN" sz="2900" dirty="0">
                <a:solidFill>
                  <a:srgbClr val="FFFFFF"/>
                </a:solidFill>
                <a:latin typeface="Arial" panose="020B0604020202020204" pitchFamily="34" charset="0"/>
                <a:sym typeface="Arial" panose="020B0604020202020204" pitchFamily="34" charset="0"/>
              </a:rPr>
              <a:t>, feedback-</a:t>
            </a:r>
            <a:r>
              <a:rPr lang="en-US" altLang="zh-CN" sz="2900" dirty="0" err="1">
                <a:solidFill>
                  <a:srgbClr val="FFFFFF"/>
                </a:solidFill>
                <a:latin typeface="Arial" panose="020B0604020202020204" pitchFamily="34" charset="0"/>
                <a:sym typeface="Arial" panose="020B0604020202020204" pitchFamily="34" charset="0"/>
              </a:rPr>
              <a:t>ul</a:t>
            </a:r>
            <a:r>
              <a:rPr lang="en-US" altLang="zh-CN" sz="2900" dirty="0">
                <a:solidFill>
                  <a:srgbClr val="FFFFFF"/>
                </a:solidFill>
                <a:latin typeface="Arial" panose="020B0604020202020204" pitchFamily="34" charset="0"/>
                <a:sym typeface="Arial" panose="020B0604020202020204" pitchFamily="34" charset="0"/>
              </a:rPr>
              <a:t> verbal </a:t>
            </a:r>
            <a:r>
              <a:rPr lang="en-US" altLang="zh-CN" sz="2900" dirty="0" err="1">
                <a:solidFill>
                  <a:srgbClr val="FFFFFF"/>
                </a:solidFill>
                <a:latin typeface="Arial" panose="020B0604020202020204" pitchFamily="34" charset="0"/>
                <a:sym typeface="Arial" panose="020B0604020202020204" pitchFamily="34" charset="0"/>
              </a:rPr>
              <a:t>poate</a:t>
            </a:r>
            <a:r>
              <a:rPr lang="en-US" altLang="zh-CN" sz="2900" dirty="0">
                <a:solidFill>
                  <a:srgbClr val="FFFFFF"/>
                </a:solidFill>
                <a:latin typeface="Arial" panose="020B0604020202020204" pitchFamily="34" charset="0"/>
                <a:sym typeface="Arial" panose="020B0604020202020204" pitchFamily="34" charset="0"/>
              </a:rPr>
              <a:t> fi </a:t>
            </a:r>
            <a:r>
              <a:rPr lang="en-US" altLang="zh-CN" sz="2900" dirty="0" err="1">
                <a:solidFill>
                  <a:srgbClr val="FFFFFF"/>
                </a:solidFill>
                <a:latin typeface="Arial" panose="020B0604020202020204" pitchFamily="34" charset="0"/>
                <a:sym typeface="Arial" panose="020B0604020202020204" pitchFamily="34" charset="0"/>
              </a:rPr>
              <a:t>înlocuit</a:t>
            </a:r>
            <a:r>
              <a:rPr lang="en-US" altLang="zh-CN" sz="2900" dirty="0">
                <a:solidFill>
                  <a:srgbClr val="FFFFFF"/>
                </a:solidFill>
                <a:latin typeface="Arial" panose="020B0604020202020204" pitchFamily="34" charset="0"/>
                <a:sym typeface="Arial" panose="020B0604020202020204" pitchFamily="34" charset="0"/>
              </a:rPr>
              <a:t> cu feedback </a:t>
            </a:r>
            <a:r>
              <a:rPr lang="en-US" altLang="zh-CN" sz="2900" dirty="0" err="1">
                <a:solidFill>
                  <a:srgbClr val="FFFFFF"/>
                </a:solidFill>
                <a:latin typeface="Arial" panose="020B0604020202020204" pitchFamily="34" charset="0"/>
                <a:sym typeface="Arial" panose="020B0604020202020204" pitchFamily="34" charset="0"/>
              </a:rPr>
              <a:t>scris</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Prin</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utilizarea</a:t>
            </a:r>
            <a:r>
              <a:rPr lang="en-US" altLang="zh-CN" sz="2900" dirty="0">
                <a:solidFill>
                  <a:srgbClr val="FFFFFF"/>
                </a:solidFill>
                <a:latin typeface="Arial" panose="020B0604020202020204" pitchFamily="34" charset="0"/>
                <a:sym typeface="Arial" panose="020B0604020202020204" pitchFamily="34" charset="0"/>
              </a:rPr>
              <a:t> feedback-</a:t>
            </a:r>
            <a:r>
              <a:rPr lang="en-US" altLang="zh-CN" sz="2900" dirty="0" err="1">
                <a:solidFill>
                  <a:srgbClr val="FFFFFF"/>
                </a:solidFill>
                <a:latin typeface="Arial" panose="020B0604020202020204" pitchFamily="34" charset="0"/>
                <a:sym typeface="Arial" panose="020B0604020202020204" pitchFamily="34" charset="0"/>
              </a:rPr>
              <a:t>ului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în</a:t>
            </a:r>
            <a:r>
              <a:rPr lang="en-US" altLang="zh-CN" sz="2900" dirty="0">
                <a:solidFill>
                  <a:srgbClr val="FFFFFF"/>
                </a:solidFill>
                <a:latin typeface="Arial" panose="020B0604020202020204" pitchFamily="34" charset="0"/>
                <a:sym typeface="Arial" panose="020B0604020202020204" pitchFamily="34" charset="0"/>
              </a:rPr>
              <a:t> mod strategic, </a:t>
            </a:r>
            <a:r>
              <a:rPr lang="en-US" altLang="zh-CN" sz="2900" dirty="0" err="1">
                <a:solidFill>
                  <a:srgbClr val="FFFFFF"/>
                </a:solidFill>
                <a:latin typeface="Arial" panose="020B0604020202020204" pitchFamily="34" charset="0"/>
                <a:sym typeface="Arial" panose="020B0604020202020204" pitchFamily="34" charset="0"/>
              </a:rPr>
              <a:t>cursul</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poate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ajuta</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participanții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să-și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îmbunătățească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comportamentul</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asertiv</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și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să</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comunice</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mai</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eficient</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în</a:t>
            </a:r>
            <a:r>
              <a:rPr lang="en-US" altLang="zh-CN" sz="2900" dirty="0">
                <a:solidFill>
                  <a:srgbClr val="FFFFFF"/>
                </a:solidFill>
                <a:latin typeface="Arial" panose="020B0604020202020204" pitchFamily="34" charset="0"/>
                <a:sym typeface="Arial" panose="020B0604020202020204" pitchFamily="34" charset="0"/>
              </a:rPr>
              <a:t> </a:t>
            </a:r>
            <a:r>
              <a:rPr lang="en-US" altLang="zh-CN" sz="2900" dirty="0" err="1">
                <a:solidFill>
                  <a:srgbClr val="FFFFFF"/>
                </a:solidFill>
                <a:latin typeface="Arial" panose="020B0604020202020204" pitchFamily="34" charset="0"/>
                <a:sym typeface="Arial" panose="020B0604020202020204" pitchFamily="34" charset="0"/>
              </a:rPr>
              <a:t>mediul</a:t>
            </a:r>
            <a:r>
              <a:rPr lang="en-US" altLang="zh-CN" sz="2900" dirty="0">
                <a:solidFill>
                  <a:srgbClr val="FFFFFF"/>
                </a:solidFill>
                <a:latin typeface="Arial" panose="020B0604020202020204" pitchFamily="34" charset="0"/>
                <a:sym typeface="Arial" panose="020B0604020202020204" pitchFamily="34" charset="0"/>
              </a:rPr>
              <a:t> online.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par>
                                <p:cTn id="8" presetID="52" presetClass="entr" presetSubtype="0" fill="hold" nodeType="withEffect">
                                  <p:stCondLst>
                                    <p:cond delay="0"/>
                                  </p:stCondLst>
                                  <p:childTnLst>
                                    <p:set>
                                      <p:cBhvr>
                                        <p:cTn id="9" dur="2000" fill="hold">
                                          <p:stCondLst>
                                            <p:cond delay="0"/>
                                          </p:stCondLst>
                                        </p:cTn>
                                        <p:tgtEl>
                                          <p:spTgt spid="6"/>
                                        </p:tgtEl>
                                        <p:attrNameLst>
                                          <p:attrName>style.visibility</p:attrName>
                                        </p:attrNameLst>
                                      </p:cBhvr>
                                      <p:to>
                                        <p:strVal val="visible"/>
                                      </p:to>
                                    </p:set>
                                    <p:animScale>
                                      <p:cBhvr>
                                        <p:cTn id="10"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 dur="2000" decel="50000" fill="hold">
                                          <p:stCondLst>
                                            <p:cond delay="0"/>
                                          </p:stCondLst>
                                        </p:cTn>
                                        <p:tgtEl>
                                          <p:spTgt spid="6"/>
                                        </p:tgtEl>
                                        <p:attrNameLst>
                                          <p:attrName>ppt_x,ppt_y</p:attrName>
                                        </p:attrNameLst>
                                      </p:cBhvr>
                                      <p:rCtr x="0" y="0"/>
                                    </p:animMotion>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1506" name="AutoShape 2">
            <a:extLst>
              <a:ext uri="{FF2B5EF4-FFF2-40B4-BE49-F238E27FC236}">
                <a16:creationId xmlns:a16="http://schemas.microsoft.com/office/drawing/2014/main" id="{F2855DF8-855C-B485-D3EC-04977726F7D0}"/>
              </a:ext>
            </a:extLst>
          </p:cNvPr>
          <p:cNvSpPr>
            <a:spLocks noChangeShapeType="1"/>
          </p:cNvSpPr>
          <p:nvPr/>
        </p:nvSpPr>
        <p:spPr bwMode="auto">
          <a:xfrm>
            <a:off x="4022725" y="8704263"/>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1507" name="AutoShape 3">
            <a:extLst>
              <a:ext uri="{FF2B5EF4-FFF2-40B4-BE49-F238E27FC236}">
                <a16:creationId xmlns:a16="http://schemas.microsoft.com/office/drawing/2014/main" id="{319B4EBF-4DB5-64AF-6C7C-46297D27113E}"/>
              </a:ext>
            </a:extLst>
          </p:cNvPr>
          <p:cNvSpPr>
            <a:spLocks noChangeShapeType="1"/>
          </p:cNvSpPr>
          <p:nvPr/>
        </p:nvSpPr>
        <p:spPr bwMode="auto">
          <a:xfrm>
            <a:off x="4022725" y="1023938"/>
            <a:ext cx="13236575" cy="0"/>
          </a:xfrm>
          <a:prstGeom prst="line">
            <a:avLst/>
          </a:prstGeom>
          <a:noFill/>
          <a:ln w="95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1508" name="Group 4">
            <a:extLst>
              <a:ext uri="{FF2B5EF4-FFF2-40B4-BE49-F238E27FC236}">
                <a16:creationId xmlns:a16="http://schemas.microsoft.com/office/drawing/2014/main" id="{6BE7CDB8-A8C6-AD38-CE8D-A1C73F126B2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1155E6E7-BCC7-A5D1-0265-1D8688A07D63}"/>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9DCE5D27-5170-6863-8042-FB0EECAEF90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B99636D-D8AF-A2C7-5861-A9C2FAF7696F}"/>
              </a:ext>
            </a:extLst>
          </p:cNvPr>
          <p:cNvGrpSpPr>
            <a:grpSpLocks noChangeAspect="1"/>
          </p:cNvGrpSpPr>
          <p:nvPr/>
        </p:nvGrpSpPr>
        <p:grpSpPr bwMode="auto">
          <a:xfrm>
            <a:off x="608013" y="1449388"/>
            <a:ext cx="6831012" cy="6829425"/>
            <a:chOff x="0" y="0"/>
            <a:chExt cx="13716000" cy="13716000"/>
          </a:xfrm>
        </p:grpSpPr>
        <p:sp>
          <p:nvSpPr>
            <p:cNvPr id="8" name="Freeform 8">
              <a:extLst>
                <a:ext uri="{FF2B5EF4-FFF2-40B4-BE49-F238E27FC236}">
                  <a16:creationId xmlns:a16="http://schemas.microsoft.com/office/drawing/2014/main" id="{CBF4EDB6-1EA2-FC7D-5A5E-569C598C0E49}"/>
                </a:ext>
              </a:extLst>
            </p:cNvPr>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3"/>
              <a:stretch>
                <a:fillRect l="-25000" r="-25000"/>
              </a:stretch>
            </a:blipFill>
          </p:spPr>
          <p:txBody>
            <a:bodyPr/>
            <a:lstStyle/>
            <a:p>
              <a:endParaRPr lang="en-RO"/>
            </a:p>
          </p:txBody>
        </p:sp>
        <p:sp>
          <p:nvSpPr>
            <p:cNvPr id="21513" name="Freeform 9">
              <a:extLst>
                <a:ext uri="{FF2B5EF4-FFF2-40B4-BE49-F238E27FC236}">
                  <a16:creationId xmlns:a16="http://schemas.microsoft.com/office/drawing/2014/main" id="{F09EA795-44C5-5879-FAE3-4494A49ED4A1}"/>
                </a:ext>
              </a:extLst>
            </p:cNvPr>
            <p:cNvSpPr>
              <a:spLocks noChangeArrowheads="1"/>
            </p:cNvSpPr>
            <p:nvPr/>
          </p:nvSpPr>
          <p:spPr bwMode="auto">
            <a:xfrm>
              <a:off x="0" y="0"/>
              <a:ext cx="13716000" cy="13716000"/>
            </a:xfrm>
            <a:custGeom>
              <a:avLst/>
              <a:gdLst>
                <a:gd name="T0" fmla="*/ 13716000 w 13716000"/>
                <a:gd name="T1" fmla="*/ 13716000 h 13716000"/>
                <a:gd name="T2" fmla="*/ 0 w 13716000"/>
                <a:gd name="T3" fmla="*/ 13716000 h 13716000"/>
                <a:gd name="T4" fmla="*/ 0 w 13716000"/>
                <a:gd name="T5" fmla="*/ 0 h 13716000"/>
                <a:gd name="T6" fmla="*/ 13716000 w 13716000"/>
                <a:gd name="T7" fmla="*/ 0 h 13716000"/>
                <a:gd name="T8" fmla="*/ 13716000 w 13716000"/>
                <a:gd name="T9" fmla="*/ 13716000 h 13716000"/>
              </a:gdLst>
              <a:ahLst/>
              <a:cxnLst>
                <a:cxn ang="0">
                  <a:pos x="T0" y="T1"/>
                </a:cxn>
                <a:cxn ang="0">
                  <a:pos x="T2" y="T3"/>
                </a:cxn>
                <a:cxn ang="0">
                  <a:pos x="T4" y="T5"/>
                </a:cxn>
                <a:cxn ang="0">
                  <a:pos x="T6" y="T7"/>
                </a:cxn>
                <a:cxn ang="0">
                  <a:pos x="T8" y="T9"/>
                </a:cxn>
              </a:cxnLst>
              <a:rect l="0" t="0" r="r" b="b"/>
              <a:pathLst>
                <a:path w="13716000" h="13716000">
                  <a:moveTo>
                    <a:pt x="13716000" y="13716000"/>
                  </a:moveTo>
                  <a:lnTo>
                    <a:pt x="0" y="13716000"/>
                  </a:lnTo>
                  <a:lnTo>
                    <a:pt x="0" y="0"/>
                  </a:lnTo>
                  <a:lnTo>
                    <a:pt x="13716000" y="0"/>
                  </a:lnTo>
                  <a:lnTo>
                    <a:pt x="13716000" y="1371600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0" name="TextBox 10">
            <a:extLst>
              <a:ext uri="{FF2B5EF4-FFF2-40B4-BE49-F238E27FC236}">
                <a16:creationId xmlns:a16="http://schemas.microsoft.com/office/drawing/2014/main" id="{E6FBB48F-FBDC-5046-0B1B-B1E02E4675D2}"/>
              </a:ext>
            </a:extLst>
          </p:cNvPr>
          <p:cNvSpPr txBox="1">
            <a:spLocks noChangeArrowheads="1"/>
          </p:cNvSpPr>
          <p:nvPr/>
        </p:nvSpPr>
        <p:spPr bwMode="auto">
          <a:xfrm>
            <a:off x="7770813" y="2370138"/>
            <a:ext cx="948848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marL="542925" indent="-271463"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lvl="1" algn="just" eaLnBrk="1" hangingPunct="1">
              <a:lnSpc>
                <a:spcPts val="5375"/>
              </a:lnSpc>
              <a:buFontTx/>
              <a:buAutoNum type="alphaLcPeriod"/>
            </a:pPr>
            <a:r>
              <a:rPr lang="en-US" altLang="zh-CN" sz="3000" dirty="0" err="1">
                <a:solidFill>
                  <a:srgbClr val="000000"/>
                </a:solidFill>
                <a:latin typeface="Arial" panose="020B0604020202020204" pitchFamily="34" charset="0"/>
                <a:sym typeface="Arial" panose="020B0604020202020204" pitchFamily="34" charset="0"/>
              </a:rPr>
              <a:t>Comportamentul</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asertiv</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este</a:t>
            </a:r>
            <a:r>
              <a:rPr lang="en-US" altLang="zh-CN" sz="3000" dirty="0">
                <a:solidFill>
                  <a:srgbClr val="000000"/>
                </a:solidFill>
                <a:latin typeface="Arial" panose="020B0604020202020204" pitchFamily="34" charset="0"/>
                <a:sym typeface="Arial" panose="020B0604020202020204" pitchFamily="34" charset="0"/>
              </a:rPr>
              <a:t> o </a:t>
            </a:r>
            <a:r>
              <a:rPr lang="en-US" altLang="zh-CN" sz="3000" dirty="0" err="1">
                <a:solidFill>
                  <a:srgbClr val="000000"/>
                </a:solidFill>
                <a:latin typeface="Arial" panose="020B0604020202020204" pitchFamily="34" charset="0"/>
                <a:sym typeface="Arial" panose="020B0604020202020204" pitchFamily="34" charset="0"/>
              </a:rPr>
              <a:t>metodă</a:t>
            </a:r>
            <a:r>
              <a:rPr lang="en-US" altLang="zh-CN" sz="3000" dirty="0">
                <a:solidFill>
                  <a:srgbClr val="000000"/>
                </a:solidFill>
                <a:latin typeface="Arial" panose="020B0604020202020204" pitchFamily="34" charset="0"/>
                <a:sym typeface="Arial" panose="020B0604020202020204" pitchFamily="34" charset="0"/>
              </a:rPr>
              <a:t> de </a:t>
            </a:r>
            <a:r>
              <a:rPr lang="en-US" altLang="zh-CN" sz="3000" dirty="0" err="1">
                <a:solidFill>
                  <a:srgbClr val="000000"/>
                </a:solidFill>
                <a:latin typeface="Arial" panose="020B0604020202020204" pitchFamily="34" charset="0"/>
                <a:sym typeface="Arial" panose="020B0604020202020204" pitchFamily="34" charset="0"/>
              </a:rPr>
              <a:t>comunicare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și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acțiune</a:t>
            </a:r>
            <a:r>
              <a:rPr lang="en-US" altLang="zh-CN" sz="3000" dirty="0">
                <a:solidFill>
                  <a:srgbClr val="000000"/>
                </a:solidFill>
                <a:latin typeface="Arial" panose="020B0604020202020204" pitchFamily="34" charset="0"/>
                <a:sym typeface="Arial" panose="020B0604020202020204" pitchFamily="34" charset="0"/>
              </a:rPr>
              <a:t> care </a:t>
            </a:r>
            <a:r>
              <a:rPr lang="en-US" altLang="zh-CN" sz="3000" dirty="0" err="1">
                <a:solidFill>
                  <a:srgbClr val="000000"/>
                </a:solidFill>
                <a:latin typeface="Arial" panose="020B0604020202020204" pitchFamily="34" charset="0"/>
                <a:sym typeface="Arial" panose="020B0604020202020204" pitchFamily="34" charset="0"/>
              </a:rPr>
              <a:t>implică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exprimarea</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propriilor</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gânduri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sentimente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nevoi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și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drepturi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într</a:t>
            </a:r>
            <a:r>
              <a:rPr lang="en-US" altLang="zh-CN" sz="3000" dirty="0">
                <a:solidFill>
                  <a:srgbClr val="000000"/>
                </a:solidFill>
                <a:latin typeface="Arial" panose="020B0604020202020204" pitchFamily="34" charset="0"/>
                <a:sym typeface="Arial" panose="020B0604020202020204" pitchFamily="34" charset="0"/>
              </a:rPr>
              <a:t>-o </a:t>
            </a:r>
            <a:r>
              <a:rPr lang="en-US" altLang="zh-CN" sz="3000" dirty="0" err="1">
                <a:solidFill>
                  <a:srgbClr val="000000"/>
                </a:solidFill>
                <a:latin typeface="Arial" panose="020B0604020202020204" pitchFamily="34" charset="0"/>
                <a:sym typeface="Arial" panose="020B0604020202020204" pitchFamily="34" charset="0"/>
              </a:rPr>
              <a:t>manieră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directă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onestă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și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adecvată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fără</a:t>
            </a:r>
            <a:r>
              <a:rPr lang="en-US" altLang="zh-CN" sz="3000" dirty="0">
                <a:solidFill>
                  <a:srgbClr val="000000"/>
                </a:solidFill>
                <a:latin typeface="Arial" panose="020B0604020202020204" pitchFamily="34" charset="0"/>
                <a:sym typeface="Arial" panose="020B0604020202020204" pitchFamily="34" charset="0"/>
              </a:rPr>
              <a:t> a </a:t>
            </a:r>
            <a:r>
              <a:rPr lang="en-US" altLang="zh-CN" sz="3000" dirty="0" err="1">
                <a:solidFill>
                  <a:srgbClr val="000000"/>
                </a:solidFill>
                <a:latin typeface="Arial" panose="020B0604020202020204" pitchFamily="34" charset="0"/>
                <a:sym typeface="Arial" panose="020B0604020202020204" pitchFamily="34" charset="0"/>
              </a:rPr>
              <a:t>încălca</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drepturile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și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sentimentele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altora</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Această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formă</a:t>
            </a:r>
            <a:r>
              <a:rPr lang="en-US" altLang="zh-CN" sz="3000" dirty="0">
                <a:solidFill>
                  <a:srgbClr val="000000"/>
                </a:solidFill>
                <a:latin typeface="Arial" panose="020B0604020202020204" pitchFamily="34" charset="0"/>
                <a:sym typeface="Arial" panose="020B0604020202020204" pitchFamily="34" charset="0"/>
              </a:rPr>
              <a:t> de </a:t>
            </a:r>
            <a:r>
              <a:rPr lang="en-US" altLang="zh-CN" sz="3000" dirty="0" err="1">
                <a:solidFill>
                  <a:srgbClr val="000000"/>
                </a:solidFill>
                <a:latin typeface="Arial" panose="020B0604020202020204" pitchFamily="34" charset="0"/>
                <a:sym typeface="Arial" panose="020B0604020202020204" pitchFamily="34" charset="0"/>
              </a:rPr>
              <a:t>comportament</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constă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în</a:t>
            </a:r>
            <a:r>
              <a:rPr lang="en-US" altLang="zh-CN" sz="3000" dirty="0">
                <a:solidFill>
                  <a:srgbClr val="000000"/>
                </a:solidFill>
                <a:latin typeface="Arial" panose="020B0604020202020204" pitchFamily="34" charset="0"/>
                <a:sym typeface="Arial" panose="020B0604020202020204" pitchFamily="34" charset="0"/>
              </a:rPr>
              <a:t> a </a:t>
            </a:r>
            <a:r>
              <a:rPr lang="en-US" altLang="zh-CN" sz="3000" dirty="0" err="1">
                <a:solidFill>
                  <a:srgbClr val="000000"/>
                </a:solidFill>
                <a:latin typeface="Arial" panose="020B0604020202020204" pitchFamily="34" charset="0"/>
                <a:sym typeface="Arial" panose="020B0604020202020204" pitchFamily="34" charset="0"/>
              </a:rPr>
              <a:t>avea</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încredere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în</a:t>
            </a:r>
            <a:r>
              <a:rPr lang="en-US" altLang="zh-CN" sz="3000" dirty="0">
                <a:solidFill>
                  <a:srgbClr val="000000"/>
                </a:solidFill>
                <a:latin typeface="Arial" panose="020B0604020202020204" pitchFamily="34" charset="0"/>
                <a:sym typeface="Arial" panose="020B0604020202020204" pitchFamily="34" charset="0"/>
              </a:rPr>
              <a:t> sine </a:t>
            </a:r>
            <a:r>
              <a:rPr lang="en-US" altLang="zh-CN" sz="3000" dirty="0" err="1">
                <a:solidFill>
                  <a:srgbClr val="000000"/>
                </a:solidFill>
                <a:latin typeface="Arial" panose="020B0604020202020204" pitchFamily="34" charset="0"/>
                <a:sym typeface="Arial" panose="020B0604020202020204" pitchFamily="34" charset="0"/>
              </a:rPr>
              <a:t>și</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capacitatea</a:t>
            </a:r>
            <a:r>
              <a:rPr lang="en-US" altLang="zh-CN" sz="3000" dirty="0">
                <a:solidFill>
                  <a:srgbClr val="000000"/>
                </a:solidFill>
                <a:latin typeface="Arial" panose="020B0604020202020204" pitchFamily="34" charset="0"/>
                <a:sym typeface="Arial" panose="020B0604020202020204" pitchFamily="34" charset="0"/>
              </a:rPr>
              <a:t> de a </a:t>
            </a:r>
            <a:r>
              <a:rPr lang="en-US" altLang="zh-CN" sz="3000" dirty="0" err="1">
                <a:solidFill>
                  <a:srgbClr val="000000"/>
                </a:solidFill>
                <a:latin typeface="Arial" panose="020B0604020202020204" pitchFamily="34" charset="0"/>
                <a:sym typeface="Arial" panose="020B0604020202020204" pitchFamily="34" charset="0"/>
              </a:rPr>
              <a:t>comunica</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această</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încredere</a:t>
            </a:r>
            <a:r>
              <a:rPr lang="en-US" altLang="zh-CN" sz="3000" dirty="0">
                <a:solidFill>
                  <a:srgbClr val="000000"/>
                </a:solidFill>
                <a:latin typeface="Arial" panose="020B0604020202020204" pitchFamily="34" charset="0"/>
                <a:sym typeface="Arial" panose="020B0604020202020204" pitchFamily="34" charset="0"/>
              </a:rPr>
              <a:t> </a:t>
            </a:r>
            <a:r>
              <a:rPr lang="en-US" altLang="zh-CN" sz="3000" dirty="0" err="1">
                <a:solidFill>
                  <a:srgbClr val="000000"/>
                </a:solidFill>
                <a:latin typeface="Arial" panose="020B0604020202020204" pitchFamily="34" charset="0"/>
                <a:sym typeface="Arial" panose="020B0604020202020204" pitchFamily="34" charset="0"/>
              </a:rPr>
              <a:t>altora</a:t>
            </a:r>
            <a:r>
              <a:rPr lang="en-US" altLang="zh-CN" sz="3000" dirty="0">
                <a:solidFill>
                  <a:srgbClr val="000000"/>
                </a:solidFill>
                <a:latin typeface="Arial" panose="020B0604020202020204" pitchFamily="34" charset="0"/>
                <a:sym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10" presetClass="entr" presetSubtype="0" fill="hold" nodeType="withEffect">
                                  <p:stCondLst>
                                    <p:cond delay="0"/>
                                  </p:stCondLst>
                                  <p:childTnLst>
                                    <p:set>
                                      <p:cBhvr>
                                        <p:cTn id="9" dur="3000" fill="hold">
                                          <p:stCondLst>
                                            <p:cond delay="0"/>
                                          </p:stCondLst>
                                        </p:cTn>
                                        <p:tgtEl>
                                          <p:spTgt spid="10"/>
                                        </p:tgtEl>
                                        <p:attrNameLst>
                                          <p:attrName>style.visibility</p:attrName>
                                        </p:attrNameLst>
                                      </p:cBhvr>
                                      <p:to>
                                        <p:strVal val="visible"/>
                                      </p:to>
                                    </p:set>
                                    <p:animEffect transition="in" filter="fade">
                                      <p:cBhvr>
                                        <p:cTn id="10"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a:extLst>
              <a:ext uri="{FF2B5EF4-FFF2-40B4-BE49-F238E27FC236}">
                <a16:creationId xmlns:a16="http://schemas.microsoft.com/office/drawing/2014/main" id="{A27CA50C-7CEE-D858-0952-BA8D044D0A67}"/>
              </a:ext>
            </a:extLst>
          </p:cNvPr>
          <p:cNvGrpSpPr>
            <a:grpSpLocks/>
          </p:cNvGrpSpPr>
          <p:nvPr/>
        </p:nvGrpSpPr>
        <p:grpSpPr bwMode="auto">
          <a:xfrm>
            <a:off x="0" y="0"/>
            <a:ext cx="18288000" cy="6048375"/>
            <a:chOff x="0" y="0"/>
            <a:chExt cx="24384000" cy="8064860"/>
          </a:xfrm>
        </p:grpSpPr>
        <p:pic>
          <p:nvPicPr>
            <p:cNvPr id="86018" name="Picture 3">
              <a:extLst>
                <a:ext uri="{FF2B5EF4-FFF2-40B4-BE49-F238E27FC236}">
                  <a16:creationId xmlns:a16="http://schemas.microsoft.com/office/drawing/2014/main" id="{7A2C84B7-DB27-294C-594A-CBB00F486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94" b="25194"/>
            <a:stretch>
              <a:fillRect/>
            </a:stretch>
          </p:blipFill>
          <p:spPr bwMode="auto">
            <a:xfrm>
              <a:off x="0" y="0"/>
              <a:ext cx="24384000" cy="806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19" name="Group 4">
            <a:extLst>
              <a:ext uri="{FF2B5EF4-FFF2-40B4-BE49-F238E27FC236}">
                <a16:creationId xmlns:a16="http://schemas.microsoft.com/office/drawing/2014/main" id="{4AF5189C-3BE7-C150-D376-27ED751FF375}"/>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2FDAD25-917A-4C9A-1A4B-A84D21715C4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23EA85F5-57ED-D720-0DC1-96806B944E79}"/>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5F7D95"/>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75409FB7-CF64-E475-5C75-4A54E792A605}"/>
              </a:ext>
            </a:extLst>
          </p:cNvPr>
          <p:cNvSpPr txBox="1"/>
          <p:nvPr/>
        </p:nvSpPr>
        <p:spPr>
          <a:xfrm>
            <a:off x="635000" y="6694488"/>
            <a:ext cx="17018000" cy="2273956"/>
          </a:xfrm>
          <a:prstGeom prst="rect">
            <a:avLst/>
          </a:prstGeom>
        </p:spPr>
        <p:txBody>
          <a:bodyPr lIns="0" tIns="0" rIns="0" bIns="0">
            <a:spAutoFit/>
          </a:bodyPr>
          <a:lstStyle/>
          <a:p>
            <a:pPr marL="0" lvl="1" algn="ctr" fontAlgn="auto">
              <a:lnSpc>
                <a:spcPts val="9345"/>
              </a:lnSpc>
              <a:defRPr/>
            </a:pPr>
            <a:r>
              <a:rPr lang="en-US" sz="6400" b="1" spc="-127" noProof="1">
                <a:solidFill>
                  <a:srgbClr val="140E0C"/>
                </a:solidFill>
                <a:latin typeface="Arial" panose="020B0604020202020204" pitchFamily="34" charset="0"/>
                <a:ea typeface="Arimo Bold" panose="020B0704020202020204"/>
                <a:cs typeface="Arial" panose="020B0604020202020204" pitchFamily="34" charset="0"/>
                <a:sym typeface="Arimo Bold" panose="020B0704020202020204"/>
              </a:rPr>
              <a:t>EXERCIȚII PRACTICE PENTRU MODELAREA COMPORTAMENTULUI ASERTIV ONLINE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2000"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D93049A-436E-6BAD-972B-57DEA79C2C8B}"/>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7042" name="AutoShape 3">
            <a:extLst>
              <a:ext uri="{FF2B5EF4-FFF2-40B4-BE49-F238E27FC236}">
                <a16:creationId xmlns:a16="http://schemas.microsoft.com/office/drawing/2014/main" id="{2ED2D8FE-B7C7-50A3-2D12-A6D2E6A8BBCD}"/>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7043" name="Group 4">
            <a:extLst>
              <a:ext uri="{FF2B5EF4-FFF2-40B4-BE49-F238E27FC236}">
                <a16:creationId xmlns:a16="http://schemas.microsoft.com/office/drawing/2014/main" id="{FEB133FA-E297-CD31-E67D-7DCFB3E51650}"/>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835DE753-F63D-E8B4-E911-18C5B7D089B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AE415A2F-07D4-5309-B7C8-08CF20FB27DA}"/>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1C8C351A-4A24-284F-BDBF-6B7B62DD949E}"/>
              </a:ext>
            </a:extLst>
          </p:cNvPr>
          <p:cNvSpPr>
            <a:spLocks noChangeArrowheads="1"/>
          </p:cNvSpPr>
          <p:nvPr/>
        </p:nvSpPr>
        <p:spPr bwMode="auto">
          <a:xfrm>
            <a:off x="1028700" y="5057775"/>
            <a:ext cx="3422650" cy="4200525"/>
          </a:xfrm>
          <a:custGeom>
            <a:avLst/>
            <a:gdLst>
              <a:gd name="T0" fmla="*/ 0 w 3422937"/>
              <a:gd name="T1" fmla="*/ 0 h 4199922"/>
              <a:gd name="T2" fmla="*/ 3422937 w 3422937"/>
              <a:gd name="T3" fmla="*/ 0 h 4199922"/>
              <a:gd name="T4" fmla="*/ 3422937 w 3422937"/>
              <a:gd name="T5" fmla="*/ 4199922 h 4199922"/>
              <a:gd name="T6" fmla="*/ 0 w 3422937"/>
              <a:gd name="T7" fmla="*/ 4199922 h 4199922"/>
              <a:gd name="T8" fmla="*/ 0 w 3422937"/>
              <a:gd name="T9" fmla="*/ 0 h 4199922"/>
            </a:gdLst>
            <a:ahLst/>
            <a:cxnLst>
              <a:cxn ang="0">
                <a:pos x="T0" y="T1"/>
              </a:cxn>
              <a:cxn ang="0">
                <a:pos x="T2" y="T3"/>
              </a:cxn>
              <a:cxn ang="0">
                <a:pos x="T4" y="T5"/>
              </a:cxn>
              <a:cxn ang="0">
                <a:pos x="T6" y="T7"/>
              </a:cxn>
              <a:cxn ang="0">
                <a:pos x="T8" y="T9"/>
              </a:cxn>
            </a:cxnLst>
            <a:rect l="0" t="0" r="r" b="b"/>
            <a:pathLst>
              <a:path w="3422937" h="4199922">
                <a:moveTo>
                  <a:pt x="0" y="0"/>
                </a:moveTo>
                <a:lnTo>
                  <a:pt x="3422937" y="0"/>
                </a:lnTo>
                <a:lnTo>
                  <a:pt x="3422937" y="4199922"/>
                </a:lnTo>
                <a:lnTo>
                  <a:pt x="0" y="419992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E7C7F0A8-0C22-11A9-405A-85BFB3F2DF13}"/>
              </a:ext>
            </a:extLst>
          </p:cNvPr>
          <p:cNvSpPr txBox="1">
            <a:spLocks noChangeArrowheads="1"/>
          </p:cNvSpPr>
          <p:nvPr/>
        </p:nvSpPr>
        <p:spPr bwMode="auto">
          <a:xfrm>
            <a:off x="1028700" y="2684463"/>
            <a:ext cx="1657327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Scenarii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joc</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fi </a:t>
            </a:r>
            <a:r>
              <a:rPr lang="en-US" altLang="zh-CN" sz="3000" dirty="0" err="1">
                <a:solidFill>
                  <a:srgbClr val="FFFFFF"/>
                </a:solidFill>
                <a:latin typeface="Arial" panose="020B0604020202020204" pitchFamily="34" charset="0"/>
                <a:sym typeface="Arimo Bold" panose="020B0704020202020204" pitchFamily="34" charset="0"/>
              </a:rPr>
              <a:t>plasați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scenarii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specifice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a:t>
            </a:r>
            <a:r>
              <a:rPr lang="en-US" altLang="zh-CN" sz="3000" dirty="0" err="1">
                <a:solidFill>
                  <a:srgbClr val="FFFFFF"/>
                </a:solidFill>
                <a:latin typeface="Arial" panose="020B0604020202020204" pitchFamily="34" charset="0"/>
                <a:sym typeface="Arimo Bold" panose="020B0704020202020204" pitchFamily="34" charset="0"/>
              </a:rPr>
              <a:t>trebuie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exercite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abilitățile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comunicare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asertivă</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exemplu</a:t>
            </a:r>
            <a:r>
              <a:rPr lang="en-US" altLang="zh-CN" sz="3000" dirty="0">
                <a:solidFill>
                  <a:srgbClr val="FFFFFF"/>
                </a:solidFill>
                <a:latin typeface="Arial" panose="020B0604020202020204" pitchFamily="34" charset="0"/>
                <a:sym typeface="Arimo Bold" panose="020B0704020202020204" pitchFamily="34" charset="0"/>
              </a:rPr>
              <a:t>, un </a:t>
            </a:r>
            <a:r>
              <a:rPr lang="en-US" altLang="zh-CN" sz="3000" dirty="0" err="1">
                <a:solidFill>
                  <a:srgbClr val="FFFFFF"/>
                </a:solidFill>
                <a:latin typeface="Arial" panose="020B0604020202020204" pitchFamily="34" charset="0"/>
                <a:sym typeface="Arimo Bold" panose="020B0704020202020204" pitchFamily="34" charset="0"/>
              </a:rPr>
              <a:t>scenariu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implica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solicitarea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amenajări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corespunzătoare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un curs online. </a:t>
            </a:r>
            <a:r>
              <a:rPr lang="en-US" altLang="zh-CN" sz="3000" dirty="0" err="1">
                <a:solidFill>
                  <a:srgbClr val="FFFFFF"/>
                </a:solidFill>
                <a:latin typeface="Arial" panose="020B0604020202020204" pitchFamily="34" charset="0"/>
                <a:sym typeface="Arimo Bold" panose="020B0704020202020204" pitchFamily="34" charset="0"/>
              </a:rPr>
              <a:t>După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interpretarea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scenariului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a:t>
            </a:r>
            <a:r>
              <a:rPr lang="en-US" altLang="zh-CN" sz="3000" dirty="0" err="1">
                <a:solidFill>
                  <a:srgbClr val="FFFFFF"/>
                </a:solidFill>
                <a:latin typeface="Arial" panose="020B0604020202020204" pitchFamily="34" charset="0"/>
                <a:sym typeface="Arimo Bold" panose="020B0704020202020204" pitchFamily="34" charset="0"/>
              </a:rPr>
              <a:t>primi</a:t>
            </a:r>
            <a:r>
              <a:rPr lang="en-US" altLang="zh-CN" sz="3000" dirty="0">
                <a:solidFill>
                  <a:srgbClr val="FFFFFF"/>
                </a:solidFill>
                <a:latin typeface="Arial" panose="020B0604020202020204" pitchFamily="34" charset="0"/>
                <a:sym typeface="Arimo Bold" panose="020B0704020202020204" pitchFamily="34" charset="0"/>
              </a:rPr>
              <a:t> feedback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pot </a:t>
            </a:r>
            <a:r>
              <a:rPr lang="en-US" altLang="zh-CN" sz="3000" dirty="0" err="1">
                <a:solidFill>
                  <a:srgbClr val="FFFFFF"/>
                </a:solidFill>
                <a:latin typeface="Arial" panose="020B0604020202020204" pitchFamily="34" charset="0"/>
                <a:sym typeface="Arimo Bold" panose="020B0704020202020204" pitchFamily="34" charset="0"/>
              </a:rPr>
              <a:t>discuta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despre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modul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au </a:t>
            </a:r>
            <a:r>
              <a:rPr lang="en-US" altLang="zh-CN" sz="3000" dirty="0" err="1">
                <a:solidFill>
                  <a:srgbClr val="FFFFFF"/>
                </a:solidFill>
                <a:latin typeface="Arial" panose="020B0604020202020204" pitchFamily="34" charset="0"/>
                <a:sym typeface="Arimo Bold" panose="020B0704020202020204" pitchFamily="34" charset="0"/>
              </a:rPr>
              <a:t>gestionat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situația</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9" name="TextBox 9">
            <a:extLst>
              <a:ext uri="{FF2B5EF4-FFF2-40B4-BE49-F238E27FC236}">
                <a16:creationId xmlns:a16="http://schemas.microsoft.com/office/drawing/2014/main" id="{659D279F-F314-4ADF-94A6-0AECA59AF34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Exerciții</a:t>
            </a:r>
            <a:r>
              <a:rPr lang="en-US" altLang="zh-CN" sz="4800" b="1" dirty="0">
                <a:solidFill>
                  <a:srgbClr val="FFFFFF"/>
                </a:solidFill>
                <a:latin typeface="Arial" panose="020B0604020202020204" pitchFamily="34" charset="0"/>
                <a:sym typeface="Arimo Bold" panose="020B0704020202020204" pitchFamily="34" charset="0"/>
              </a:rPr>
              <a:t> practice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modelarea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asertiv</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10" name="TextBox 10">
            <a:extLst>
              <a:ext uri="{FF2B5EF4-FFF2-40B4-BE49-F238E27FC236}">
                <a16:creationId xmlns:a16="http://schemas.microsoft.com/office/drawing/2014/main" id="{91F85FCE-80BC-84F9-7DBF-54693A8F3FA0}"/>
              </a:ext>
            </a:extLst>
          </p:cNvPr>
          <p:cNvSpPr txBox="1">
            <a:spLocks noChangeArrowheads="1"/>
          </p:cNvSpPr>
          <p:nvPr/>
        </p:nvSpPr>
        <p:spPr bwMode="auto">
          <a:xfrm>
            <a:off x="5181704" y="5448292"/>
            <a:ext cx="12420274"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ascultare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activă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cadrul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grup</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al </a:t>
            </a:r>
            <a:r>
              <a:rPr lang="en-US" altLang="zh-CN" sz="3000" dirty="0" err="1">
                <a:solidFill>
                  <a:srgbClr val="FFFFFF"/>
                </a:solidFill>
                <a:latin typeface="Arial" panose="020B0604020202020204" pitchFamily="34" charset="0"/>
                <a:sym typeface="Arimo Bold" panose="020B0704020202020204" pitchFamily="34" charset="0"/>
              </a:rPr>
              <a:t>unei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perechi</a:t>
            </a:r>
            <a:r>
              <a:rPr lang="en-US" altLang="zh-CN" sz="3000" dirty="0">
                <a:solidFill>
                  <a:srgbClr val="FFFFFF"/>
                </a:solidFill>
                <a:latin typeface="Arial" panose="020B0604020202020204" pitchFamily="34" charset="0"/>
                <a:sym typeface="Arimo Bold" panose="020B0704020202020204" pitchFamily="34" charset="0"/>
              </a:rPr>
              <a:t>, un participant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împărtăși</a:t>
            </a:r>
            <a:r>
              <a:rPr lang="en-US" altLang="zh-CN" sz="3000" dirty="0">
                <a:solidFill>
                  <a:srgbClr val="FFFFFF"/>
                </a:solidFill>
                <a:latin typeface="Arial" panose="020B0604020202020204" pitchFamily="34" charset="0"/>
                <a:sym typeface="Arimo Bold" panose="020B0704020202020204" pitchFamily="34" charset="0"/>
              </a:rPr>
              <a:t> o </a:t>
            </a:r>
            <a:r>
              <a:rPr lang="en-US" altLang="zh-CN" sz="3000" dirty="0" err="1">
                <a:solidFill>
                  <a:srgbClr val="FFFFFF"/>
                </a:solidFill>
                <a:latin typeface="Arial" panose="020B0604020202020204" pitchFamily="34" charset="0"/>
                <a:sym typeface="Arimo Bold" panose="020B0704020202020204" pitchFamily="34" charset="0"/>
              </a:rPr>
              <a:t>experiență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o </a:t>
            </a:r>
            <a:r>
              <a:rPr lang="en-US" altLang="zh-CN" sz="3000" dirty="0" err="1">
                <a:solidFill>
                  <a:srgbClr val="FFFFFF"/>
                </a:solidFill>
                <a:latin typeface="Arial" panose="020B0604020202020204" pitchFamily="34" charset="0"/>
                <a:sym typeface="Arimo Bold" panose="020B0704020202020204" pitchFamily="34" charset="0"/>
              </a:rPr>
              <a:t>opinie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timp</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celălalt</a:t>
            </a:r>
            <a:r>
              <a:rPr lang="en-US" altLang="zh-CN" sz="3000" dirty="0">
                <a:solidFill>
                  <a:srgbClr val="FFFFFF"/>
                </a:solidFill>
                <a:latin typeface="Arial" panose="020B0604020202020204" pitchFamily="34" charset="0"/>
                <a:sym typeface="Arimo Bold" panose="020B0704020202020204" pitchFamily="34" charset="0"/>
              </a:rPr>
              <a:t> se </a:t>
            </a:r>
            <a:r>
              <a:rPr lang="en-US" altLang="zh-CN" sz="3000" dirty="0" err="1">
                <a:solidFill>
                  <a:srgbClr val="FFFFFF"/>
                </a:solidFill>
                <a:latin typeface="Arial" panose="020B0604020202020204" pitchFamily="34" charset="0"/>
                <a:sym typeface="Arimo Bold" panose="020B0704020202020204" pitchFamily="34" charset="0"/>
              </a:rPr>
              <a:t>concentrează</a:t>
            </a:r>
            <a:r>
              <a:rPr lang="en-US" altLang="zh-CN" sz="3000" dirty="0">
                <a:solidFill>
                  <a:srgbClr val="FFFFFF"/>
                </a:solidFill>
                <a:latin typeface="Arial" panose="020B0604020202020204" pitchFamily="34" charset="0"/>
                <a:sym typeface="Arimo Bold" panose="020B0704020202020204" pitchFamily="34" charset="0"/>
              </a:rPr>
              <a:t> pe </a:t>
            </a:r>
            <a:r>
              <a:rPr lang="en-US" altLang="zh-CN" sz="3000" dirty="0" err="1">
                <a:solidFill>
                  <a:srgbClr val="FFFFFF"/>
                </a:solidFill>
                <a:latin typeface="Arial" panose="020B0604020202020204" pitchFamily="34" charset="0"/>
                <a:sym typeface="Arimo Bold" panose="020B0704020202020204" pitchFamily="34" charset="0"/>
              </a:rPr>
              <a:t>ascultarea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activă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Apoi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ascultătorul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rezuma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auzit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demonstra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înțelegerea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exercițiu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ajuta</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dezvoltarea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abilităților</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ascultare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activă</a:t>
            </a:r>
            <a:r>
              <a:rPr lang="en-US" altLang="zh-CN" sz="3000" dirty="0">
                <a:solidFill>
                  <a:srgbClr val="FFFFFF"/>
                </a:solidFill>
                <a:latin typeface="Arial" panose="020B0604020202020204" pitchFamily="34" charset="0"/>
                <a:sym typeface="Arimo Bold" panose="020B0704020202020204" pitchFamily="34" charset="0"/>
              </a:rPr>
              <a:t>, care sunt </a:t>
            </a:r>
            <a:r>
              <a:rPr lang="en-US" altLang="zh-CN" sz="3000" dirty="0" err="1">
                <a:solidFill>
                  <a:srgbClr val="FFFFFF"/>
                </a:solidFill>
                <a:latin typeface="Arial" panose="020B0604020202020204" pitchFamily="34" charset="0"/>
                <a:sym typeface="Arimo Bold" panose="020B0704020202020204" pitchFamily="34" charset="0"/>
              </a:rPr>
              <a:t>esențiale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comunicarea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asertivă</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45" presetClass="entr" presetSubtype="0" fill="hold" nodeType="withEffect">
                                  <p:stCondLst>
                                    <p:cond delay="0"/>
                                  </p:stCondLst>
                                  <p:childTnLst>
                                    <p:set>
                                      <p:cBhvr>
                                        <p:cTn id="18" dur="3000" fill="hold">
                                          <p:stCondLst>
                                            <p:cond delay="0"/>
                                          </p:stCondLst>
                                        </p:cTn>
                                        <p:tgtEl>
                                          <p:spTgt spid="7"/>
                                        </p:tgtEl>
                                        <p:attrNameLst>
                                          <p:attrName>style.visibility</p:attrName>
                                        </p:attrNameLst>
                                      </p:cBhvr>
                                      <p:to>
                                        <p:strVal val="visible"/>
                                      </p:to>
                                    </p:set>
                                    <p:animEffect transition="in" filter="fade">
                                      <p:cBhvr>
                                        <p:cTn id="19" dur="3000"/>
                                        <p:tgtEl>
                                          <p:spTgt spid="7"/>
                                        </p:tgtEl>
                                      </p:cBhvr>
                                    </p:animEffect>
                                    <p:anim calcmode="lin" valueType="num">
                                      <p:cBhvr>
                                        <p:cTn id="20" dur="3000" fill="hold"/>
                                        <p:tgtEl>
                                          <p:spTgt spid="7"/>
                                        </p:tgtEl>
                                        <p:attrNameLst>
                                          <p:attrName>ppt_w</p:attrName>
                                        </p:attrNameLst>
                                      </p:cBhvr>
                                      <p:tavLst>
                                        <p:tav tm="0" fmla="#ppt_w*sin(2.5*pi*$)">
                                          <p:val>
                                            <p:fltVal val="0"/>
                                          </p:val>
                                        </p:tav>
                                        <p:tav tm="100000">
                                          <p:val>
                                            <p:fltVal val="1"/>
                                          </p:val>
                                        </p:tav>
                                      </p:tavLst>
                                    </p:anim>
                                    <p:anim calcmode="lin" valueType="num">
                                      <p:cBhvr>
                                        <p:cTn id="21" dur="3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90E0749-3726-FE2A-2086-2E97DEBE30C6}"/>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88066" name="AutoShape 3">
            <a:extLst>
              <a:ext uri="{FF2B5EF4-FFF2-40B4-BE49-F238E27FC236}">
                <a16:creationId xmlns:a16="http://schemas.microsoft.com/office/drawing/2014/main" id="{C176102E-7AEE-9F75-71BC-208A491A2E84}"/>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8067" name="Group 4">
            <a:extLst>
              <a:ext uri="{FF2B5EF4-FFF2-40B4-BE49-F238E27FC236}">
                <a16:creationId xmlns:a16="http://schemas.microsoft.com/office/drawing/2014/main" id="{18A12AD0-1FD6-8C17-23FD-511EDDCA882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2E5C9A6-6788-2AF9-3371-997F9637963B}"/>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9FA9A44D-38F9-B6CF-6767-DA115B8E5EA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61947CB1-56C0-9343-EA15-5F53B75EC470}"/>
              </a:ext>
            </a:extLst>
          </p:cNvPr>
          <p:cNvSpPr>
            <a:spLocks noChangeArrowheads="1"/>
          </p:cNvSpPr>
          <p:nvPr/>
        </p:nvSpPr>
        <p:spPr bwMode="auto">
          <a:xfrm>
            <a:off x="13022263" y="4648200"/>
            <a:ext cx="4578350" cy="4578350"/>
          </a:xfrm>
          <a:custGeom>
            <a:avLst/>
            <a:gdLst>
              <a:gd name="T0" fmla="*/ 0 w 4578082"/>
              <a:gd name="T1" fmla="*/ 0 h 4578082"/>
              <a:gd name="T2" fmla="*/ 4578082 w 4578082"/>
              <a:gd name="T3" fmla="*/ 0 h 4578082"/>
              <a:gd name="T4" fmla="*/ 4578082 w 4578082"/>
              <a:gd name="T5" fmla="*/ 4578082 h 4578082"/>
              <a:gd name="T6" fmla="*/ 0 w 4578082"/>
              <a:gd name="T7" fmla="*/ 4578082 h 4578082"/>
              <a:gd name="T8" fmla="*/ 0 w 4578082"/>
              <a:gd name="T9" fmla="*/ 0 h 4578082"/>
            </a:gdLst>
            <a:ahLst/>
            <a:cxnLst>
              <a:cxn ang="0">
                <a:pos x="T0" y="T1"/>
              </a:cxn>
              <a:cxn ang="0">
                <a:pos x="T2" y="T3"/>
              </a:cxn>
              <a:cxn ang="0">
                <a:pos x="T4" y="T5"/>
              </a:cxn>
              <a:cxn ang="0">
                <a:pos x="T6" y="T7"/>
              </a:cxn>
              <a:cxn ang="0">
                <a:pos x="T8" y="T9"/>
              </a:cxn>
            </a:cxnLst>
            <a:rect l="0" t="0" r="r" b="b"/>
            <a:pathLst>
              <a:path w="4578082" h="4578082">
                <a:moveTo>
                  <a:pt x="0" y="0"/>
                </a:moveTo>
                <a:lnTo>
                  <a:pt x="4578082" y="0"/>
                </a:lnTo>
                <a:lnTo>
                  <a:pt x="4578082" y="4578082"/>
                </a:lnTo>
                <a:lnTo>
                  <a:pt x="0" y="4578082"/>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78F10B83-8655-156F-79F6-E660A6303722}"/>
              </a:ext>
            </a:extLst>
          </p:cNvPr>
          <p:cNvSpPr txBox="1">
            <a:spLocks noChangeArrowheads="1"/>
          </p:cNvSpPr>
          <p:nvPr/>
        </p:nvSpPr>
        <p:spPr bwMode="auto">
          <a:xfrm>
            <a:off x="1028700" y="2671763"/>
            <a:ext cx="1644332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Evaluarea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reflecția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interacțiunilor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anterioare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fi </a:t>
            </a:r>
            <a:r>
              <a:rPr lang="en-US" altLang="zh-CN" sz="3000" dirty="0" err="1">
                <a:solidFill>
                  <a:srgbClr val="FFFFFF"/>
                </a:solidFill>
                <a:latin typeface="Arial" panose="020B0604020202020204" pitchFamily="34" charset="0"/>
                <a:sym typeface="Arimo Bold" panose="020B0704020202020204" pitchFamily="34" charset="0"/>
              </a:rPr>
              <a:t>încurajați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reflecteze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interacțiunilor</a:t>
            </a:r>
            <a:r>
              <a:rPr lang="en-US" altLang="zh-CN" sz="3000" dirty="0">
                <a:solidFill>
                  <a:srgbClr val="FFFFFF"/>
                </a:solidFill>
                <a:latin typeface="Arial" panose="020B0604020202020204" pitchFamily="34" charset="0"/>
                <a:sym typeface="Arimo Bold" panose="020B0704020202020204" pitchFamily="34" charset="0"/>
              </a:rPr>
              <a:t> lor </a:t>
            </a:r>
            <a:r>
              <a:rPr lang="en-US" altLang="zh-CN" sz="3000" dirty="0" err="1">
                <a:solidFill>
                  <a:srgbClr val="FFFFFF"/>
                </a:solidFill>
                <a:latin typeface="Arial" panose="020B0604020202020204" pitchFamily="34" charset="0"/>
                <a:sym typeface="Arimo Bold" panose="020B0704020202020204" pitchFamily="34" charset="0"/>
              </a:rPr>
              <a:t>anterioare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evalueze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au </a:t>
            </a:r>
            <a:r>
              <a:rPr lang="en-US" altLang="zh-CN" sz="3000" dirty="0" err="1">
                <a:solidFill>
                  <a:srgbClr val="FFFFFF"/>
                </a:solidFill>
                <a:latin typeface="Arial" panose="020B0604020202020204" pitchFamily="34" charset="0"/>
                <a:sym typeface="Arimo Bold" panose="020B0704020202020204" pitchFamily="34" charset="0"/>
              </a:rPr>
              <a:t>fost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nu.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proces</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autoevaluare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oferi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oportunități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valoroase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învățare</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9" name="TextBox 9">
            <a:extLst>
              <a:ext uri="{FF2B5EF4-FFF2-40B4-BE49-F238E27FC236}">
                <a16:creationId xmlns:a16="http://schemas.microsoft.com/office/drawing/2014/main" id="{C06736A4-398F-0369-066C-D024AB2F5479}"/>
              </a:ext>
            </a:extLst>
          </p:cNvPr>
          <p:cNvSpPr txBox="1">
            <a:spLocks noChangeArrowheads="1"/>
          </p:cNvSpPr>
          <p:nvPr/>
        </p:nvSpPr>
        <p:spPr bwMode="auto">
          <a:xfrm>
            <a:off x="1219200" y="495300"/>
            <a:ext cx="158480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Exerciții</a:t>
            </a:r>
            <a:r>
              <a:rPr lang="en-US" altLang="zh-CN" sz="4800" b="1" dirty="0">
                <a:solidFill>
                  <a:srgbClr val="FFFFFF"/>
                </a:solidFill>
                <a:latin typeface="Arial" panose="020B0604020202020204" pitchFamily="34" charset="0"/>
                <a:sym typeface="Arimo Bold" panose="020B0704020202020204" pitchFamily="34" charset="0"/>
              </a:rPr>
              <a:t> practice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modelarea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asertiv</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10" name="TextBox 10">
            <a:extLst>
              <a:ext uri="{FF2B5EF4-FFF2-40B4-BE49-F238E27FC236}">
                <a16:creationId xmlns:a16="http://schemas.microsoft.com/office/drawing/2014/main" id="{8186086F-2C44-73A1-7B59-DE793F5F0674}"/>
              </a:ext>
            </a:extLst>
          </p:cNvPr>
          <p:cNvSpPr txBox="1">
            <a:spLocks noChangeArrowheads="1"/>
          </p:cNvSpPr>
          <p:nvPr/>
        </p:nvSpPr>
        <p:spPr bwMode="auto">
          <a:xfrm>
            <a:off x="1028700" y="5564188"/>
            <a:ext cx="116554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așteptărilor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Participanții</a:t>
            </a:r>
            <a:r>
              <a:rPr lang="en-US" altLang="zh-CN" sz="3000" dirty="0">
                <a:solidFill>
                  <a:srgbClr val="FFFFFF"/>
                </a:solidFill>
                <a:latin typeface="Arial" panose="020B0604020202020204" pitchFamily="34" charset="0"/>
                <a:sym typeface="Arimo Bold" panose="020B0704020202020204" pitchFamily="34" charset="0"/>
              </a:rPr>
              <a:t> pot fi </a:t>
            </a:r>
            <a:r>
              <a:rPr lang="en-US" altLang="zh-CN" sz="3000" dirty="0" err="1">
                <a:solidFill>
                  <a:srgbClr val="FFFFFF"/>
                </a:solidFill>
                <a:latin typeface="Arial" panose="020B0604020202020204" pitchFamily="34" charset="0"/>
                <a:sym typeface="Arimo Bold" panose="020B0704020202020204" pitchFamily="34" charset="0"/>
              </a:rPr>
              <a:t>încurajați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scrie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propriile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scenarii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trebui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așteptările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mod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lucru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poate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ajuta</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dezvoltarea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abilităților</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exprimare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propriilor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într</a:t>
            </a:r>
            <a:r>
              <a:rPr lang="en-US" altLang="zh-CN" sz="3000" dirty="0">
                <a:solidFill>
                  <a:srgbClr val="FFFFFF"/>
                </a:solidFill>
                <a:latin typeface="Arial" panose="020B0604020202020204" pitchFamily="34" charset="0"/>
                <a:sym typeface="Arimo Bold" panose="020B0704020202020204" pitchFamily="34" charset="0"/>
              </a:rPr>
              <a:t>-un mod </a:t>
            </a:r>
            <a:r>
              <a:rPr lang="en-US" altLang="zh-CN" sz="3000" dirty="0" err="1">
                <a:solidFill>
                  <a:srgbClr val="FFFFFF"/>
                </a:solidFill>
                <a:latin typeface="Arial" panose="020B0604020202020204" pitchFamily="34" charset="0"/>
                <a:sym typeface="Arimo Bold" panose="020B0704020202020204" pitchFamily="34" charset="0"/>
              </a:rPr>
              <a:t>respectuos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eficient</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FBA8268-A941-3FF0-D80A-158CCB0F2C8F}"/>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89090" name="AutoShape 3">
            <a:extLst>
              <a:ext uri="{FF2B5EF4-FFF2-40B4-BE49-F238E27FC236}">
                <a16:creationId xmlns:a16="http://schemas.microsoft.com/office/drawing/2014/main" id="{F1510D6D-1C38-CA6A-4F07-16D41E0B9C9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89091" name="Group 4">
            <a:extLst>
              <a:ext uri="{FF2B5EF4-FFF2-40B4-BE49-F238E27FC236}">
                <a16:creationId xmlns:a16="http://schemas.microsoft.com/office/drawing/2014/main" id="{DB9C74BF-2D8C-CCBE-65B8-A5F204BC63B4}"/>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C8CE13A6-F1C6-E351-2E5A-6DF2FC6157D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688D1447-91FC-FDEE-C945-61FBB7AB06FE}"/>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Freeform 7">
            <a:extLst>
              <a:ext uri="{FF2B5EF4-FFF2-40B4-BE49-F238E27FC236}">
                <a16:creationId xmlns:a16="http://schemas.microsoft.com/office/drawing/2014/main" id="{0AE7D96F-05B1-49C3-5549-47EAB0FA4A2A}"/>
              </a:ext>
            </a:extLst>
          </p:cNvPr>
          <p:cNvSpPr>
            <a:spLocks noChangeArrowheads="1"/>
          </p:cNvSpPr>
          <p:nvPr/>
        </p:nvSpPr>
        <p:spPr bwMode="auto">
          <a:xfrm>
            <a:off x="1028700" y="4764088"/>
            <a:ext cx="3916363" cy="4494212"/>
          </a:xfrm>
          <a:custGeom>
            <a:avLst/>
            <a:gdLst>
              <a:gd name="T0" fmla="*/ 0 w 3915967"/>
              <a:gd name="T1" fmla="*/ 0 h 4494653"/>
              <a:gd name="T2" fmla="*/ 3915967 w 3915967"/>
              <a:gd name="T3" fmla="*/ 0 h 4494653"/>
              <a:gd name="T4" fmla="*/ 3915967 w 3915967"/>
              <a:gd name="T5" fmla="*/ 4494653 h 4494653"/>
              <a:gd name="T6" fmla="*/ 0 w 3915967"/>
              <a:gd name="T7" fmla="*/ 4494653 h 4494653"/>
              <a:gd name="T8" fmla="*/ 0 w 3915967"/>
              <a:gd name="T9" fmla="*/ 0 h 4494653"/>
            </a:gdLst>
            <a:ahLst/>
            <a:cxnLst>
              <a:cxn ang="0">
                <a:pos x="T0" y="T1"/>
              </a:cxn>
              <a:cxn ang="0">
                <a:pos x="T2" y="T3"/>
              </a:cxn>
              <a:cxn ang="0">
                <a:pos x="T4" y="T5"/>
              </a:cxn>
              <a:cxn ang="0">
                <a:pos x="T6" y="T7"/>
              </a:cxn>
              <a:cxn ang="0">
                <a:pos x="T8" y="T9"/>
              </a:cxn>
            </a:cxnLst>
            <a:rect l="0" t="0" r="r" b="b"/>
            <a:pathLst>
              <a:path w="3915967" h="4494653">
                <a:moveTo>
                  <a:pt x="0" y="0"/>
                </a:moveTo>
                <a:lnTo>
                  <a:pt x="3915967" y="0"/>
                </a:lnTo>
                <a:lnTo>
                  <a:pt x="3915967" y="4494653"/>
                </a:lnTo>
                <a:lnTo>
                  <a:pt x="0" y="449465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TextBox 8">
            <a:extLst>
              <a:ext uri="{FF2B5EF4-FFF2-40B4-BE49-F238E27FC236}">
                <a16:creationId xmlns:a16="http://schemas.microsoft.com/office/drawing/2014/main" id="{3DCF11D4-5A94-3BC5-E084-BABC8302E501}"/>
              </a:ext>
            </a:extLst>
          </p:cNvPr>
          <p:cNvSpPr txBox="1">
            <a:spLocks noChangeArrowheads="1"/>
          </p:cNvSpPr>
          <p:nvPr/>
        </p:nvSpPr>
        <p:spPr bwMode="auto">
          <a:xfrm>
            <a:off x="1028700" y="2684463"/>
            <a:ext cx="16040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Exercises for handling feedback: </a:t>
            </a:r>
            <a:r>
              <a:rPr lang="en-US" altLang="zh-CN" sz="3000">
                <a:solidFill>
                  <a:srgbClr val="FFFFFF"/>
                </a:solidFill>
                <a:latin typeface="Arial" panose="020B0604020202020204" pitchFamily="34" charset="0"/>
                <a:sym typeface="Arial" panose="020B0604020202020204" pitchFamily="34" charset="0"/>
              </a:rPr>
              <a:t>Participants can receive feedback from other participants or instructors and can be encouraged to use this feedback to improve their assertive behavior. They can also be encouraged to practice giving feedback in a constructive and assertive manner.</a:t>
            </a:r>
          </a:p>
        </p:txBody>
      </p:sp>
      <p:sp>
        <p:nvSpPr>
          <p:cNvPr id="9" name="TextBox 9">
            <a:extLst>
              <a:ext uri="{FF2B5EF4-FFF2-40B4-BE49-F238E27FC236}">
                <a16:creationId xmlns:a16="http://schemas.microsoft.com/office/drawing/2014/main" id="{08A9F7A6-4FCB-B501-4902-F193EDC11028}"/>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a:solidFill>
                  <a:srgbClr val="FFFFFF"/>
                </a:solidFill>
                <a:latin typeface="Arial" panose="020B0604020202020204" pitchFamily="34" charset="0"/>
                <a:sym typeface="Arimo Bold" panose="020B0704020202020204" pitchFamily="34" charset="0"/>
              </a:rPr>
              <a:t>Practical exercises for modeling assertive behavior online</a:t>
            </a:r>
          </a:p>
        </p:txBody>
      </p:sp>
      <p:sp>
        <p:nvSpPr>
          <p:cNvPr id="10" name="TextBox 10">
            <a:extLst>
              <a:ext uri="{FF2B5EF4-FFF2-40B4-BE49-F238E27FC236}">
                <a16:creationId xmlns:a16="http://schemas.microsoft.com/office/drawing/2014/main" id="{B2E07A75-BA5E-FE0C-029F-396CF2CA1162}"/>
              </a:ext>
            </a:extLst>
          </p:cNvPr>
          <p:cNvSpPr txBox="1">
            <a:spLocks noChangeArrowheads="1"/>
          </p:cNvSpPr>
          <p:nvPr/>
        </p:nvSpPr>
        <p:spPr bwMode="auto">
          <a:xfrm>
            <a:off x="5291138" y="5764213"/>
            <a:ext cx="12180887"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a:solidFill>
                  <a:srgbClr val="FFFFFF"/>
                </a:solidFill>
                <a:latin typeface="Arial" panose="020B0604020202020204" pitchFamily="34" charset="0"/>
                <a:sym typeface="Arimo Bold" panose="020B0704020202020204" pitchFamily="34" charset="0"/>
              </a:rPr>
              <a:t>Relaxation and stress management techniques: </a:t>
            </a:r>
            <a:r>
              <a:rPr lang="en-US" altLang="zh-CN" sz="3000">
                <a:solidFill>
                  <a:srgbClr val="FFFFFF"/>
                </a:solidFill>
                <a:latin typeface="Arial" panose="020B0604020202020204" pitchFamily="34" charset="0"/>
                <a:sym typeface="Arial" panose="020B0604020202020204" pitchFamily="34" charset="0"/>
              </a:rPr>
              <a:t>An important aspect of assertive behavior is the ability to manage stress and negative emotions. Relaxation exercises, such as deep breathing or meditation, can be helpful in helping participants feel calmer and more confident in their assertive expression.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577E9C3-4C5D-83A4-D105-55309F004800}"/>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0114" name="AutoShape 3">
            <a:extLst>
              <a:ext uri="{FF2B5EF4-FFF2-40B4-BE49-F238E27FC236}">
                <a16:creationId xmlns:a16="http://schemas.microsoft.com/office/drawing/2014/main" id="{31AA2ABD-3D40-0091-F3CD-73BEDFC411E0}"/>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0115" name="Group 4">
            <a:extLst>
              <a:ext uri="{FF2B5EF4-FFF2-40B4-BE49-F238E27FC236}">
                <a16:creationId xmlns:a16="http://schemas.microsoft.com/office/drawing/2014/main" id="{DA6E01A1-FCBF-5003-6A2F-044BE36AD111}"/>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0E2BA5FD-5898-6EC6-337E-8B4E13454E6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B17AA59A-6BCA-1F9F-C108-EC91B93C2875}"/>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10D423A-CB54-36E6-7CB0-88C23C1F414A}"/>
              </a:ext>
            </a:extLst>
          </p:cNvPr>
          <p:cNvGrpSpPr/>
          <p:nvPr/>
        </p:nvGrpSpPr>
        <p:grpSpPr>
          <a:xfrm>
            <a:off x="10052050" y="4325938"/>
            <a:ext cx="7870825" cy="5065712"/>
            <a:chOff x="0" y="0"/>
            <a:chExt cx="5513070" cy="3548380"/>
          </a:xfrm>
        </p:grpSpPr>
        <p:sp>
          <p:nvSpPr>
            <p:cNvPr id="8" name="Freeform 8">
              <a:extLst>
                <a:ext uri="{FF2B5EF4-FFF2-40B4-BE49-F238E27FC236}">
                  <a16:creationId xmlns:a16="http://schemas.microsoft.com/office/drawing/2014/main" id="{74B3B972-07BA-9F24-9240-5C351C847FC7}"/>
                </a:ext>
              </a:extLst>
            </p:cNvPr>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t="-1872" b="-1872"/>
              </a:stretch>
            </a:blipFill>
          </p:spPr>
          <p:txBody>
            <a:bodyPr/>
            <a:lstStyle/>
            <a:p>
              <a:endParaRPr lang="en-RO"/>
            </a:p>
          </p:txBody>
        </p:sp>
      </p:grpSp>
      <p:sp>
        <p:nvSpPr>
          <p:cNvPr id="9" name="TextBox 9">
            <a:extLst>
              <a:ext uri="{FF2B5EF4-FFF2-40B4-BE49-F238E27FC236}">
                <a16:creationId xmlns:a16="http://schemas.microsoft.com/office/drawing/2014/main" id="{A1C6FD70-D271-8BCC-9399-BC664BFE6547}"/>
              </a:ext>
            </a:extLst>
          </p:cNvPr>
          <p:cNvSpPr txBox="1">
            <a:spLocks noChangeArrowheads="1"/>
          </p:cNvSpPr>
          <p:nvPr/>
        </p:nvSpPr>
        <p:spPr bwMode="auto">
          <a:xfrm>
            <a:off x="1028700" y="2443163"/>
            <a:ext cx="160401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Scenarii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joc</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presupunem</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un participant are o </a:t>
            </a:r>
            <a:r>
              <a:rPr lang="en-US" altLang="zh-CN" sz="3000" dirty="0" err="1">
                <a:solidFill>
                  <a:srgbClr val="FFFFFF"/>
                </a:solidFill>
                <a:latin typeface="Arial" panose="020B0604020202020204" pitchFamily="34" charset="0"/>
                <a:sym typeface="Arimo Bold" panose="020B0704020202020204" pitchFamily="34" charset="0"/>
              </a:rPr>
              <a:t>deficiență</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vedere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necesită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materiale</a:t>
            </a:r>
            <a:r>
              <a:rPr lang="en-US" altLang="zh-CN" sz="3000" dirty="0">
                <a:solidFill>
                  <a:srgbClr val="FFFFFF"/>
                </a:solidFill>
                <a:latin typeface="Arial" panose="020B0604020202020204" pitchFamily="34" charset="0"/>
                <a:sym typeface="Arimo Bold" panose="020B0704020202020204" pitchFamily="34" charset="0"/>
              </a:rPr>
              <a:t> de curs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format audio. Un </a:t>
            </a:r>
            <a:r>
              <a:rPr lang="en-US" altLang="zh-CN" sz="3000" dirty="0" err="1">
                <a:solidFill>
                  <a:srgbClr val="FFFFFF"/>
                </a:solidFill>
                <a:latin typeface="Arial" panose="020B0604020202020204" pitchFamily="34" charset="0"/>
                <a:sym typeface="Arimo Bold" panose="020B0704020202020204" pitchFamily="34" charset="0"/>
              </a:rPr>
              <a:t>scenariu</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joc</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rol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putea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implica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participantul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solicitând</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mod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clar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respectuos</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adaptări</a:t>
            </a:r>
            <a:r>
              <a:rPr lang="en-US" altLang="zh-CN" sz="3000" dirty="0">
                <a:solidFill>
                  <a:srgbClr val="FFFFFF"/>
                </a:solidFill>
                <a:latin typeface="Arial" panose="020B0604020202020204" pitchFamily="34" charset="0"/>
                <a:sym typeface="Arimo Bold" panose="020B0704020202020204" pitchFamily="34" charset="0"/>
              </a:rPr>
              <a:t> de la instructor.</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0" name="TextBox 10">
            <a:extLst>
              <a:ext uri="{FF2B5EF4-FFF2-40B4-BE49-F238E27FC236}">
                <a16:creationId xmlns:a16="http://schemas.microsoft.com/office/drawing/2014/main" id="{84E1C57B-FE2D-8F56-A474-F24D4376BEB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Exerciții</a:t>
            </a:r>
            <a:r>
              <a:rPr lang="en-US" altLang="zh-CN" sz="4800" b="1" dirty="0">
                <a:solidFill>
                  <a:srgbClr val="FFFFFF"/>
                </a:solidFill>
                <a:latin typeface="Arial" panose="020B0604020202020204" pitchFamily="34" charset="0"/>
                <a:sym typeface="Arimo Bold" panose="020B0704020202020204" pitchFamily="34" charset="0"/>
              </a:rPr>
              <a:t> practice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modelarea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asertiv</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11" name="TextBox 11">
            <a:extLst>
              <a:ext uri="{FF2B5EF4-FFF2-40B4-BE49-F238E27FC236}">
                <a16:creationId xmlns:a16="http://schemas.microsoft.com/office/drawing/2014/main" id="{0EBCC449-A162-DC37-652F-2A60C5BADF24}"/>
              </a:ext>
            </a:extLst>
          </p:cNvPr>
          <p:cNvSpPr txBox="1">
            <a:spLocks noChangeArrowheads="1"/>
          </p:cNvSpPr>
          <p:nvPr/>
        </p:nvSpPr>
        <p:spPr bwMode="auto">
          <a:xfrm>
            <a:off x="1028700" y="4413250"/>
            <a:ext cx="8812213" cy="415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ascultare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activă</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dizabilități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fizice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împărtășește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experiența</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participa</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cursul</a:t>
            </a:r>
            <a:r>
              <a:rPr lang="en-US" altLang="zh-CN" sz="3000" dirty="0">
                <a:solidFill>
                  <a:srgbClr val="FFFFFF"/>
                </a:solidFill>
                <a:latin typeface="Arial" panose="020B0604020202020204" pitchFamily="34" charset="0"/>
                <a:sym typeface="Arimo Bold" panose="020B0704020202020204" pitchFamily="34" charset="0"/>
              </a:rPr>
              <a:t> online, </a:t>
            </a:r>
            <a:r>
              <a:rPr lang="en-US" altLang="zh-CN" sz="3000" dirty="0" err="1">
                <a:solidFill>
                  <a:srgbClr val="FFFFFF"/>
                </a:solidFill>
                <a:latin typeface="Arial" panose="020B0604020202020204" pitchFamily="34" charset="0"/>
                <a:sym typeface="Arimo Bold" panose="020B0704020202020204" pitchFamily="34" charset="0"/>
              </a:rPr>
              <a:t>concentrându</a:t>
            </a:r>
            <a:r>
              <a:rPr lang="en-US" altLang="zh-CN" sz="3000" dirty="0">
                <a:solidFill>
                  <a:srgbClr val="FFFFFF"/>
                </a:solidFill>
                <a:latin typeface="Arial" panose="020B0604020202020204" pitchFamily="34" charset="0"/>
                <a:sym typeface="Arimo Bold" panose="020B0704020202020204" pitchFamily="34" charset="0"/>
              </a:rPr>
              <a:t>-se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provocărilor</a:t>
            </a:r>
            <a:r>
              <a:rPr lang="en-US" altLang="zh-CN" sz="3000" dirty="0">
                <a:solidFill>
                  <a:srgbClr val="FFFFFF"/>
                </a:solidFill>
                <a:latin typeface="Arial" panose="020B0604020202020204" pitchFamily="34" charset="0"/>
                <a:sym typeface="Arimo Bold" panose="020B0704020202020204" pitchFamily="34" charset="0"/>
              </a:rPr>
              <a:t> pe care le-a </a:t>
            </a:r>
            <a:r>
              <a:rPr lang="en-US" altLang="zh-CN" sz="3000" dirty="0" err="1">
                <a:solidFill>
                  <a:srgbClr val="FFFFFF"/>
                </a:solidFill>
                <a:latin typeface="Arial" panose="020B0604020202020204" pitchFamily="34" charset="0"/>
                <a:sym typeface="Arimo Bold" panose="020B0704020202020204" pitchFamily="34" charset="0"/>
              </a:rPr>
              <a:t>întâlnit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Celălalt</a:t>
            </a:r>
            <a:r>
              <a:rPr lang="en-US" altLang="zh-CN" sz="3000" dirty="0">
                <a:solidFill>
                  <a:srgbClr val="FFFFFF"/>
                </a:solidFill>
                <a:latin typeface="Arial" panose="020B0604020202020204" pitchFamily="34" charset="0"/>
                <a:sym typeface="Arimo Bold" panose="020B0704020202020204" pitchFamily="34" charset="0"/>
              </a:rPr>
              <a:t> participant </a:t>
            </a:r>
            <a:r>
              <a:rPr lang="en-US" altLang="zh-CN" sz="3000" dirty="0" err="1">
                <a:solidFill>
                  <a:srgbClr val="FFFFFF"/>
                </a:solidFill>
                <a:latin typeface="Arial" panose="020B0604020202020204" pitchFamily="34" charset="0"/>
                <a:sym typeface="Arimo Bold" panose="020B0704020202020204" pitchFamily="34" charset="0"/>
              </a:rPr>
              <a:t>ascultă</a:t>
            </a:r>
            <a:r>
              <a:rPr lang="en-US" altLang="zh-CN" sz="3000" dirty="0">
                <a:solidFill>
                  <a:srgbClr val="FFFFFF"/>
                </a:solidFill>
                <a:latin typeface="Arial" panose="020B0604020202020204" pitchFamily="34" charset="0"/>
                <a:sym typeface="Arimo Bold" panose="020B0704020202020204" pitchFamily="34" charset="0"/>
              </a:rPr>
              <a:t> cu </a:t>
            </a:r>
            <a:r>
              <a:rPr lang="en-US" altLang="zh-CN" sz="3000" dirty="0" err="1">
                <a:solidFill>
                  <a:srgbClr val="FFFFFF"/>
                </a:solidFill>
                <a:latin typeface="Arial" panose="020B0604020202020204" pitchFamily="34" charset="0"/>
                <a:sym typeface="Arimo Bold" panose="020B0704020202020204" pitchFamily="34" charset="0"/>
              </a:rPr>
              <a:t>atenție</a:t>
            </a:r>
            <a:r>
              <a:rPr lang="en-US" altLang="zh-CN" sz="3000" dirty="0">
                <a:solidFill>
                  <a:srgbClr val="FFFFFF"/>
                </a:solidFill>
                <a:latin typeface="Arial" panose="020B0604020202020204" pitchFamily="34" charset="0"/>
                <a:sym typeface="Arimo Bold" panose="020B0704020202020204" pitchFamily="34" charset="0"/>
              </a:rPr>
              <a:t>, se </a:t>
            </a:r>
            <a:r>
              <a:rPr lang="en-US" altLang="zh-CN" sz="3000" dirty="0" err="1">
                <a:solidFill>
                  <a:srgbClr val="FFFFFF"/>
                </a:solidFill>
                <a:latin typeface="Arial" panose="020B0604020202020204" pitchFamily="34" charset="0"/>
                <a:sym typeface="Arimo Bold" panose="020B0704020202020204" pitchFamily="34" charset="0"/>
              </a:rPr>
              <a:t>abține</a:t>
            </a:r>
            <a:r>
              <a:rPr lang="en-US" altLang="zh-CN" sz="3000" dirty="0">
                <a:solidFill>
                  <a:srgbClr val="FFFFFF"/>
                </a:solidFill>
                <a:latin typeface="Arial" panose="020B0604020202020204" pitchFamily="34" charset="0"/>
                <a:sym typeface="Arimo Bold" panose="020B0704020202020204" pitchFamily="34" charset="0"/>
              </a:rPr>
              <a:t> de la </a:t>
            </a:r>
            <a:r>
              <a:rPr lang="en-US" altLang="zh-CN" sz="3000" dirty="0" err="1">
                <a:solidFill>
                  <a:srgbClr val="FFFFFF"/>
                </a:solidFill>
                <a:latin typeface="Arial" panose="020B0604020202020204" pitchFamily="34" charset="0"/>
                <a:sym typeface="Arimo Bold" panose="020B0704020202020204" pitchFamily="34" charset="0"/>
              </a:rPr>
              <a:t>întrerupere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oferă</a:t>
            </a:r>
            <a:r>
              <a:rPr lang="en-US" altLang="zh-CN" sz="3000" dirty="0">
                <a:solidFill>
                  <a:srgbClr val="FFFFFF"/>
                </a:solidFill>
                <a:latin typeface="Arial" panose="020B0604020202020204" pitchFamily="34" charset="0"/>
                <a:sym typeface="Arimo Bold" panose="020B0704020202020204" pitchFamily="34" charset="0"/>
              </a:rPr>
              <a:t> un </a:t>
            </a:r>
            <a:r>
              <a:rPr lang="en-US" altLang="zh-CN" sz="3000" dirty="0" err="1">
                <a:solidFill>
                  <a:srgbClr val="FFFFFF"/>
                </a:solidFill>
                <a:latin typeface="Arial" panose="020B0604020202020204" pitchFamily="34" charset="0"/>
                <a:sym typeface="Arimo Bold" panose="020B0704020202020204" pitchFamily="34" charset="0"/>
              </a:rPr>
              <a:t>rezumat</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ceea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auzit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validând</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sentimentele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experiența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primului</a:t>
            </a:r>
            <a:r>
              <a:rPr lang="en-US" altLang="zh-CN" sz="3000" dirty="0">
                <a:solidFill>
                  <a:srgbClr val="FFFFFF"/>
                </a:solidFill>
                <a:latin typeface="Arial" panose="020B0604020202020204" pitchFamily="34" charset="0"/>
                <a:sym typeface="Arimo Bold" panose="020B0704020202020204" pitchFamily="34" charset="0"/>
              </a:rPr>
              <a:t> participant.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ppt_x</p:attrName>
                                        </p:attrNameLst>
                                      </p:cBhvr>
                                      <p:tavLst>
                                        <p:tav tm="0">
                                          <p:val>
                                            <p:strVal val="#ppt_x"/>
                                          </p:val>
                                        </p:tav>
                                        <p:tav tm="100000">
                                          <p:val>
                                            <p:strVal val="#ppt_x"/>
                                          </p:val>
                                        </p:tav>
                                      </p:tavLst>
                                    </p:anim>
                                    <p:anim calcmode="lin" valueType="num">
                                      <p:cBhvr>
                                        <p:cTn id="16" dur="2000" fill="hold"/>
                                        <p:tgtEl>
                                          <p:spTgt spid="9"/>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1"/>
                                        </p:tgtEl>
                                        <p:attrNameLst>
                                          <p:attrName>style.visibility</p:attrName>
                                        </p:attrNameLst>
                                      </p:cBhvr>
                                      <p:to>
                                        <p:strVal val="visible"/>
                                      </p:to>
                                    </p:set>
                                    <p:animEffect transition="in" filter="wipe(up)">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2449421-D2BD-81D0-BE8E-CE864311CC7D}"/>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1138" name="AutoShape 3">
            <a:extLst>
              <a:ext uri="{FF2B5EF4-FFF2-40B4-BE49-F238E27FC236}">
                <a16:creationId xmlns:a16="http://schemas.microsoft.com/office/drawing/2014/main" id="{EC087D68-2260-8708-F50D-1B6C6066FC0C}"/>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1139" name="Group 4">
            <a:extLst>
              <a:ext uri="{FF2B5EF4-FFF2-40B4-BE49-F238E27FC236}">
                <a16:creationId xmlns:a16="http://schemas.microsoft.com/office/drawing/2014/main" id="{85A3B543-BEC6-3353-2F74-0BC0837D919F}"/>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AA21981D-F7D1-0530-CB10-259EE81FDC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84B6D6B9-3CA7-78FB-6E22-24460F12004D}"/>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3678B4DB-CDE1-D6BC-DD7F-A528706D414B}"/>
              </a:ext>
            </a:extLst>
          </p:cNvPr>
          <p:cNvGrpSpPr>
            <a:grpSpLocks noChangeAspect="1"/>
          </p:cNvGrpSpPr>
          <p:nvPr/>
        </p:nvGrpSpPr>
        <p:grpSpPr bwMode="auto">
          <a:xfrm>
            <a:off x="1028700" y="4897438"/>
            <a:ext cx="7723188" cy="4429125"/>
            <a:chOff x="0" y="0"/>
            <a:chExt cx="7981950" cy="4578350"/>
          </a:xfrm>
        </p:grpSpPr>
        <p:sp>
          <p:nvSpPr>
            <p:cNvPr id="91143" name="Freeform 8">
              <a:extLst>
                <a:ext uri="{FF2B5EF4-FFF2-40B4-BE49-F238E27FC236}">
                  <a16:creationId xmlns:a16="http://schemas.microsoft.com/office/drawing/2014/main" id="{41F13DAD-BC35-E806-19B1-B15B313FB9B1}"/>
                </a:ext>
              </a:extLst>
            </p:cNvPr>
            <p:cNvSpPr>
              <a:spLocks noChangeArrowheads="1"/>
            </p:cNvSpPr>
            <p:nvPr/>
          </p:nvSpPr>
          <p:spPr bwMode="auto">
            <a:xfrm>
              <a:off x="765810" y="21590"/>
              <a:ext cx="6451600" cy="4326890"/>
            </a:xfrm>
            <a:custGeom>
              <a:avLst/>
              <a:gdLst>
                <a:gd name="T0" fmla="*/ 6224270 w 6451600"/>
                <a:gd name="T1" fmla="*/ 0 h 4326890"/>
                <a:gd name="T2" fmla="*/ 226060 w 6451600"/>
                <a:gd name="T3" fmla="*/ 0 h 4326890"/>
                <a:gd name="T4" fmla="*/ 0 w 6451600"/>
                <a:gd name="T5" fmla="*/ 226060 h 4326890"/>
                <a:gd name="T6" fmla="*/ 0 w 6451600"/>
                <a:gd name="T7" fmla="*/ 4326890 h 4326890"/>
                <a:gd name="T8" fmla="*/ 6451601 w 6451600"/>
                <a:gd name="T9" fmla="*/ 4326890 h 4326890"/>
                <a:gd name="T10" fmla="*/ 6451601 w 6451600"/>
                <a:gd name="T11" fmla="*/ 226060 h 4326890"/>
                <a:gd name="T12" fmla="*/ 6224270 w 6451600"/>
                <a:gd name="T13" fmla="*/ 0 h 4326890"/>
                <a:gd name="T14" fmla="*/ 6252210 w 6451600"/>
                <a:gd name="T15" fmla="*/ 4043680 h 4326890"/>
                <a:gd name="T16" fmla="*/ 196851 w 6451600"/>
                <a:gd name="T17" fmla="*/ 4043680 h 4326890"/>
                <a:gd name="T18" fmla="*/ 196851 w 6451600"/>
                <a:gd name="T19" fmla="*/ 255270 h 4326890"/>
                <a:gd name="T20" fmla="*/ 6252210 w 6451600"/>
                <a:gd name="T21" fmla="*/ 255270 h 4326890"/>
                <a:gd name="T22" fmla="*/ 6252210 w 6451600"/>
                <a:gd name="T23" fmla="*/ 4043680 h 432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4" name="Freeform 9">
              <a:extLst>
                <a:ext uri="{FF2B5EF4-FFF2-40B4-BE49-F238E27FC236}">
                  <a16:creationId xmlns:a16="http://schemas.microsoft.com/office/drawing/2014/main" id="{8C8AF0F4-0CAB-29AD-10FE-9B879F43C4CC}"/>
                </a:ext>
              </a:extLst>
            </p:cNvPr>
            <p:cNvSpPr>
              <a:spLocks noChangeArrowheads="1"/>
            </p:cNvSpPr>
            <p:nvPr/>
          </p:nvSpPr>
          <p:spPr bwMode="auto">
            <a:xfrm>
              <a:off x="0" y="0"/>
              <a:ext cx="7981950" cy="4542790"/>
            </a:xfrm>
            <a:custGeom>
              <a:avLst/>
              <a:gdLst>
                <a:gd name="T0" fmla="*/ 7239000 w 7981950"/>
                <a:gd name="T1" fmla="*/ 4348480 h 4542790"/>
                <a:gd name="T2" fmla="*/ 7239000 w 7981950"/>
                <a:gd name="T3" fmla="*/ 243840 h 4542790"/>
                <a:gd name="T4" fmla="*/ 6995160 w 7981950"/>
                <a:gd name="T5" fmla="*/ 0 h 4542790"/>
                <a:gd name="T6" fmla="*/ 985520 w 7981950"/>
                <a:gd name="T7" fmla="*/ 0 h 4542790"/>
                <a:gd name="T8" fmla="*/ 742950 w 7981950"/>
                <a:gd name="T9" fmla="*/ 243840 h 4542790"/>
                <a:gd name="T10" fmla="*/ 742950 w 7981950"/>
                <a:gd name="T11" fmla="*/ 4349750 h 4542790"/>
                <a:gd name="T12" fmla="*/ 0 w 7981950"/>
                <a:gd name="T13" fmla="*/ 4349750 h 4542790"/>
                <a:gd name="T14" fmla="*/ 0 w 7981950"/>
                <a:gd name="T15" fmla="*/ 4447540 h 4542790"/>
                <a:gd name="T16" fmla="*/ 95250 w 7981950"/>
                <a:gd name="T17" fmla="*/ 4542790 h 4542790"/>
                <a:gd name="T18" fmla="*/ 7886700 w 7981950"/>
                <a:gd name="T19" fmla="*/ 4542790 h 4542790"/>
                <a:gd name="T20" fmla="*/ 7981950 w 7981950"/>
                <a:gd name="T21" fmla="*/ 4447540 h 4542790"/>
                <a:gd name="T22" fmla="*/ 7981950 w 7981950"/>
                <a:gd name="T23" fmla="*/ 4349750 h 4542790"/>
                <a:gd name="T24" fmla="*/ 7239000 w 7981950"/>
                <a:gd name="T25" fmla="*/ 4349750 h 4542790"/>
                <a:gd name="T26" fmla="*/ 7239000 w 7981950"/>
                <a:gd name="T27" fmla="*/ 4348480 h 4542790"/>
                <a:gd name="T28" fmla="*/ 4519930 w 7981950"/>
                <a:gd name="T29" fmla="*/ 4348480 h 4542790"/>
                <a:gd name="T30" fmla="*/ 4519930 w 7981950"/>
                <a:gd name="T31" fmla="*/ 4349750 h 4542790"/>
                <a:gd name="T32" fmla="*/ 4424680 w 7981950"/>
                <a:gd name="T33" fmla="*/ 4445000 h 4542790"/>
                <a:gd name="T34" fmla="*/ 3557270 w 7981950"/>
                <a:gd name="T35" fmla="*/ 4445000 h 4542790"/>
                <a:gd name="T36" fmla="*/ 3462020 w 7981950"/>
                <a:gd name="T37" fmla="*/ 4349750 h 4542790"/>
                <a:gd name="T38" fmla="*/ 3462020 w 7981950"/>
                <a:gd name="T39" fmla="*/ 4348480 h 4542790"/>
                <a:gd name="T40" fmla="*/ 765810 w 7981950"/>
                <a:gd name="T41" fmla="*/ 4348480 h 4542790"/>
                <a:gd name="T42" fmla="*/ 765810 w 7981950"/>
                <a:gd name="T43" fmla="*/ 247650 h 4542790"/>
                <a:gd name="T44" fmla="*/ 991870 w 7981950"/>
                <a:gd name="T45" fmla="*/ 21590 h 4542790"/>
                <a:gd name="T46" fmla="*/ 6990080 w 7981950"/>
                <a:gd name="T47" fmla="*/ 21590 h 4542790"/>
                <a:gd name="T48" fmla="*/ 7216139 w 7981950"/>
                <a:gd name="T49" fmla="*/ 247650 h 4542790"/>
                <a:gd name="T50" fmla="*/ 7216139 w 7981950"/>
                <a:gd name="T51" fmla="*/ 4348480 h 4542790"/>
                <a:gd name="T52" fmla="*/ 4519930 w 7981950"/>
                <a:gd name="T53" fmla="*/ 4348480 h 454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lnTo>
                    <a:pt x="7239000" y="434848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5" name="Freeform 10">
              <a:extLst>
                <a:ext uri="{FF2B5EF4-FFF2-40B4-BE49-F238E27FC236}">
                  <a16:creationId xmlns:a16="http://schemas.microsoft.com/office/drawing/2014/main" id="{C5839A8D-4B86-C763-62D9-56A219CD0338}"/>
                </a:ext>
              </a:extLst>
            </p:cNvPr>
            <p:cNvSpPr>
              <a:spLocks noChangeArrowheads="1"/>
            </p:cNvSpPr>
            <p:nvPr/>
          </p:nvSpPr>
          <p:spPr bwMode="auto">
            <a:xfrm>
              <a:off x="3460750" y="4349750"/>
              <a:ext cx="1059180" cy="96520"/>
            </a:xfrm>
            <a:custGeom>
              <a:avLst/>
              <a:gdLst>
                <a:gd name="T0" fmla="*/ 96520 w 1059180"/>
                <a:gd name="T1" fmla="*/ 96520 h 96520"/>
                <a:gd name="T2" fmla="*/ 963930 w 1059180"/>
                <a:gd name="T3" fmla="*/ 96520 h 96520"/>
                <a:gd name="T4" fmla="*/ 1059180 w 1059180"/>
                <a:gd name="T5" fmla="*/ 1270 h 96520"/>
                <a:gd name="T6" fmla="*/ 1059180 w 1059180"/>
                <a:gd name="T7" fmla="*/ 0 h 96520"/>
                <a:gd name="T8" fmla="*/ 0 w 1059180"/>
                <a:gd name="T9" fmla="*/ 0 h 96520"/>
                <a:gd name="T10" fmla="*/ 0 w 1059180"/>
                <a:gd name="T11" fmla="*/ 1270 h 96520"/>
                <a:gd name="T12" fmla="*/ 96520 w 1059180"/>
                <a:gd name="T13" fmla="*/ 96520 h 96520"/>
              </a:gdLst>
              <a:ahLst/>
              <a:cxnLst>
                <a:cxn ang="0">
                  <a:pos x="T0" y="T1"/>
                </a:cxn>
                <a:cxn ang="0">
                  <a:pos x="T2" y="T3"/>
                </a:cxn>
                <a:cxn ang="0">
                  <a:pos x="T4" y="T5"/>
                </a:cxn>
                <a:cxn ang="0">
                  <a:pos x="T6" y="T7"/>
                </a:cxn>
                <a:cxn ang="0">
                  <a:pos x="T8" y="T9"/>
                </a:cxn>
                <a:cxn ang="0">
                  <a:pos x="T10" y="T11"/>
                </a:cxn>
                <a:cxn ang="0">
                  <a:pos x="T12" y="T13"/>
                </a:cxn>
              </a:cxnLst>
              <a:rect l="0" t="0"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91146" name="Freeform 11">
              <a:extLst>
                <a:ext uri="{FF2B5EF4-FFF2-40B4-BE49-F238E27FC236}">
                  <a16:creationId xmlns:a16="http://schemas.microsoft.com/office/drawing/2014/main" id="{66FBA193-8784-B1EC-F874-8EE0DD596CDD}"/>
                </a:ext>
              </a:extLst>
            </p:cNvPr>
            <p:cNvSpPr>
              <a:spLocks noChangeArrowheads="1"/>
            </p:cNvSpPr>
            <p:nvPr/>
          </p:nvSpPr>
          <p:spPr bwMode="auto">
            <a:xfrm>
              <a:off x="163830" y="4542790"/>
              <a:ext cx="7654290" cy="35560"/>
            </a:xfrm>
            <a:custGeom>
              <a:avLst/>
              <a:gdLst>
                <a:gd name="T0" fmla="*/ 0 w 7654290"/>
                <a:gd name="T1" fmla="*/ 0 h 35560"/>
                <a:gd name="T2" fmla="*/ 35560 w 7654290"/>
                <a:gd name="T3" fmla="*/ 35560 h 35560"/>
                <a:gd name="T4" fmla="*/ 7618730 w 7654290"/>
                <a:gd name="T5" fmla="*/ 35560 h 35560"/>
                <a:gd name="T6" fmla="*/ 7654290 w 7654290"/>
                <a:gd name="T7" fmla="*/ 0 h 35560"/>
                <a:gd name="T8" fmla="*/ 0 w 7654290"/>
                <a:gd name="T9" fmla="*/ 0 h 35560"/>
              </a:gdLst>
              <a:ahLst/>
              <a:cxnLst>
                <a:cxn ang="0">
                  <a:pos x="T0" y="T1"/>
                </a:cxn>
                <a:cxn ang="0">
                  <a:pos x="T2" y="T3"/>
                </a:cxn>
                <a:cxn ang="0">
                  <a:pos x="T4" y="T5"/>
                </a:cxn>
                <a:cxn ang="0">
                  <a:pos x="T6" y="T7"/>
                </a:cxn>
                <a:cxn ang="0">
                  <a:pos x="T8" y="T9"/>
                </a:cxn>
              </a:cxnLst>
              <a:rect l="0" t="0"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2" name="Freeform 12">
              <a:extLst>
                <a:ext uri="{FF2B5EF4-FFF2-40B4-BE49-F238E27FC236}">
                  <a16:creationId xmlns:a16="http://schemas.microsoft.com/office/drawing/2014/main" id="{3BC25CBC-6A58-6809-DE11-3BE355C7034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3161" b="-3161"/>
              </a:stretch>
            </a:blipFill>
          </p:spPr>
          <p:txBody>
            <a:bodyPr/>
            <a:lstStyle/>
            <a:p>
              <a:endParaRPr lang="en-RO"/>
            </a:p>
          </p:txBody>
        </p:sp>
      </p:grpSp>
      <p:sp>
        <p:nvSpPr>
          <p:cNvPr id="13" name="TextBox 13">
            <a:extLst>
              <a:ext uri="{FF2B5EF4-FFF2-40B4-BE49-F238E27FC236}">
                <a16:creationId xmlns:a16="http://schemas.microsoft.com/office/drawing/2014/main" id="{FD2CEAFC-2CB3-5589-3F45-221EC7A8DC11}"/>
              </a:ext>
            </a:extLst>
          </p:cNvPr>
          <p:cNvSpPr txBox="1">
            <a:spLocks noChangeArrowheads="1"/>
          </p:cNvSpPr>
          <p:nvPr/>
        </p:nvSpPr>
        <p:spPr bwMode="auto">
          <a:xfrm>
            <a:off x="1028700" y="2424113"/>
            <a:ext cx="16230600" cy="17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exprimare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nevoilor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așteptărilor</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deficiențe</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auz</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scrie</a:t>
            </a:r>
            <a:r>
              <a:rPr lang="en-US" altLang="zh-CN" sz="3000" dirty="0">
                <a:solidFill>
                  <a:srgbClr val="FFFFFF"/>
                </a:solidFill>
                <a:latin typeface="Arial" panose="020B0604020202020204" pitchFamily="34" charset="0"/>
                <a:sym typeface="Arimo Bold" panose="020B0704020202020204" pitchFamily="34" charset="0"/>
              </a:rPr>
              <a:t> un </a:t>
            </a:r>
            <a:r>
              <a:rPr lang="en-US" altLang="zh-CN" sz="3000" dirty="0" err="1">
                <a:solidFill>
                  <a:srgbClr val="FFFFFF"/>
                </a:solidFill>
                <a:latin typeface="Arial" panose="020B0604020202020204" pitchFamily="34" charset="0"/>
                <a:sym typeface="Arimo Bold" panose="020B0704020202020204" pitchFamily="34" charset="0"/>
              </a:rPr>
              <a:t>scenariu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a:t>
            </a:r>
            <a:r>
              <a:rPr lang="en-US" altLang="zh-CN" sz="3000" dirty="0" err="1">
                <a:solidFill>
                  <a:srgbClr val="FFFFFF"/>
                </a:solidFill>
                <a:latin typeface="Arial" panose="020B0604020202020204" pitchFamily="34" charset="0"/>
                <a:sym typeface="Arimo Bold" panose="020B0704020202020204" pitchFamily="34" charset="0"/>
              </a:rPr>
              <a:t>trebuie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solicite</a:t>
            </a:r>
            <a:r>
              <a:rPr lang="en-US" altLang="zh-CN" sz="3000" dirty="0">
                <a:solidFill>
                  <a:srgbClr val="FFFFFF"/>
                </a:solidFill>
                <a:latin typeface="Arial" panose="020B0604020202020204" pitchFamily="34" charset="0"/>
                <a:sym typeface="Arimo Bold" panose="020B0704020202020204" pitchFamily="34" charset="0"/>
              </a:rPr>
              <a:t> un interpret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limbajul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semnelor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pentru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lecții</a:t>
            </a:r>
            <a:r>
              <a:rPr lang="en-US" altLang="zh-CN" sz="3000" dirty="0">
                <a:solidFill>
                  <a:srgbClr val="FFFFFF"/>
                </a:solidFill>
                <a:latin typeface="Arial" panose="020B0604020202020204" pitchFamily="34" charset="0"/>
                <a:sym typeface="Arimo Bold" panose="020B0704020202020204" pitchFamily="34" charset="0"/>
              </a:rPr>
              <a:t> video live. Ei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trebui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fie </a:t>
            </a:r>
            <a:r>
              <a:rPr lang="en-US" altLang="zh-CN" sz="3000" dirty="0" err="1">
                <a:solidFill>
                  <a:srgbClr val="FFFFFF"/>
                </a:solidFill>
                <a:latin typeface="Arial" panose="020B0604020202020204" pitchFamily="34" charset="0"/>
                <a:sym typeface="Arimo Bold" panose="020B0704020202020204" pitchFamily="34" charset="0"/>
              </a:rPr>
              <a:t>direcți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respectuoși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asigurându</a:t>
            </a:r>
            <a:r>
              <a:rPr lang="en-US" altLang="zh-CN" sz="3000" dirty="0">
                <a:solidFill>
                  <a:srgbClr val="FFFFFF"/>
                </a:solidFill>
                <a:latin typeface="Arial" panose="020B0604020202020204" pitchFamily="34" charset="0"/>
                <a:sym typeface="Arimo Bold" panose="020B0704020202020204" pitchFamily="34" charset="0"/>
              </a:rPr>
              <a:t>-se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așteptările</a:t>
            </a:r>
            <a:r>
              <a:rPr lang="en-US" altLang="zh-CN" sz="3000" dirty="0">
                <a:solidFill>
                  <a:srgbClr val="FFFFFF"/>
                </a:solidFill>
                <a:latin typeface="Arial" panose="020B0604020202020204" pitchFamily="34" charset="0"/>
                <a:sym typeface="Arimo Bold" panose="020B0704020202020204" pitchFamily="34" charset="0"/>
              </a:rPr>
              <a:t> lor sunt bine </a:t>
            </a:r>
            <a:r>
              <a:rPr lang="en-US" altLang="zh-CN" sz="3000" dirty="0" err="1">
                <a:solidFill>
                  <a:srgbClr val="FFFFFF"/>
                </a:solidFill>
                <a:latin typeface="Arial" panose="020B0604020202020204" pitchFamily="34" charset="0"/>
                <a:sym typeface="Arimo Bold" panose="020B0704020202020204" pitchFamily="34" charset="0"/>
              </a:rPr>
              <a:t>înțelese</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14" name="TextBox 14">
            <a:extLst>
              <a:ext uri="{FF2B5EF4-FFF2-40B4-BE49-F238E27FC236}">
                <a16:creationId xmlns:a16="http://schemas.microsoft.com/office/drawing/2014/main" id="{CE6E7312-2AD6-6176-0CA2-021E327AC8AB}"/>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Exerciții</a:t>
            </a:r>
            <a:r>
              <a:rPr lang="en-US" altLang="zh-CN" sz="4800" b="1" dirty="0">
                <a:solidFill>
                  <a:srgbClr val="FFFFFF"/>
                </a:solidFill>
                <a:latin typeface="Arial" panose="020B0604020202020204" pitchFamily="34" charset="0"/>
                <a:sym typeface="Arimo Bold" panose="020B0704020202020204" pitchFamily="34" charset="0"/>
              </a:rPr>
              <a:t> practice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modelarea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asertiv</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15" name="TextBox 15">
            <a:extLst>
              <a:ext uri="{FF2B5EF4-FFF2-40B4-BE49-F238E27FC236}">
                <a16:creationId xmlns:a16="http://schemas.microsoft.com/office/drawing/2014/main" id="{4CCB6B11-0D86-FD70-0419-6FA8E071FE5C}"/>
              </a:ext>
            </a:extLst>
          </p:cNvPr>
          <p:cNvSpPr txBox="1">
            <a:spLocks noChangeArrowheads="1"/>
          </p:cNvSpPr>
          <p:nvPr/>
        </p:nvSpPr>
        <p:spPr bwMode="auto">
          <a:xfrm>
            <a:off x="9048750" y="4783138"/>
            <a:ext cx="8210550" cy="35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Evaluarea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reflecția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interacțiunilor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anterioare</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dizabilități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învățare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reflectă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asupra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unei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interacțiuni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recente</a:t>
            </a:r>
            <a:r>
              <a:rPr lang="en-US" altLang="zh-CN" sz="3000" dirty="0">
                <a:solidFill>
                  <a:srgbClr val="FFFFFF"/>
                </a:solidFill>
                <a:latin typeface="Arial" panose="020B0604020202020204" pitchFamily="34" charset="0"/>
                <a:sym typeface="Arimo Bold" panose="020B0704020202020204" pitchFamily="34" charset="0"/>
              </a:rPr>
              <a:t> cu un </a:t>
            </a:r>
            <a:r>
              <a:rPr lang="en-US" altLang="zh-CN" sz="3000" dirty="0" err="1">
                <a:solidFill>
                  <a:srgbClr val="FFFFFF"/>
                </a:solidFill>
                <a:latin typeface="Arial" panose="020B0604020202020204" pitchFamily="34" charset="0"/>
                <a:sym typeface="Arimo Bold" panose="020B0704020202020204" pitchFamily="34" charset="0"/>
              </a:rPr>
              <a:t>coleg</a:t>
            </a:r>
            <a:r>
              <a:rPr lang="en-US" altLang="zh-CN" sz="3000" dirty="0">
                <a:solidFill>
                  <a:srgbClr val="FFFFFF"/>
                </a:solidFill>
                <a:latin typeface="Arial" panose="020B0604020202020204" pitchFamily="34" charset="0"/>
                <a:sym typeface="Arimo Bold" panose="020B0704020202020204" pitchFamily="34" charset="0"/>
              </a:rPr>
              <a:t> de curs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care s-a </a:t>
            </a:r>
            <a:r>
              <a:rPr lang="en-US" altLang="zh-CN" sz="3000" dirty="0" err="1">
                <a:solidFill>
                  <a:srgbClr val="FFFFFF"/>
                </a:solidFill>
                <a:latin typeface="Arial" panose="020B0604020202020204" pitchFamily="34" charset="0"/>
                <a:sym typeface="Arimo Bold" panose="020B0704020202020204" pitchFamily="34" charset="0"/>
              </a:rPr>
              <a:t>simțit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jenat</a:t>
            </a:r>
            <a:r>
              <a:rPr lang="en-US" altLang="zh-CN" sz="3000" dirty="0">
                <a:solidFill>
                  <a:srgbClr val="FFFFFF"/>
                </a:solidFill>
                <a:latin typeface="Arial" panose="020B0604020202020204" pitchFamily="34" charset="0"/>
                <a:sym typeface="Arimo Bold" panose="020B0704020202020204" pitchFamily="34" charset="0"/>
              </a:rPr>
              <a:t>. Ei </a:t>
            </a:r>
            <a:r>
              <a:rPr lang="en-US" altLang="zh-CN" sz="3000" dirty="0" err="1">
                <a:solidFill>
                  <a:srgbClr val="FFFFFF"/>
                </a:solidFill>
                <a:latin typeface="Arial" panose="020B0604020202020204" pitchFamily="34" charset="0"/>
                <a:sym typeface="Arimo Bold" panose="020B0704020202020204" pitchFamily="34" charset="0"/>
              </a:rPr>
              <a:t>analizează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au </a:t>
            </a:r>
            <a:r>
              <a:rPr lang="en-US" altLang="zh-CN" sz="3000" dirty="0" err="1">
                <a:solidFill>
                  <a:srgbClr val="FFFFFF"/>
                </a:solidFill>
                <a:latin typeface="Arial" panose="020B0604020202020204" pitchFamily="34" charset="0"/>
                <a:sym typeface="Arimo Bold" panose="020B0704020202020204" pitchFamily="34" charset="0"/>
              </a:rPr>
              <a:t>reacționat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dacă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ar</a:t>
            </a:r>
            <a:r>
              <a:rPr lang="en-US" altLang="zh-CN" sz="3000" dirty="0">
                <a:solidFill>
                  <a:srgbClr val="FFFFFF"/>
                </a:solidFill>
                <a:latin typeface="Arial" panose="020B0604020202020204" pitchFamily="34" charset="0"/>
                <a:sym typeface="Arimo Bold" panose="020B0704020202020204" pitchFamily="34" charset="0"/>
              </a:rPr>
              <a:t> fi </a:t>
            </a:r>
            <a:r>
              <a:rPr lang="en-US" altLang="zh-CN" sz="3000" dirty="0" err="1">
                <a:solidFill>
                  <a:srgbClr val="FFFFFF"/>
                </a:solidFill>
                <a:latin typeface="Arial" panose="020B0604020202020204" pitchFamily="34" charset="0"/>
                <a:sym typeface="Arimo Bold" panose="020B0704020202020204" pitchFamily="34" charset="0"/>
              </a:rPr>
              <a:t>putut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gestiona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situația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diferit</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15"/>
                                        </p:tgtEl>
                                        <p:attrNameLst>
                                          <p:attrName>style.visibility</p:attrName>
                                        </p:attrNameLst>
                                      </p:cBhvr>
                                      <p:to>
                                        <p:strVal val="visible"/>
                                      </p:to>
                                    </p:set>
                                    <p:animEffect transition="in" filter="wipe(up)">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1C44FBC-4DE3-6445-6E04-C49CC36A8A1E}"/>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2162" name="AutoShape 3">
            <a:extLst>
              <a:ext uri="{FF2B5EF4-FFF2-40B4-BE49-F238E27FC236}">
                <a16:creationId xmlns:a16="http://schemas.microsoft.com/office/drawing/2014/main" id="{EA1AF81E-2F3B-B6BA-59D7-530FD726E83B}"/>
              </a:ext>
            </a:extLst>
          </p:cNvPr>
          <p:cNvSpPr>
            <a:spLocks noChangeShapeType="1"/>
          </p:cNvSpPr>
          <p:nvPr/>
        </p:nvSpPr>
        <p:spPr bwMode="auto">
          <a:xfrm>
            <a:off x="1028700" y="210185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2163" name="Group 4">
            <a:extLst>
              <a:ext uri="{FF2B5EF4-FFF2-40B4-BE49-F238E27FC236}">
                <a16:creationId xmlns:a16="http://schemas.microsoft.com/office/drawing/2014/main" id="{34B41496-8F66-3187-5DFD-8B4246004209}"/>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539F28AA-ADE8-59E9-6BB8-F2E14498870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6" name="TextBox 6">
              <a:extLst>
                <a:ext uri="{FF2B5EF4-FFF2-40B4-BE49-F238E27FC236}">
                  <a16:creationId xmlns:a16="http://schemas.microsoft.com/office/drawing/2014/main" id="{CC2FCE8D-CC87-7BFB-2A45-62076039F223}"/>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7" name="TextBox 7">
            <a:extLst>
              <a:ext uri="{FF2B5EF4-FFF2-40B4-BE49-F238E27FC236}">
                <a16:creationId xmlns:a16="http://schemas.microsoft.com/office/drawing/2014/main" id="{15236627-0448-51E0-6A3D-C4297CC77C52}"/>
              </a:ext>
            </a:extLst>
          </p:cNvPr>
          <p:cNvSpPr txBox="1">
            <a:spLocks noChangeArrowheads="1"/>
          </p:cNvSpPr>
          <p:nvPr/>
        </p:nvSpPr>
        <p:spPr bwMode="auto">
          <a:xfrm>
            <a:off x="1028700" y="2443163"/>
            <a:ext cx="160401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gestionarea</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ului</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dizabilități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mobilitate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primește</a:t>
            </a:r>
            <a:r>
              <a:rPr lang="en-US" altLang="zh-CN" sz="3000" dirty="0">
                <a:solidFill>
                  <a:srgbClr val="FFFFFF"/>
                </a:solidFill>
                <a:latin typeface="Arial" panose="020B0604020202020204" pitchFamily="34" charset="0"/>
                <a:sym typeface="Arimo Bold" panose="020B0704020202020204" pitchFamily="34" charset="0"/>
              </a:rPr>
              <a:t> feedback de la </a:t>
            </a:r>
            <a:r>
              <a:rPr lang="en-US" altLang="zh-CN" sz="3000" dirty="0" err="1">
                <a:solidFill>
                  <a:srgbClr val="FFFFFF"/>
                </a:solidFill>
                <a:latin typeface="Arial" panose="020B0604020202020204" pitchFamily="34" charset="0"/>
                <a:sym typeface="Arimo Bold" panose="020B0704020202020204" pitchFamily="34" charset="0"/>
              </a:rPr>
              <a:t>colegii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uneori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nevoile</a:t>
            </a:r>
            <a:r>
              <a:rPr lang="en-US" altLang="zh-CN" sz="3000" dirty="0">
                <a:solidFill>
                  <a:srgbClr val="FFFFFF"/>
                </a:solidFill>
                <a:latin typeface="Arial" panose="020B0604020202020204" pitchFamily="34" charset="0"/>
                <a:sym typeface="Arimo Bold" panose="020B0704020202020204" pitchFamily="34" charset="0"/>
              </a:rPr>
              <a:t> lor nu sunt </a:t>
            </a:r>
            <a:r>
              <a:rPr lang="en-US" altLang="zh-CN" sz="3000" dirty="0" err="1">
                <a:solidFill>
                  <a:srgbClr val="FFFFFF"/>
                </a:solidFill>
                <a:latin typeface="Arial" panose="020B0604020202020204" pitchFamily="34" charset="0"/>
                <a:sym typeface="Arimo Bold" panose="020B0704020202020204" pitchFamily="34" charset="0"/>
              </a:rPr>
              <a:t>clar</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exprimate</a:t>
            </a:r>
            <a:r>
              <a:rPr lang="en-US" altLang="zh-CN" sz="3000" dirty="0">
                <a:solidFill>
                  <a:srgbClr val="FFFFFF"/>
                </a:solidFill>
                <a:latin typeface="Arial" panose="020B0604020202020204" pitchFamily="34" charset="0"/>
                <a:sym typeface="Arimo Bold" panose="020B0704020202020204" pitchFamily="34" charset="0"/>
              </a:rPr>
              <a:t>. Ei </a:t>
            </a:r>
            <a:r>
              <a:rPr lang="en-US" altLang="zh-CN" sz="3000" dirty="0" err="1">
                <a:solidFill>
                  <a:srgbClr val="FFFFFF"/>
                </a:solidFill>
                <a:latin typeface="Arial" panose="020B0604020202020204" pitchFamily="34" charset="0"/>
                <a:sym typeface="Arimo Bold" panose="020B0704020202020204" pitchFamily="34" charset="0"/>
              </a:rPr>
              <a:t>iau</a:t>
            </a:r>
            <a:r>
              <a:rPr lang="en-US" altLang="zh-CN" sz="3000" dirty="0">
                <a:solidFill>
                  <a:srgbClr val="FFFFFF"/>
                </a:solidFill>
                <a:latin typeface="Arial" panose="020B0604020202020204" pitchFamily="34" charset="0"/>
                <a:sym typeface="Arimo Bold" panose="020B0704020202020204" pitchFamily="34" charset="0"/>
              </a:rPr>
              <a:t> feedback-</a:t>
            </a:r>
            <a:r>
              <a:rPr lang="en-US" altLang="zh-CN" sz="3000" dirty="0" err="1">
                <a:solidFill>
                  <a:srgbClr val="FFFFFF"/>
                </a:solidFill>
                <a:latin typeface="Arial" panose="020B0604020202020204" pitchFamily="34" charset="0"/>
                <a:sym typeface="Arimo Bold" panose="020B0704020202020204" pitchFamily="34" charset="0"/>
              </a:rPr>
              <a:t>ul</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mod </a:t>
            </a:r>
            <a:r>
              <a:rPr lang="en-US" altLang="zh-CN" sz="3000" dirty="0" err="1">
                <a:solidFill>
                  <a:srgbClr val="FFFFFF"/>
                </a:solidFill>
                <a:latin typeface="Arial" panose="020B0604020202020204" pitchFamily="34" charset="0"/>
                <a:sym typeface="Arimo Bold" panose="020B0704020202020204" pitchFamily="34" charset="0"/>
              </a:rPr>
              <a:t>constructiv</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se </a:t>
            </a:r>
            <a:r>
              <a:rPr lang="en-US" altLang="zh-CN" sz="3000" dirty="0" err="1">
                <a:solidFill>
                  <a:srgbClr val="FFFFFF"/>
                </a:solidFill>
                <a:latin typeface="Arial" panose="020B0604020202020204" pitchFamily="34" charset="0"/>
                <a:sym typeface="Arimo Bold" panose="020B0704020202020204" pitchFamily="34" charset="0"/>
              </a:rPr>
              <a:t>angajează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lucreze</a:t>
            </a:r>
            <a:r>
              <a:rPr lang="en-US" altLang="zh-CN" sz="3000" dirty="0">
                <a:solidFill>
                  <a:srgbClr val="FFFFFF"/>
                </a:solidFill>
                <a:latin typeface="Arial" panose="020B0604020202020204" pitchFamily="34" charset="0"/>
                <a:sym typeface="Arimo Bold" panose="020B0704020202020204" pitchFamily="34" charset="0"/>
              </a:rPr>
              <a:t> la </a:t>
            </a:r>
            <a:r>
              <a:rPr lang="en-US" altLang="zh-CN" sz="3000" dirty="0" err="1">
                <a:solidFill>
                  <a:srgbClr val="FFFFFF"/>
                </a:solidFill>
                <a:latin typeface="Arial" panose="020B0604020202020204" pitchFamily="34" charset="0"/>
                <a:sym typeface="Arimo Bold" panose="020B0704020202020204" pitchFamily="34" charset="0"/>
              </a:rPr>
              <a:t>claritatea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comunicării</a:t>
            </a:r>
            <a:r>
              <a:rPr lang="en-US" altLang="zh-CN" sz="3000" dirty="0">
                <a:solidFill>
                  <a:srgbClr val="FFFFFF"/>
                </a:solidFill>
                <a:latin typeface="Arial" panose="020B0604020202020204" pitchFamily="34" charset="0"/>
                <a:sym typeface="Arimo Bold" panose="020B0704020202020204" pitchFamily="34" charset="0"/>
              </a:rPr>
              <a:t> lor.</a:t>
            </a:r>
            <a:endParaRPr lang="en-US" altLang="zh-CN" sz="3000" dirty="0">
              <a:solidFill>
                <a:srgbClr val="FFFFFF"/>
              </a:solidFill>
              <a:latin typeface="Arial" panose="020B0604020202020204" pitchFamily="34" charset="0"/>
              <a:sym typeface="Arial" panose="020B0604020202020204" pitchFamily="34" charset="0"/>
            </a:endParaRPr>
          </a:p>
        </p:txBody>
      </p:sp>
      <p:sp>
        <p:nvSpPr>
          <p:cNvPr id="8" name="TextBox 8">
            <a:extLst>
              <a:ext uri="{FF2B5EF4-FFF2-40B4-BE49-F238E27FC236}">
                <a16:creationId xmlns:a16="http://schemas.microsoft.com/office/drawing/2014/main" id="{97894587-6D92-A54D-F546-C79651226C74}"/>
              </a:ext>
            </a:extLst>
          </p:cNvPr>
          <p:cNvSpPr txBox="1">
            <a:spLocks noChangeArrowheads="1"/>
          </p:cNvSpPr>
          <p:nvPr/>
        </p:nvSpPr>
        <p:spPr bwMode="auto">
          <a:xfrm>
            <a:off x="1219200" y="477838"/>
            <a:ext cx="15849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763"/>
              </a:lnSpc>
            </a:pPr>
            <a:r>
              <a:rPr lang="en-US" altLang="zh-CN" sz="4800" b="1" dirty="0" err="1">
                <a:solidFill>
                  <a:srgbClr val="FFFFFF"/>
                </a:solidFill>
                <a:latin typeface="Arial" panose="020B0604020202020204" pitchFamily="34" charset="0"/>
                <a:sym typeface="Arimo Bold" panose="020B0704020202020204" pitchFamily="34" charset="0"/>
              </a:rPr>
              <a:t>Exerciții</a:t>
            </a:r>
            <a:r>
              <a:rPr lang="en-US" altLang="zh-CN" sz="4800" b="1" dirty="0">
                <a:solidFill>
                  <a:srgbClr val="FFFFFF"/>
                </a:solidFill>
                <a:latin typeface="Arial" panose="020B0604020202020204" pitchFamily="34" charset="0"/>
                <a:sym typeface="Arimo Bold" panose="020B0704020202020204" pitchFamily="34" charset="0"/>
              </a:rPr>
              <a:t> practice </a:t>
            </a:r>
            <a:r>
              <a:rPr lang="en-US" altLang="zh-CN" sz="4800" b="1" dirty="0" err="1">
                <a:solidFill>
                  <a:srgbClr val="FFFFFF"/>
                </a:solidFill>
                <a:latin typeface="Arial" panose="020B0604020202020204" pitchFamily="34" charset="0"/>
                <a:sym typeface="Arimo Bold" panose="020B0704020202020204" pitchFamily="34" charset="0"/>
              </a:rPr>
              <a:t>pentru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modelarea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asertiv</a:t>
            </a:r>
            <a:r>
              <a:rPr lang="en-US" altLang="zh-CN" sz="4800" b="1" dirty="0">
                <a:solidFill>
                  <a:srgbClr val="FFFFFF"/>
                </a:solidFill>
                <a:latin typeface="Arial" panose="020B0604020202020204" pitchFamily="34" charset="0"/>
                <a:sym typeface="Arimo Bold" panose="020B0704020202020204" pitchFamily="34" charset="0"/>
              </a:rPr>
              <a:t> online</a:t>
            </a:r>
          </a:p>
        </p:txBody>
      </p:sp>
      <p:sp>
        <p:nvSpPr>
          <p:cNvPr id="9" name="TextBox 9">
            <a:extLst>
              <a:ext uri="{FF2B5EF4-FFF2-40B4-BE49-F238E27FC236}">
                <a16:creationId xmlns:a16="http://schemas.microsoft.com/office/drawing/2014/main" id="{9229F835-3391-9820-1E03-1AF266E971CC}"/>
              </a:ext>
            </a:extLst>
          </p:cNvPr>
          <p:cNvSpPr txBox="1">
            <a:spLocks noChangeArrowheads="1"/>
          </p:cNvSpPr>
          <p:nvPr/>
        </p:nvSpPr>
        <p:spPr bwMode="auto">
          <a:xfrm>
            <a:off x="1028700" y="5003800"/>
            <a:ext cx="92583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ts val="4675"/>
              </a:lnSpc>
            </a:pPr>
            <a:r>
              <a:rPr lang="en-US" altLang="zh-CN" sz="3000" dirty="0" err="1">
                <a:solidFill>
                  <a:srgbClr val="FFFFFF"/>
                </a:solidFill>
                <a:latin typeface="Arial" panose="020B0604020202020204" pitchFamily="34" charset="0"/>
                <a:sym typeface="Arimo Bold" panose="020B0704020202020204" pitchFamily="34" charset="0"/>
              </a:rPr>
              <a:t>Tehnici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relaxare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gestionare</a:t>
            </a:r>
            <a:r>
              <a:rPr lang="en-US" altLang="zh-CN" sz="3000" dirty="0">
                <a:solidFill>
                  <a:srgbClr val="FFFFFF"/>
                </a:solidFill>
                <a:latin typeface="Arial" panose="020B0604020202020204" pitchFamily="34" charset="0"/>
                <a:sym typeface="Arimo Bold" panose="020B0704020202020204" pitchFamily="34" charset="0"/>
              </a:rPr>
              <a:t> a </a:t>
            </a:r>
            <a:r>
              <a:rPr lang="en-US" altLang="zh-CN" sz="3000" dirty="0" err="1">
                <a:solidFill>
                  <a:srgbClr val="FFFFFF"/>
                </a:solidFill>
                <a:latin typeface="Arial" panose="020B0604020202020204" pitchFamily="34" charset="0"/>
                <a:sym typeface="Arimo Bold" panose="020B0704020202020204" pitchFamily="34" charset="0"/>
              </a:rPr>
              <a:t>stresului</a:t>
            </a:r>
            <a:r>
              <a:rPr lang="en-US" altLang="zh-CN" sz="3000" dirty="0">
                <a:solidFill>
                  <a:srgbClr val="FFFFFF"/>
                </a:solidFill>
                <a:latin typeface="Arial" panose="020B0604020202020204" pitchFamily="34" charset="0"/>
                <a:sym typeface="Arimo Bold" panose="020B0704020202020204" pitchFamily="34" charset="0"/>
              </a:rPr>
              <a:t>: Un participant cu </a:t>
            </a:r>
            <a:r>
              <a:rPr lang="en-US" altLang="zh-CN" sz="3000" dirty="0" err="1">
                <a:solidFill>
                  <a:srgbClr val="FFFFFF"/>
                </a:solidFill>
                <a:latin typeface="Arial" panose="020B0604020202020204" pitchFamily="34" charset="0"/>
                <a:sym typeface="Arimo Bold" panose="020B0704020202020204" pitchFamily="34" charset="0"/>
              </a:rPr>
              <a:t>anxietate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practică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exerciții</a:t>
            </a:r>
            <a:r>
              <a:rPr lang="en-US" altLang="zh-CN" sz="3000" dirty="0">
                <a:solidFill>
                  <a:srgbClr val="FFFFFF"/>
                </a:solidFill>
                <a:latin typeface="Arial" panose="020B0604020202020204" pitchFamily="34" charset="0"/>
                <a:sym typeface="Arimo Bold" panose="020B0704020202020204" pitchFamily="34" charset="0"/>
              </a:rPr>
              <a:t> de </a:t>
            </a:r>
            <a:r>
              <a:rPr lang="en-US" altLang="zh-CN" sz="3000" dirty="0" err="1">
                <a:solidFill>
                  <a:srgbClr val="FFFFFF"/>
                </a:solidFill>
                <a:latin typeface="Arial" panose="020B0604020202020204" pitchFamily="34" charset="0"/>
                <a:sym typeface="Arimo Bold" panose="020B0704020202020204" pitchFamily="34" charset="0"/>
              </a:rPr>
              <a:t>respirație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profundă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meditație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înainte</a:t>
            </a:r>
            <a:r>
              <a:rPr lang="en-US" altLang="zh-CN" sz="3000" dirty="0">
                <a:solidFill>
                  <a:srgbClr val="FFFFFF"/>
                </a:solidFill>
                <a:latin typeface="Arial" panose="020B0604020202020204" pitchFamily="34" charset="0"/>
                <a:sym typeface="Arimo Bold" panose="020B0704020202020204" pitchFamily="34" charset="0"/>
              </a:rPr>
              <a:t> de a </a:t>
            </a:r>
            <a:r>
              <a:rPr lang="en-US" altLang="zh-CN" sz="3000" dirty="0" err="1">
                <a:solidFill>
                  <a:srgbClr val="FFFFFF"/>
                </a:solidFill>
                <a:latin typeface="Arial" panose="020B0604020202020204" pitchFamily="34" charset="0"/>
                <a:sym typeface="Arimo Bold" panose="020B0704020202020204" pitchFamily="34" charset="0"/>
              </a:rPr>
              <a:t>participa</a:t>
            </a:r>
            <a:r>
              <a:rPr lang="en-US" altLang="zh-CN" sz="3000" dirty="0">
                <a:solidFill>
                  <a:srgbClr val="FFFFFF"/>
                </a:solidFill>
                <a:latin typeface="Arial" panose="020B0604020202020204" pitchFamily="34" charset="0"/>
                <a:sym typeface="Arimo Bold" panose="020B0704020202020204" pitchFamily="34" charset="0"/>
              </a:rPr>
              <a:t> la curs </a:t>
            </a:r>
            <a:r>
              <a:rPr lang="en-US" altLang="zh-CN" sz="3000" dirty="0" err="1">
                <a:solidFill>
                  <a:srgbClr val="FFFFFF"/>
                </a:solidFill>
                <a:latin typeface="Arial" panose="020B0604020202020204" pitchFamily="34" charset="0"/>
                <a:sym typeface="Arimo Bold" panose="020B0704020202020204" pitchFamily="34" charset="0"/>
              </a:rPr>
              <a:t>sau</a:t>
            </a:r>
            <a:r>
              <a:rPr lang="en-US" altLang="zh-CN" sz="3000" dirty="0">
                <a:solidFill>
                  <a:srgbClr val="FFFFFF"/>
                </a:solidFill>
                <a:latin typeface="Arial" panose="020B0604020202020204" pitchFamily="34" charset="0"/>
                <a:sym typeface="Arimo Bold" panose="020B0704020202020204" pitchFamily="34" charset="0"/>
              </a:rPr>
              <a:t> de a se </a:t>
            </a:r>
            <a:r>
              <a:rPr lang="en-US" altLang="zh-CN" sz="3000" dirty="0" err="1">
                <a:solidFill>
                  <a:srgbClr val="FFFFFF"/>
                </a:solidFill>
                <a:latin typeface="Arial" panose="020B0604020202020204" pitchFamily="34" charset="0"/>
                <a:sym typeface="Arimo Bold" panose="020B0704020202020204" pitchFamily="34" charset="0"/>
              </a:rPr>
              <a:t>angaja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interacțiuni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dificile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Acest</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lucru</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ajută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se </a:t>
            </a:r>
            <a:r>
              <a:rPr lang="en-US" altLang="zh-CN" sz="3000" dirty="0" err="1">
                <a:solidFill>
                  <a:srgbClr val="FFFFFF"/>
                </a:solidFill>
                <a:latin typeface="Arial" panose="020B0604020202020204" pitchFamily="34" charset="0"/>
                <a:sym typeface="Arimo Bold" panose="020B0704020202020204" pitchFamily="34" charset="0"/>
              </a:rPr>
              <a:t>calmeze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să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abordeze</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comunicarea</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într</a:t>
            </a:r>
            <a:r>
              <a:rPr lang="en-US" altLang="zh-CN" sz="3000" dirty="0">
                <a:solidFill>
                  <a:srgbClr val="FFFFFF"/>
                </a:solidFill>
                <a:latin typeface="Arial" panose="020B0604020202020204" pitchFamily="34" charset="0"/>
                <a:sym typeface="Arimo Bold" panose="020B0704020202020204" pitchFamily="34" charset="0"/>
              </a:rPr>
              <a:t>-o </a:t>
            </a:r>
            <a:r>
              <a:rPr lang="en-US" altLang="zh-CN" sz="3000" dirty="0" err="1">
                <a:solidFill>
                  <a:srgbClr val="FFFFFF"/>
                </a:solidFill>
                <a:latin typeface="Arial" panose="020B0604020202020204" pitchFamily="34" charset="0"/>
                <a:sym typeface="Arimo Bold" panose="020B0704020202020204" pitchFamily="34" charset="0"/>
              </a:rPr>
              <a:t>manieră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mai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asertivă</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și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mai</a:t>
            </a:r>
            <a:r>
              <a:rPr lang="en-US" altLang="zh-CN" sz="3000" dirty="0">
                <a:solidFill>
                  <a:srgbClr val="FFFFFF"/>
                </a:solidFill>
                <a:latin typeface="Arial" panose="020B0604020202020204" pitchFamily="34" charset="0"/>
                <a:sym typeface="Arimo Bold" panose="020B0704020202020204" pitchFamily="34" charset="0"/>
              </a:rPr>
              <a:t> </a:t>
            </a:r>
            <a:r>
              <a:rPr lang="en-US" altLang="zh-CN" sz="3000" dirty="0" err="1">
                <a:solidFill>
                  <a:srgbClr val="FFFFFF"/>
                </a:solidFill>
                <a:latin typeface="Arial" panose="020B0604020202020204" pitchFamily="34" charset="0"/>
                <a:sym typeface="Arimo Bold" panose="020B0704020202020204" pitchFamily="34" charset="0"/>
              </a:rPr>
              <a:t>echilibrată</a:t>
            </a:r>
            <a:r>
              <a:rPr lang="en-US" altLang="zh-CN" sz="3000" dirty="0">
                <a:solidFill>
                  <a:srgbClr val="FFFFFF"/>
                </a:solidFill>
                <a:latin typeface="Arial" panose="020B0604020202020204" pitchFamily="34" charset="0"/>
                <a:sym typeface="Arimo Bold" panose="020B0704020202020204" pitchFamily="34" charset="0"/>
              </a:rPr>
              <a:t>.</a:t>
            </a:r>
            <a:endParaRPr lang="en-US" altLang="zh-CN" sz="3000" dirty="0">
              <a:solidFill>
                <a:srgbClr val="FFFFFF"/>
              </a:solidFill>
              <a:latin typeface="Arial" panose="020B0604020202020204" pitchFamily="34" charset="0"/>
              <a:sym typeface="Arial" panose="020B0604020202020204" pitchFamily="34" charset="0"/>
            </a:endParaRPr>
          </a:p>
        </p:txBody>
      </p:sp>
      <p:grpSp>
        <p:nvGrpSpPr>
          <p:cNvPr id="10" name="Group 10">
            <a:extLst>
              <a:ext uri="{FF2B5EF4-FFF2-40B4-BE49-F238E27FC236}">
                <a16:creationId xmlns:a16="http://schemas.microsoft.com/office/drawing/2014/main" id="{FAAB5201-8DB9-392B-A00A-3D7CBED5D215}"/>
              </a:ext>
            </a:extLst>
          </p:cNvPr>
          <p:cNvGrpSpPr>
            <a:grpSpLocks noChangeAspect="1"/>
          </p:cNvGrpSpPr>
          <p:nvPr/>
        </p:nvGrpSpPr>
        <p:grpSpPr bwMode="auto">
          <a:xfrm>
            <a:off x="11647488" y="4289425"/>
            <a:ext cx="5421312" cy="5065713"/>
            <a:chOff x="0" y="0"/>
            <a:chExt cx="3605530" cy="3369310"/>
          </a:xfrm>
        </p:grpSpPr>
        <p:sp>
          <p:nvSpPr>
            <p:cNvPr id="11" name="Freeform 11">
              <a:extLst>
                <a:ext uri="{FF2B5EF4-FFF2-40B4-BE49-F238E27FC236}">
                  <a16:creationId xmlns:a16="http://schemas.microsoft.com/office/drawing/2014/main" id="{358EFA4D-D4BF-F7EF-5170-6D40674D6AA3}"/>
                </a:ext>
              </a:extLst>
            </p:cNvPr>
            <p:cNvSpPr/>
            <p:nvPr/>
          </p:nvSpPr>
          <p:spPr>
            <a:xfrm>
              <a:off x="-106680" y="-119380"/>
              <a:ext cx="3799840" cy="3566160"/>
            </a:xfrm>
            <a:custGeom>
              <a:avLst/>
              <a:gdLst/>
              <a:ahLst/>
              <a:cxnLst/>
              <a:rect l="l" t="t" r="r" b="b"/>
              <a:pathLst>
                <a:path w="3799840" h="3566160">
                  <a:moveTo>
                    <a:pt x="3362960" y="1760220"/>
                  </a:moveTo>
                  <a:cubicBezTo>
                    <a:pt x="3401060" y="1694180"/>
                    <a:pt x="3434080" y="1623060"/>
                    <a:pt x="3459480" y="1545590"/>
                  </a:cubicBezTo>
                  <a:cubicBezTo>
                    <a:pt x="3643630" y="995680"/>
                    <a:pt x="3402330" y="388620"/>
                    <a:pt x="2921000" y="190500"/>
                  </a:cubicBezTo>
                  <a:cubicBezTo>
                    <a:pt x="2522220" y="26670"/>
                    <a:pt x="2082800" y="194310"/>
                    <a:pt x="1838960" y="568960"/>
                  </a:cubicBezTo>
                  <a:cubicBezTo>
                    <a:pt x="1746250" y="421640"/>
                    <a:pt x="1612900" y="297180"/>
                    <a:pt x="1442720" y="218440"/>
                  </a:cubicBezTo>
                  <a:cubicBezTo>
                    <a:pt x="976630" y="0"/>
                    <a:pt x="421640" y="201930"/>
                    <a:pt x="203200" y="669290"/>
                  </a:cubicBezTo>
                  <a:cubicBezTo>
                    <a:pt x="0" y="1103630"/>
                    <a:pt x="161290" y="1614170"/>
                    <a:pt x="560070" y="1859280"/>
                  </a:cubicBezTo>
                  <a:cubicBezTo>
                    <a:pt x="485140" y="1955800"/>
                    <a:pt x="425450" y="2067560"/>
                    <a:pt x="388620" y="2194560"/>
                  </a:cubicBezTo>
                  <a:cubicBezTo>
                    <a:pt x="233680" y="2716530"/>
                    <a:pt x="506730" y="3272790"/>
                    <a:pt x="998220" y="3435350"/>
                  </a:cubicBezTo>
                  <a:cubicBezTo>
                    <a:pt x="1393190" y="3566160"/>
                    <a:pt x="1809750" y="3403600"/>
                    <a:pt x="2038350" y="3061970"/>
                  </a:cubicBezTo>
                  <a:cubicBezTo>
                    <a:pt x="2125980" y="3171190"/>
                    <a:pt x="2237740" y="3262630"/>
                    <a:pt x="2373630" y="3326130"/>
                  </a:cubicBezTo>
                  <a:cubicBezTo>
                    <a:pt x="2840990" y="3544570"/>
                    <a:pt x="3395980" y="3342640"/>
                    <a:pt x="3614420" y="2875280"/>
                  </a:cubicBezTo>
                  <a:cubicBezTo>
                    <a:pt x="3799840" y="2481580"/>
                    <a:pt x="3684270" y="2024380"/>
                    <a:pt x="3362960" y="1760220"/>
                  </a:cubicBezTo>
                  <a:close/>
                </a:path>
              </a:pathLst>
            </a:custGeom>
            <a:blipFill>
              <a:blip r:embed="rId4"/>
              <a:stretch>
                <a:fillRect l="-12297" r="-12297"/>
              </a:stretch>
            </a:blipFill>
          </p:spPr>
          <p:txBody>
            <a:bodyPr/>
            <a:lstStyle/>
            <a:p>
              <a:endParaRPr lang="en-RO"/>
            </a:p>
          </p:txBody>
        </p:sp>
        <p:sp>
          <p:nvSpPr>
            <p:cNvPr id="92171" name="Freeform 12">
              <a:extLst>
                <a:ext uri="{FF2B5EF4-FFF2-40B4-BE49-F238E27FC236}">
                  <a16:creationId xmlns:a16="http://schemas.microsoft.com/office/drawing/2014/main" id="{CD82F8F5-47B7-41E6-9170-8357A3B59D6B}"/>
                </a:ext>
              </a:extLst>
            </p:cNvPr>
            <p:cNvSpPr>
              <a:spLocks noChangeArrowheads="1"/>
            </p:cNvSpPr>
            <p:nvPr/>
          </p:nvSpPr>
          <p:spPr bwMode="auto">
            <a:xfrm>
              <a:off x="-113030" y="-128270"/>
              <a:ext cx="3810000" cy="3563620"/>
            </a:xfrm>
            <a:custGeom>
              <a:avLst/>
              <a:gdLst>
                <a:gd name="T0" fmla="*/ 1283970 w 3810000"/>
                <a:gd name="T1" fmla="*/ 3497580 h 3563620"/>
                <a:gd name="T2" fmla="*/ 1002030 w 3810000"/>
                <a:gd name="T3" fmla="*/ 3451860 h 3563620"/>
                <a:gd name="T4" fmla="*/ 387350 w 3810000"/>
                <a:gd name="T5" fmla="*/ 2200910 h 3563620"/>
                <a:gd name="T6" fmla="*/ 554990 w 3810000"/>
                <a:gd name="T7" fmla="*/ 1870710 h 3563620"/>
                <a:gd name="T8" fmla="*/ 201930 w 3810000"/>
                <a:gd name="T9" fmla="*/ 674370 h 3563620"/>
                <a:gd name="T10" fmla="*/ 1454150 w 3810000"/>
                <a:gd name="T11" fmla="*/ 219710 h 3563620"/>
                <a:gd name="T12" fmla="*/ 1846580 w 3810000"/>
                <a:gd name="T13" fmla="*/ 562610 h 3563620"/>
                <a:gd name="T14" fmla="*/ 2931160 w 3810000"/>
                <a:gd name="T15" fmla="*/ 191770 h 3563620"/>
                <a:gd name="T16" fmla="*/ 3474720 w 3810000"/>
                <a:gd name="T17" fmla="*/ 1557020 h 3563620"/>
                <a:gd name="T18" fmla="*/ 3380740 w 3810000"/>
                <a:gd name="T19" fmla="*/ 1766570 h 3563620"/>
                <a:gd name="T20" fmla="*/ 3629660 w 3810000"/>
                <a:gd name="T21" fmla="*/ 2887980 h 3563620"/>
                <a:gd name="T22" fmla="*/ 3097530 w 3810000"/>
                <a:gd name="T23" fmla="*/ 3374390 h 3563620"/>
                <a:gd name="T24" fmla="*/ 2377440 w 3810000"/>
                <a:gd name="T25" fmla="*/ 3342640 h 3563620"/>
                <a:gd name="T26" fmla="*/ 2045970 w 3810000"/>
                <a:gd name="T27" fmla="*/ 3084830 h 3563620"/>
                <a:gd name="T28" fmla="*/ 1283970 w 3810000"/>
                <a:gd name="T29" fmla="*/ 3497580 h 3563620"/>
                <a:gd name="T30" fmla="*/ 1056640 w 3810000"/>
                <a:gd name="T31" fmla="*/ 148590 h 3563620"/>
                <a:gd name="T32" fmla="*/ 217170 w 3810000"/>
                <a:gd name="T33" fmla="*/ 681990 h 3563620"/>
                <a:gd name="T34" fmla="*/ 571500 w 3810000"/>
                <a:gd name="T35" fmla="*/ 1861820 h 3563620"/>
                <a:gd name="T36" fmla="*/ 575310 w 3810000"/>
                <a:gd name="T37" fmla="*/ 1868170 h 3563620"/>
                <a:gd name="T38" fmla="*/ 574040 w 3810000"/>
                <a:gd name="T39" fmla="*/ 1874520 h 3563620"/>
                <a:gd name="T40" fmla="*/ 403860 w 3810000"/>
                <a:gd name="T41" fmla="*/ 2207260 h 3563620"/>
                <a:gd name="T42" fmla="*/ 1008380 w 3810000"/>
                <a:gd name="T43" fmla="*/ 3436620 h 3563620"/>
                <a:gd name="T44" fmla="*/ 2039620 w 3810000"/>
                <a:gd name="T45" fmla="*/ 3067050 h 3563620"/>
                <a:gd name="T46" fmla="*/ 2045970 w 3810000"/>
                <a:gd name="T47" fmla="*/ 3063240 h 3563620"/>
                <a:gd name="T48" fmla="*/ 2053590 w 3810000"/>
                <a:gd name="T49" fmla="*/ 3067050 h 3563620"/>
                <a:gd name="T50" fmla="*/ 2386330 w 3810000"/>
                <a:gd name="T51" fmla="*/ 3328670 h 3563620"/>
                <a:gd name="T52" fmla="*/ 3093720 w 3810000"/>
                <a:gd name="T53" fmla="*/ 3360420 h 3563620"/>
                <a:gd name="T54" fmla="*/ 3615690 w 3810000"/>
                <a:gd name="T55" fmla="*/ 2882900 h 3563620"/>
                <a:gd name="T56" fmla="*/ 3365500 w 3810000"/>
                <a:gd name="T57" fmla="*/ 1778000 h 3563620"/>
                <a:gd name="T58" fmla="*/ 3362960 w 3810000"/>
                <a:gd name="T59" fmla="*/ 1766570 h 3563620"/>
                <a:gd name="T60" fmla="*/ 3459480 w 3810000"/>
                <a:gd name="T61" fmla="*/ 1553210 h 3563620"/>
                <a:gd name="T62" fmla="*/ 2926080 w 3810000"/>
                <a:gd name="T63" fmla="*/ 209550 h 3563620"/>
                <a:gd name="T64" fmla="*/ 1852930 w 3810000"/>
                <a:gd name="T65" fmla="*/ 582930 h 3563620"/>
                <a:gd name="T66" fmla="*/ 1845310 w 3810000"/>
                <a:gd name="T67" fmla="*/ 586740 h 3563620"/>
                <a:gd name="T68" fmla="*/ 1845310 w 3810000"/>
                <a:gd name="T69" fmla="*/ 586740 h 3563620"/>
                <a:gd name="T70" fmla="*/ 1837690 w 3810000"/>
                <a:gd name="T71" fmla="*/ 582930 h 3563620"/>
                <a:gd name="T72" fmla="*/ 1445260 w 3810000"/>
                <a:gd name="T73" fmla="*/ 236220 h 3563620"/>
                <a:gd name="T74" fmla="*/ 1056640 w 3810000"/>
                <a:gd name="T75" fmla="*/ 148590 h 3563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0000" h="3563620">
                  <a:moveTo>
                    <a:pt x="1283970" y="3497580"/>
                  </a:moveTo>
                  <a:cubicBezTo>
                    <a:pt x="1189990" y="3497580"/>
                    <a:pt x="1096010" y="3482340"/>
                    <a:pt x="1002030" y="3451860"/>
                  </a:cubicBezTo>
                  <a:cubicBezTo>
                    <a:pt x="506730" y="3288030"/>
                    <a:pt x="231140" y="2726690"/>
                    <a:pt x="387350" y="2200910"/>
                  </a:cubicBezTo>
                  <a:cubicBezTo>
                    <a:pt x="422910" y="2080260"/>
                    <a:pt x="480060" y="1968500"/>
                    <a:pt x="554990" y="1870710"/>
                  </a:cubicBezTo>
                  <a:cubicBezTo>
                    <a:pt x="151130" y="1617980"/>
                    <a:pt x="0" y="1106170"/>
                    <a:pt x="201930" y="674370"/>
                  </a:cubicBezTo>
                  <a:cubicBezTo>
                    <a:pt x="421640" y="203200"/>
                    <a:pt x="982980" y="0"/>
                    <a:pt x="1454150" y="219710"/>
                  </a:cubicBezTo>
                  <a:cubicBezTo>
                    <a:pt x="1615440" y="294640"/>
                    <a:pt x="1751330" y="412750"/>
                    <a:pt x="1846580" y="562610"/>
                  </a:cubicBezTo>
                  <a:cubicBezTo>
                    <a:pt x="2099310" y="184150"/>
                    <a:pt x="2543810" y="31750"/>
                    <a:pt x="2931160" y="191770"/>
                  </a:cubicBezTo>
                  <a:cubicBezTo>
                    <a:pt x="3416300" y="391160"/>
                    <a:pt x="3660140" y="1003300"/>
                    <a:pt x="3474720" y="1557020"/>
                  </a:cubicBezTo>
                  <a:cubicBezTo>
                    <a:pt x="3450590" y="1630680"/>
                    <a:pt x="3418840" y="1701800"/>
                    <a:pt x="3380740" y="1766570"/>
                  </a:cubicBezTo>
                  <a:cubicBezTo>
                    <a:pt x="3708400" y="2039620"/>
                    <a:pt x="3810000" y="2500630"/>
                    <a:pt x="3629660" y="2887980"/>
                  </a:cubicBezTo>
                  <a:cubicBezTo>
                    <a:pt x="3522980" y="3116580"/>
                    <a:pt x="3333750" y="3289300"/>
                    <a:pt x="3097530" y="3374390"/>
                  </a:cubicBezTo>
                  <a:cubicBezTo>
                    <a:pt x="2861310" y="3460750"/>
                    <a:pt x="2604770" y="3449320"/>
                    <a:pt x="2377440" y="3342640"/>
                  </a:cubicBezTo>
                  <a:cubicBezTo>
                    <a:pt x="2247900" y="3281680"/>
                    <a:pt x="2136140" y="3195320"/>
                    <a:pt x="2045970" y="3084830"/>
                  </a:cubicBezTo>
                  <a:cubicBezTo>
                    <a:pt x="1864360" y="3348990"/>
                    <a:pt x="1579880" y="3497580"/>
                    <a:pt x="1283970" y="3497580"/>
                  </a:cubicBezTo>
                  <a:close/>
                  <a:moveTo>
                    <a:pt x="1056640" y="148590"/>
                  </a:moveTo>
                  <a:cubicBezTo>
                    <a:pt x="708660" y="148590"/>
                    <a:pt x="374650" y="346710"/>
                    <a:pt x="217170" y="681990"/>
                  </a:cubicBezTo>
                  <a:cubicBezTo>
                    <a:pt x="17780" y="1108710"/>
                    <a:pt x="170180" y="1615440"/>
                    <a:pt x="571500" y="1861820"/>
                  </a:cubicBezTo>
                  <a:cubicBezTo>
                    <a:pt x="574040" y="1863090"/>
                    <a:pt x="575310" y="1865630"/>
                    <a:pt x="575310" y="1868170"/>
                  </a:cubicBezTo>
                  <a:cubicBezTo>
                    <a:pt x="575310" y="1870710"/>
                    <a:pt x="575310" y="1873250"/>
                    <a:pt x="574040" y="1874520"/>
                  </a:cubicBezTo>
                  <a:cubicBezTo>
                    <a:pt x="497840" y="1972310"/>
                    <a:pt x="440690" y="2084070"/>
                    <a:pt x="403860" y="2207260"/>
                  </a:cubicBezTo>
                  <a:cubicBezTo>
                    <a:pt x="250190" y="2724150"/>
                    <a:pt x="521970" y="3276600"/>
                    <a:pt x="1008380" y="3436620"/>
                  </a:cubicBezTo>
                  <a:cubicBezTo>
                    <a:pt x="1391920" y="3563620"/>
                    <a:pt x="1805940" y="3415030"/>
                    <a:pt x="2039620" y="3067050"/>
                  </a:cubicBezTo>
                  <a:cubicBezTo>
                    <a:pt x="2040890" y="3064510"/>
                    <a:pt x="2043430" y="3063240"/>
                    <a:pt x="2045970" y="3063240"/>
                  </a:cubicBezTo>
                  <a:cubicBezTo>
                    <a:pt x="2048510" y="3063240"/>
                    <a:pt x="2051050" y="3064510"/>
                    <a:pt x="2053590" y="3067050"/>
                  </a:cubicBezTo>
                  <a:cubicBezTo>
                    <a:pt x="2143760" y="3180080"/>
                    <a:pt x="2255520" y="3267710"/>
                    <a:pt x="2386330" y="3328670"/>
                  </a:cubicBezTo>
                  <a:cubicBezTo>
                    <a:pt x="2609850" y="3432810"/>
                    <a:pt x="2861310" y="3444240"/>
                    <a:pt x="3093720" y="3360420"/>
                  </a:cubicBezTo>
                  <a:cubicBezTo>
                    <a:pt x="3326130" y="3276600"/>
                    <a:pt x="3511550" y="3106420"/>
                    <a:pt x="3615690" y="2882900"/>
                  </a:cubicBezTo>
                  <a:cubicBezTo>
                    <a:pt x="3794760" y="2500630"/>
                    <a:pt x="3691890" y="2045970"/>
                    <a:pt x="3365500" y="1778000"/>
                  </a:cubicBezTo>
                  <a:cubicBezTo>
                    <a:pt x="3361690" y="1775460"/>
                    <a:pt x="3361690" y="1770380"/>
                    <a:pt x="3362960" y="1766570"/>
                  </a:cubicBezTo>
                  <a:cubicBezTo>
                    <a:pt x="3402330" y="1700530"/>
                    <a:pt x="3434080" y="1628140"/>
                    <a:pt x="3459480" y="1553210"/>
                  </a:cubicBezTo>
                  <a:cubicBezTo>
                    <a:pt x="3642360" y="1008380"/>
                    <a:pt x="3402330" y="405130"/>
                    <a:pt x="2926080" y="209550"/>
                  </a:cubicBezTo>
                  <a:cubicBezTo>
                    <a:pt x="2540000" y="49530"/>
                    <a:pt x="2100580" y="204470"/>
                    <a:pt x="1852930" y="582930"/>
                  </a:cubicBezTo>
                  <a:cubicBezTo>
                    <a:pt x="1851660" y="585470"/>
                    <a:pt x="1849120" y="586740"/>
                    <a:pt x="1845310" y="586740"/>
                  </a:cubicBezTo>
                  <a:cubicBezTo>
                    <a:pt x="1845310" y="586740"/>
                    <a:pt x="1845310" y="586740"/>
                    <a:pt x="1845310" y="586740"/>
                  </a:cubicBezTo>
                  <a:cubicBezTo>
                    <a:pt x="1842770" y="586740"/>
                    <a:pt x="1840230" y="585470"/>
                    <a:pt x="1837690" y="582930"/>
                  </a:cubicBezTo>
                  <a:cubicBezTo>
                    <a:pt x="1742440" y="431800"/>
                    <a:pt x="1607820" y="311150"/>
                    <a:pt x="1445260" y="236220"/>
                  </a:cubicBezTo>
                  <a:cubicBezTo>
                    <a:pt x="1320800" y="176530"/>
                    <a:pt x="1187450" y="148590"/>
                    <a:pt x="1056640" y="148590"/>
                  </a:cubicBezTo>
                  <a:close/>
                </a:path>
              </a:pathLst>
            </a:custGeom>
            <a:solidFill>
              <a:srgbClr val="1353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2000"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par>
                                <p:cTn id="17" presetID="55" presetClass="entr" presetSubtype="0" fill="hold" nodeType="withEffect">
                                  <p:stCondLst>
                                    <p:cond delay="0"/>
                                  </p:stCondLst>
                                  <p:childTnLst>
                                    <p:set>
                                      <p:cBhvr>
                                        <p:cTn id="18" dur="2000"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strVal val="#ppt_w*0.70"/>
                                          </p:val>
                                        </p:tav>
                                        <p:tav tm="100000">
                                          <p:val>
                                            <p:strVal val="#ppt_w"/>
                                          </p:val>
                                        </p:tav>
                                      </p:tavLst>
                                    </p:anim>
                                    <p:anim calcmode="lin" valueType="num">
                                      <p:cBhvr>
                                        <p:cTn id="20" dur="2000" fill="hold"/>
                                        <p:tgtEl>
                                          <p:spTgt spid="10"/>
                                        </p:tgtEl>
                                        <p:attrNameLst>
                                          <p:attrName>ppt_h</p:attrName>
                                        </p:attrNameLst>
                                      </p:cBhvr>
                                      <p:tavLst>
                                        <p:tav tm="0">
                                          <p:val>
                                            <p:strVal val="#ppt_h"/>
                                          </p:val>
                                        </p:tav>
                                        <p:tav tm="100000">
                                          <p:val>
                                            <p:strVal val="#ppt_h"/>
                                          </p:val>
                                        </p:tav>
                                      </p:tavLst>
                                    </p:anim>
                                    <p:animEffect transition="in" filter="fade">
                                      <p:cBhvr>
                                        <p:cTn id="21" dur="20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2000" fill="hold">
                                          <p:stCondLst>
                                            <p:cond delay="0"/>
                                          </p:stCondLst>
                                        </p:cTn>
                                        <p:tgtEl>
                                          <p:spTgt spid="9"/>
                                        </p:tgtEl>
                                        <p:attrNameLst>
                                          <p:attrName>style.visibility</p:attrName>
                                        </p:attrNameLst>
                                      </p:cBhvr>
                                      <p:to>
                                        <p:strVal val="visible"/>
                                      </p:to>
                                    </p:set>
                                    <p:animEffect transition="in" filter="wipe(up)">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93186" name="AutoShape 2">
            <a:extLst>
              <a:ext uri="{FF2B5EF4-FFF2-40B4-BE49-F238E27FC236}">
                <a16:creationId xmlns:a16="http://schemas.microsoft.com/office/drawing/2014/main" id="{D7245197-48D8-02A1-21DC-AE2B60E3408B}"/>
              </a:ext>
            </a:extLst>
          </p:cNvPr>
          <p:cNvSpPr>
            <a:spLocks noChangeShapeType="1"/>
          </p:cNvSpPr>
          <p:nvPr/>
        </p:nvSpPr>
        <p:spPr bwMode="auto">
          <a:xfrm>
            <a:off x="1028700" y="287813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3187" name="AutoShape 3">
            <a:extLst>
              <a:ext uri="{FF2B5EF4-FFF2-40B4-BE49-F238E27FC236}">
                <a16:creationId xmlns:a16="http://schemas.microsoft.com/office/drawing/2014/main" id="{08118131-7A32-62DE-9A2C-AA3D3FCF637C}"/>
              </a:ext>
            </a:extLst>
          </p:cNvPr>
          <p:cNvSpPr>
            <a:spLocks noChangeShapeType="1"/>
          </p:cNvSpPr>
          <p:nvPr/>
        </p:nvSpPr>
        <p:spPr bwMode="auto">
          <a:xfrm>
            <a:off x="1028700" y="9234488"/>
            <a:ext cx="16230600" cy="0"/>
          </a:xfrm>
          <a:prstGeom prst="line">
            <a:avLst/>
          </a:prstGeom>
          <a:noFill/>
          <a:ln w="47625">
            <a:solidFill>
              <a:srgbClr val="5F7D95"/>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3188" name="Group 4">
            <a:extLst>
              <a:ext uri="{FF2B5EF4-FFF2-40B4-BE49-F238E27FC236}">
                <a16:creationId xmlns:a16="http://schemas.microsoft.com/office/drawing/2014/main" id="{EE2C26D2-DF8F-FD19-FE4A-795115E8CBAD}"/>
              </a:ext>
            </a:extLst>
          </p:cNvPr>
          <p:cNvGrpSpPr>
            <a:grpSpLocks/>
          </p:cNvGrpSpPr>
          <p:nvPr/>
        </p:nvGrpSpPr>
        <p:grpSpPr bwMode="auto">
          <a:xfrm>
            <a:off x="365125" y="9417050"/>
            <a:ext cx="17557750" cy="709613"/>
            <a:chOff x="0" y="-44230"/>
            <a:chExt cx="23408743" cy="944881"/>
          </a:xfrm>
        </p:grpSpPr>
        <p:sp>
          <p:nvSpPr>
            <p:cNvPr id="5" name="Freeform 5">
              <a:extLst>
                <a:ext uri="{FF2B5EF4-FFF2-40B4-BE49-F238E27FC236}">
                  <a16:creationId xmlns:a16="http://schemas.microsoft.com/office/drawing/2014/main" id="{39DDC980-464B-3348-2113-7D1ACFBA1B50}"/>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6" name="TextBox 6">
              <a:extLst>
                <a:ext uri="{FF2B5EF4-FFF2-40B4-BE49-F238E27FC236}">
                  <a16:creationId xmlns:a16="http://schemas.microsoft.com/office/drawing/2014/main" id="{FBD48DAE-091B-56BA-0C9B-01C62C1D4E8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7" name="Group 7">
            <a:extLst>
              <a:ext uri="{FF2B5EF4-FFF2-40B4-BE49-F238E27FC236}">
                <a16:creationId xmlns:a16="http://schemas.microsoft.com/office/drawing/2014/main" id="{6AC878C8-ABE7-5A1C-7EF0-99269363C2FB}"/>
              </a:ext>
            </a:extLst>
          </p:cNvPr>
          <p:cNvGrpSpPr>
            <a:grpSpLocks/>
          </p:cNvGrpSpPr>
          <p:nvPr/>
        </p:nvGrpSpPr>
        <p:grpSpPr bwMode="auto">
          <a:xfrm>
            <a:off x="3057525" y="3211513"/>
            <a:ext cx="3851275" cy="2800350"/>
            <a:chOff x="0" y="-75941"/>
            <a:chExt cx="1014598" cy="737682"/>
          </a:xfrm>
        </p:grpSpPr>
        <p:sp>
          <p:nvSpPr>
            <p:cNvPr id="93192" name="Freeform 8">
              <a:extLst>
                <a:ext uri="{FF2B5EF4-FFF2-40B4-BE49-F238E27FC236}">
                  <a16:creationId xmlns:a16="http://schemas.microsoft.com/office/drawing/2014/main" id="{7E99FCFD-51EC-2A6D-301F-9A2CB3FF128C}"/>
                </a:ext>
              </a:extLst>
            </p:cNvPr>
            <p:cNvSpPr>
              <a:spLocks noChangeArrowheads="1"/>
            </p:cNvSpPr>
            <p:nvPr/>
          </p:nvSpPr>
          <p:spPr bwMode="auto">
            <a:xfrm>
              <a:off x="0" y="0"/>
              <a:ext cx="1014598" cy="661732"/>
            </a:xfrm>
            <a:custGeom>
              <a:avLst/>
              <a:gdLst>
                <a:gd name="T0" fmla="*/ 507299 w 1014598"/>
                <a:gd name="T1" fmla="*/ 0 h 661732"/>
                <a:gd name="T2" fmla="*/ 0 w 1014598"/>
                <a:gd name="T3" fmla="*/ 330866 h 661732"/>
                <a:gd name="T4" fmla="*/ 507299 w 1014598"/>
                <a:gd name="T5" fmla="*/ 661732 h 661732"/>
                <a:gd name="T6" fmla="*/ 1014598 w 1014598"/>
                <a:gd name="T7" fmla="*/ 330866 h 661732"/>
                <a:gd name="T8" fmla="*/ 507299 w 1014598"/>
                <a:gd name="T9" fmla="*/ 0 h 661732"/>
              </a:gdLst>
              <a:ahLst/>
              <a:cxnLst>
                <a:cxn ang="0">
                  <a:pos x="T0" y="T1"/>
                </a:cxn>
                <a:cxn ang="0">
                  <a:pos x="T2" y="T3"/>
                </a:cxn>
                <a:cxn ang="0">
                  <a:pos x="T4" y="T5"/>
                </a:cxn>
                <a:cxn ang="0">
                  <a:pos x="T6" y="T7"/>
                </a:cxn>
                <a:cxn ang="0">
                  <a:pos x="T8" y="T9"/>
                </a:cxn>
              </a:cxnLst>
              <a:rect l="0" t="0" r="r" b="b"/>
              <a:pathLst>
                <a:path w="1014598" h="661732">
                  <a:moveTo>
                    <a:pt x="507299" y="0"/>
                  </a:moveTo>
                  <a:cubicBezTo>
                    <a:pt x="227125" y="0"/>
                    <a:pt x="0" y="148134"/>
                    <a:pt x="0" y="330866"/>
                  </a:cubicBezTo>
                  <a:cubicBezTo>
                    <a:pt x="0" y="513598"/>
                    <a:pt x="227125" y="661732"/>
                    <a:pt x="507299" y="661732"/>
                  </a:cubicBezTo>
                  <a:cubicBezTo>
                    <a:pt x="787472" y="661732"/>
                    <a:pt x="1014598" y="513598"/>
                    <a:pt x="1014598" y="330866"/>
                  </a:cubicBezTo>
                  <a:cubicBezTo>
                    <a:pt x="1014598" y="148134"/>
                    <a:pt x="787472" y="0"/>
                    <a:pt x="507299" y="0"/>
                  </a:cubicBezTo>
                  <a:close/>
                </a:path>
              </a:pathLst>
            </a:custGeom>
            <a:solidFill>
              <a:srgbClr val="000000">
                <a:alpha val="0"/>
              </a:srgbClr>
            </a:solidFill>
            <a:ln w="57150" cap="sq">
              <a:solidFill>
                <a:srgbClr val="898888"/>
              </a:solidFill>
              <a:miter lim="800000"/>
              <a:headEnd/>
              <a:tailEnd/>
            </a:ln>
          </p:spPr>
          <p:txBody>
            <a:bodyPr/>
            <a:lstStyle/>
            <a:p>
              <a:pPr eaLnBrk="0" hangingPunct="0"/>
              <a:endParaRPr lang="en-US" altLang="zh-CN"/>
            </a:p>
          </p:txBody>
        </p:sp>
        <p:sp>
          <p:nvSpPr>
            <p:cNvPr id="93193" name="TextBox 9">
              <a:extLst>
                <a:ext uri="{FF2B5EF4-FFF2-40B4-BE49-F238E27FC236}">
                  <a16:creationId xmlns:a16="http://schemas.microsoft.com/office/drawing/2014/main" id="{12F140E7-5A4C-F2CD-40B2-C82D0A4988E7}"/>
                </a:ext>
              </a:extLst>
            </p:cNvPr>
            <p:cNvSpPr txBox="1">
              <a:spLocks noChangeArrowheads="1"/>
            </p:cNvSpPr>
            <p:nvPr/>
          </p:nvSpPr>
          <p:spPr bwMode="auto">
            <a:xfrm>
              <a:off x="95119" y="-75941"/>
              <a:ext cx="824361" cy="73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12175"/>
                </a:lnSpc>
              </a:pPr>
              <a:r>
                <a:rPr lang="en-US" altLang="zh-CN" sz="8700" b="1">
                  <a:solidFill>
                    <a:srgbClr val="FEFEFE"/>
                  </a:solidFill>
                  <a:latin typeface="Arial" panose="020B0604020202020204" pitchFamily="34" charset="0"/>
                  <a:sym typeface="Arimo Bold" panose="020B0704020202020204" pitchFamily="34" charset="0"/>
                </a:rPr>
                <a:t>07</a:t>
              </a:r>
            </a:p>
          </p:txBody>
        </p:sp>
      </p:grpSp>
      <p:sp>
        <p:nvSpPr>
          <p:cNvPr id="10" name="TextBox 10">
            <a:extLst>
              <a:ext uri="{FF2B5EF4-FFF2-40B4-BE49-F238E27FC236}">
                <a16:creationId xmlns:a16="http://schemas.microsoft.com/office/drawing/2014/main" id="{7E463AF5-359A-90B9-B11A-6C2493E08300}"/>
              </a:ext>
            </a:extLst>
          </p:cNvPr>
          <p:cNvSpPr txBox="1"/>
          <p:nvPr/>
        </p:nvSpPr>
        <p:spPr>
          <a:xfrm>
            <a:off x="228834" y="6230938"/>
            <a:ext cx="10210532" cy="2514856"/>
          </a:xfrm>
          <a:prstGeom prst="rect">
            <a:avLst/>
          </a:prstGeom>
        </p:spPr>
        <p:txBody>
          <a:bodyPr wrap="square" lIns="0" tIns="0" rIns="0" bIns="0">
            <a:spAutoFit/>
          </a:bodyPr>
          <a:lstStyle/>
          <a:p>
            <a:pPr marL="0" lvl="1" algn="ctr" fontAlgn="auto">
              <a:lnSpc>
                <a:spcPts val="6840"/>
              </a:lnSpc>
              <a:defRPr/>
            </a:pPr>
            <a:r>
              <a:rPr lang="en-US" sz="4000" b="1" spc="67"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PROVOCĂRI ȘI SOLUȚII ÎN PRACTICAREA COMPORTAMENTULUI ASERTIV ONLINE</a:t>
            </a:r>
          </a:p>
        </p:txBody>
      </p:sp>
      <p:sp>
        <p:nvSpPr>
          <p:cNvPr id="11" name="TextBox 11">
            <a:extLst>
              <a:ext uri="{FF2B5EF4-FFF2-40B4-BE49-F238E27FC236}">
                <a16:creationId xmlns:a16="http://schemas.microsoft.com/office/drawing/2014/main" id="{7D62F77D-B55C-4348-3DE2-EEA99E0A2B45}"/>
              </a:ext>
            </a:extLst>
          </p:cNvPr>
          <p:cNvSpPr txBox="1"/>
          <p:nvPr/>
        </p:nvSpPr>
        <p:spPr>
          <a:xfrm>
            <a:off x="801688" y="828675"/>
            <a:ext cx="16684625" cy="1898790"/>
          </a:xfrm>
          <a:prstGeom prst="rect">
            <a:avLst/>
          </a:prstGeom>
        </p:spPr>
        <p:txBody>
          <a:bodyPr lIns="0" tIns="0" rIns="0" bIns="0">
            <a:spAutoFit/>
          </a:bodyPr>
          <a:lstStyle/>
          <a:p>
            <a:pPr marL="0" lvl="1" algn="ctr" fontAlgn="auto">
              <a:lnSpc>
                <a:spcPts val="16080"/>
              </a:lnSpc>
              <a:defRPr/>
            </a:pPr>
            <a:r>
              <a:rPr lang="en-US" sz="12000" b="1" spc="-24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MODULUL 3 - LECȚIA 5</a:t>
            </a:r>
          </a:p>
        </p:txBody>
      </p:sp>
      <p:grpSp>
        <p:nvGrpSpPr>
          <p:cNvPr id="12" name="Group 12">
            <a:extLst>
              <a:ext uri="{FF2B5EF4-FFF2-40B4-BE49-F238E27FC236}">
                <a16:creationId xmlns:a16="http://schemas.microsoft.com/office/drawing/2014/main" id="{A4366D44-D1B3-1A42-E8A2-4BF6ACE42C0A}"/>
              </a:ext>
            </a:extLst>
          </p:cNvPr>
          <p:cNvGrpSpPr/>
          <p:nvPr/>
        </p:nvGrpSpPr>
        <p:grpSpPr>
          <a:xfrm>
            <a:off x="10841038" y="3132138"/>
            <a:ext cx="5759450" cy="5759450"/>
            <a:chOff x="0" y="0"/>
            <a:chExt cx="7620000" cy="7620000"/>
          </a:xfrm>
        </p:grpSpPr>
        <p:sp>
          <p:nvSpPr>
            <p:cNvPr id="13" name="Freeform 13">
              <a:extLst>
                <a:ext uri="{FF2B5EF4-FFF2-40B4-BE49-F238E27FC236}">
                  <a16:creationId xmlns:a16="http://schemas.microsoft.com/office/drawing/2014/main" id="{14B0A415-29F8-9681-861E-21EC37FBD779}"/>
                </a:ext>
              </a:extLst>
            </p:cNvPr>
            <p:cNvSpPr/>
            <p:nvPr/>
          </p:nvSpPr>
          <p:spPr>
            <a:xfrm>
              <a:off x="0" y="0"/>
              <a:ext cx="7620000" cy="7620000"/>
            </a:xfrm>
            <a:custGeom>
              <a:avLst/>
              <a:gdLst/>
              <a:ahLst/>
              <a:cxnLst/>
              <a:rect l="l" t="t" r="r" b="b"/>
              <a:pathLst>
                <a:path w="7620000" h="7620000">
                  <a:moveTo>
                    <a:pt x="6826250" y="0"/>
                  </a:moveTo>
                  <a:lnTo>
                    <a:pt x="793750" y="0"/>
                  </a:lnTo>
                  <a:cubicBezTo>
                    <a:pt x="355600" y="0"/>
                    <a:pt x="0" y="355600"/>
                    <a:pt x="0" y="793750"/>
                  </a:cubicBezTo>
                  <a:lnTo>
                    <a:pt x="0" y="7620000"/>
                  </a:lnTo>
                  <a:lnTo>
                    <a:pt x="6826250" y="7620000"/>
                  </a:lnTo>
                  <a:cubicBezTo>
                    <a:pt x="7264400" y="7620000"/>
                    <a:pt x="7620000" y="7264400"/>
                    <a:pt x="7620000" y="6826250"/>
                  </a:cubicBezTo>
                  <a:lnTo>
                    <a:pt x="7620000" y="0"/>
                  </a:lnTo>
                  <a:lnTo>
                    <a:pt x="6826250" y="0"/>
                  </a:lnTo>
                  <a:close/>
                </a:path>
              </a:pathLst>
            </a:custGeom>
            <a:blipFill>
              <a:blip r:embed="rId3"/>
              <a:stretch>
                <a:fillRect t="-25000" b="-25000"/>
              </a:stretch>
            </a:blipFill>
          </p:spPr>
          <p:txBody>
            <a:bodyPr/>
            <a:lstStyle/>
            <a:p>
              <a:endParaRPr lang="en-RO"/>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strips(downLeft)">
                                      <p:cBhvr>
                                        <p:cTn id="7" dur="1000"/>
                                        <p:tgtEl>
                                          <p:spTgt spid="11"/>
                                        </p:tgtEl>
                                      </p:cBhvr>
                                    </p:animEffect>
                                  </p:childTnLst>
                                </p:cTn>
                              </p:par>
                              <p:par>
                                <p:cTn id="8" presetID="23" presetClass="entr" presetSubtype="16" fill="hold" nodeType="withEffect">
                                  <p:stCondLst>
                                    <p:cond delay="0"/>
                                  </p:stCondLst>
                                  <p:childTnLst>
                                    <p:set>
                                      <p:cBhvr>
                                        <p:cTn id="9" dur="1000"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800" decel="100000"/>
                                        <p:tgtEl>
                                          <p:spTgt spid="7"/>
                                        </p:tgtEl>
                                      </p:cBhvr>
                                    </p:animEffect>
                                    <p:anim calcmode="lin" valueType="num">
                                      <p:cBhvr>
                                        <p:cTn id="17" dur="800" decel="100000" fill="hold"/>
                                        <p:tgtEl>
                                          <p:spTgt spid="7"/>
                                        </p:tgtEl>
                                        <p:attrNameLst>
                                          <p:attrName>style.rotation</p:attrName>
                                        </p:attrNameLst>
                                      </p:cBhvr>
                                      <p:tavLst>
                                        <p:tav tm="0">
                                          <p:val>
                                            <p:fltVal val="-90"/>
                                          </p:val>
                                        </p:tav>
                                        <p:tav tm="100000">
                                          <p:val>
                                            <p:fltVal val="0"/>
                                          </p:val>
                                        </p:tav>
                                      </p:tavLst>
                                    </p:anim>
                                    <p:anim calcmode="lin" valueType="num">
                                      <p:cBhvr>
                                        <p:cTn id="18" dur="800" decel="100000" fill="hold"/>
                                        <p:tgtEl>
                                          <p:spTgt spid="7"/>
                                        </p:tgtEl>
                                        <p:attrNameLst>
                                          <p:attrName>ppt_x</p:attrName>
                                        </p:attrNameLst>
                                      </p:cBhvr>
                                      <p:tavLst>
                                        <p:tav tm="0">
                                          <p:val>
                                            <p:strVal val="#ppt_x+0.4"/>
                                          </p:val>
                                        </p:tav>
                                        <p:tav tm="100000">
                                          <p:val>
                                            <p:strVal val="#ppt_x-0.05"/>
                                          </p:val>
                                        </p:tav>
                                      </p:tavLst>
                                    </p:anim>
                                    <p:anim calcmode="lin" valueType="num">
                                      <p:cBhvr>
                                        <p:cTn id="19" dur="800" decel="100000" fill="hold"/>
                                        <p:tgtEl>
                                          <p:spTgt spid="7"/>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000"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75B6D3F-CDC7-A537-BD43-542FD113F450}"/>
              </a:ext>
            </a:extLst>
          </p:cNvPr>
          <p:cNvGrpSpPr>
            <a:grpSpLocks/>
          </p:cNvGrpSpPr>
          <p:nvPr/>
        </p:nvGrpSpPr>
        <p:grpSpPr bwMode="auto">
          <a:xfrm>
            <a:off x="931863" y="2924175"/>
            <a:ext cx="7224712" cy="6215063"/>
            <a:chOff x="0" y="0"/>
            <a:chExt cx="9632371" cy="8285924"/>
          </a:xfrm>
        </p:grpSpPr>
        <p:pic>
          <p:nvPicPr>
            <p:cNvPr id="94211" name="Picture 3">
              <a:extLst>
                <a:ext uri="{FF2B5EF4-FFF2-40B4-BE49-F238E27FC236}">
                  <a16:creationId xmlns:a16="http://schemas.microsoft.com/office/drawing/2014/main" id="{18450D6E-BC6F-5DF1-2402-D5793D33C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125" r="15125"/>
            <a:stretch>
              <a:fillRect/>
            </a:stretch>
          </p:blipFill>
          <p:spPr bwMode="auto">
            <a:xfrm>
              <a:off x="0" y="0"/>
              <a:ext cx="9632371" cy="82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4212" name="AutoShape 4">
            <a:extLst>
              <a:ext uri="{FF2B5EF4-FFF2-40B4-BE49-F238E27FC236}">
                <a16:creationId xmlns:a16="http://schemas.microsoft.com/office/drawing/2014/main" id="{69341B7E-DA78-2E13-2865-6D70A8C9E76D}"/>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 name="TextBox 5">
            <a:extLst>
              <a:ext uri="{FF2B5EF4-FFF2-40B4-BE49-F238E27FC236}">
                <a16:creationId xmlns:a16="http://schemas.microsoft.com/office/drawing/2014/main" id="{43D95DBC-3D84-9225-51F7-B8F85D955443}"/>
              </a:ext>
            </a:extLst>
          </p:cNvPr>
          <p:cNvSpPr txBox="1"/>
          <p:nvPr/>
        </p:nvSpPr>
        <p:spPr>
          <a:xfrm>
            <a:off x="8602663" y="3224213"/>
            <a:ext cx="9018587" cy="5479513"/>
          </a:xfrm>
          <a:prstGeom prst="rect">
            <a:avLst/>
          </a:prstGeom>
        </p:spPr>
        <p:txBody>
          <a:bodyPr lIns="0" tIns="0" rIns="0" bIns="0">
            <a:spAutoFit/>
          </a:bodyPr>
          <a:lstStyle/>
          <a:p>
            <a:pPr fontAlgn="auto">
              <a:lnSpc>
                <a:spcPts val="4800"/>
              </a:lnSpc>
              <a:defRPr/>
            </a:pPr>
            <a:r>
              <a:rPr lang="en-US" sz="32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Confruntarea comportamentului pasiv-agresiv sau agresiv online poate fi o provocare, dar există strategii pentru a face acest lucru în mod asertiv și respectuos.</a:t>
            </a:r>
            <a:r>
              <a:rPr lang="en-US" sz="8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
            </a:r>
            <a:r>
              <a:rPr lang="en-US" sz="3200" spc="28"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Identificarea comportamentului: Primul pas este identificarea comportamentului pasiv-agresiv sau agresiv. Acestea pot include comentarii sarcastice sau jignitoare, sarcasm, ignorarea sau evitarea comunicării directe sau intimidarea.</a:t>
            </a:r>
          </a:p>
        </p:txBody>
      </p:sp>
      <p:sp>
        <p:nvSpPr>
          <p:cNvPr id="94214" name="AutoShape 6">
            <a:extLst>
              <a:ext uri="{FF2B5EF4-FFF2-40B4-BE49-F238E27FC236}">
                <a16:creationId xmlns:a16="http://schemas.microsoft.com/office/drawing/2014/main" id="{D4CB8F5D-3A8B-75DB-860A-BDAB9E8390F3}"/>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4215" name="AutoShape 7">
            <a:extLst>
              <a:ext uri="{FF2B5EF4-FFF2-40B4-BE49-F238E27FC236}">
                <a16:creationId xmlns:a16="http://schemas.microsoft.com/office/drawing/2014/main" id="{57A1C01E-F6F4-EA1E-DEC0-6899835E7102}"/>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98DF18C4-3BF6-3B3B-B117-3D2FBA191E85}"/>
              </a:ext>
            </a:extLst>
          </p:cNvPr>
          <p:cNvSpPr txBox="1">
            <a:spLocks noChangeArrowheads="1"/>
          </p:cNvSpPr>
          <p:nvPr/>
        </p:nvSpPr>
        <p:spPr bwMode="auto">
          <a:xfrm>
            <a:off x="1538288" y="1147763"/>
            <a:ext cx="14128750" cy="15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238"/>
              </a:lnSpc>
            </a:pPr>
            <a:r>
              <a:rPr lang="en-US" altLang="zh-CN" sz="4800" b="1" dirty="0" err="1">
                <a:solidFill>
                  <a:srgbClr val="FFFFFF"/>
                </a:solidFill>
                <a:latin typeface="Arial" panose="020B0604020202020204" pitchFamily="34" charset="0"/>
                <a:sym typeface="Arimo Bold" panose="020B0704020202020204" pitchFamily="34" charset="0"/>
              </a:rPr>
              <a:t>Confruntarea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pasiv-agresiv</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sau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agresiv</a:t>
            </a:r>
            <a:r>
              <a:rPr lang="en-US" altLang="zh-CN" sz="4800" b="1" dirty="0">
                <a:solidFill>
                  <a:srgbClr val="FFFFFF"/>
                </a:solidFill>
                <a:latin typeface="Arial" panose="020B0604020202020204" pitchFamily="34" charset="0"/>
                <a:sym typeface="Arimo Bold" panose="020B0704020202020204" pitchFamily="34" charset="0"/>
              </a:rPr>
              <a:t> online</a:t>
            </a:r>
          </a:p>
        </p:txBody>
      </p:sp>
      <p:grpSp>
        <p:nvGrpSpPr>
          <p:cNvPr id="94217" name="Group 9">
            <a:extLst>
              <a:ext uri="{FF2B5EF4-FFF2-40B4-BE49-F238E27FC236}">
                <a16:creationId xmlns:a16="http://schemas.microsoft.com/office/drawing/2014/main" id="{3AAEAE4C-68A4-C55C-5FBE-32A03E907731}"/>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19B05C4A-CFA8-36E3-1819-2E7A786CB671}"/>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11" name="TextBox 11">
              <a:extLst>
                <a:ext uri="{FF2B5EF4-FFF2-40B4-BE49-F238E27FC236}">
                  <a16:creationId xmlns:a16="http://schemas.microsoft.com/office/drawing/2014/main" id="{BD366766-643C-4BF4-5DB9-642EEEBF928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bwMode="auto">
      <p:bgPr>
        <a:solidFill>
          <a:srgbClr val="F68922"/>
        </a:solidFill>
        <a:effectLst/>
      </p:bgPr>
    </p:bg>
    <p:spTree>
      <p:nvGrpSpPr>
        <p:cNvPr id="1" name=""/>
        <p:cNvGrpSpPr/>
        <p:nvPr/>
      </p:nvGrpSpPr>
      <p:grpSpPr>
        <a:xfrm>
          <a:off x="0" y="0"/>
          <a:ext cx="0" cy="0"/>
          <a:chOff x="0" y="0"/>
          <a:chExt cx="0" cy="0"/>
        </a:xfrm>
      </p:grpSpPr>
      <p:sp>
        <p:nvSpPr>
          <p:cNvPr id="95234" name="AutoShape 2">
            <a:extLst>
              <a:ext uri="{FF2B5EF4-FFF2-40B4-BE49-F238E27FC236}">
                <a16:creationId xmlns:a16="http://schemas.microsoft.com/office/drawing/2014/main" id="{37FE7CF0-6E4C-0316-9D8F-CF27095C0E75}"/>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EC10E507-9A38-C9A2-34FA-78254B4A6A7A}"/>
              </a:ext>
            </a:extLst>
          </p:cNvPr>
          <p:cNvSpPr txBox="1">
            <a:spLocks noChangeArrowheads="1"/>
          </p:cNvSpPr>
          <p:nvPr/>
        </p:nvSpPr>
        <p:spPr bwMode="auto">
          <a:xfrm>
            <a:off x="1538288" y="3097213"/>
            <a:ext cx="159956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dirty="0" err="1">
                <a:solidFill>
                  <a:srgbClr val="FFFFFF"/>
                </a:solidFill>
                <a:latin typeface="Arial" panose="020B0604020202020204" pitchFamily="34" charset="0"/>
                <a:sym typeface="Arimo Bold" panose="020B0704020202020204" pitchFamily="34" charset="0"/>
              </a:rPr>
              <a:t>Menținerea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calmului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Confruntarea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comportamentului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pasiv-agresiv</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sau</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agresiv</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poate</a:t>
            </a:r>
            <a:r>
              <a:rPr lang="en-US" altLang="zh-CN" sz="2800" dirty="0">
                <a:solidFill>
                  <a:srgbClr val="FFFFFF"/>
                </a:solidFill>
                <a:latin typeface="Arial" panose="020B0604020202020204" pitchFamily="34" charset="0"/>
                <a:sym typeface="Arimo Bold" panose="020B0704020202020204" pitchFamily="34" charset="0"/>
              </a:rPr>
              <a:t> fi </a:t>
            </a:r>
            <a:r>
              <a:rPr lang="en-US" altLang="zh-CN" sz="2800" dirty="0" err="1">
                <a:solidFill>
                  <a:srgbClr val="FFFFFF"/>
                </a:solidFill>
                <a:latin typeface="Arial" panose="020B0604020202020204" pitchFamily="34" charset="0"/>
                <a:sym typeface="Arimo Bold" panose="020B0704020202020204" pitchFamily="34" charset="0"/>
              </a:rPr>
              <a:t>stresantă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poate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evoca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emoții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puternice</a:t>
            </a:r>
            <a:r>
              <a:rPr lang="en-US" altLang="zh-CN" sz="2800" dirty="0">
                <a:solidFill>
                  <a:srgbClr val="FFFFFF"/>
                </a:solidFill>
                <a:latin typeface="Arial" panose="020B0604020202020204" pitchFamily="34" charset="0"/>
                <a:sym typeface="Arimo Bold" panose="020B0704020202020204" pitchFamily="34" charset="0"/>
              </a:rPr>
              <a:t>. Este important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încerci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rămâi</a:t>
            </a:r>
            <a:r>
              <a:rPr lang="en-US" altLang="zh-CN" sz="2800" dirty="0">
                <a:solidFill>
                  <a:srgbClr val="FFFFFF"/>
                </a:solidFill>
                <a:latin typeface="Arial" panose="020B0604020202020204" pitchFamily="34" charset="0"/>
                <a:sym typeface="Arimo Bold" panose="020B0704020202020204" pitchFamily="34" charset="0"/>
              </a:rPr>
              <a:t> calm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nu </a:t>
            </a:r>
            <a:r>
              <a:rPr lang="en-US" altLang="zh-CN" sz="2800" dirty="0" err="1">
                <a:solidFill>
                  <a:srgbClr val="FFFFFF"/>
                </a:solidFill>
                <a:latin typeface="Arial" panose="020B0604020202020204" pitchFamily="34" charset="0"/>
                <a:sym typeface="Arimo Bold" panose="020B0704020202020204" pitchFamily="34" charset="0"/>
              </a:rPr>
              <a:t>răspunzi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același</a:t>
            </a:r>
            <a:r>
              <a:rPr lang="en-US" altLang="zh-CN" sz="2800" dirty="0">
                <a:solidFill>
                  <a:srgbClr val="FFFFFF"/>
                </a:solidFill>
                <a:latin typeface="Arial" panose="020B0604020202020204" pitchFamily="34" charset="0"/>
                <a:sym typeface="Arimo Bold" panose="020B0704020202020204" pitchFamily="34" charset="0"/>
              </a:rPr>
              <a:t> mod. </a:t>
            </a:r>
            <a:r>
              <a:rPr lang="en-US" altLang="zh-CN" sz="2800" dirty="0" err="1">
                <a:solidFill>
                  <a:srgbClr val="FFFFFF"/>
                </a:solidFill>
                <a:latin typeface="Arial" panose="020B0604020202020204" pitchFamily="34" charset="0"/>
                <a:sym typeface="Arimo Bold" panose="020B0704020202020204" pitchFamily="34" charset="0"/>
              </a:rPr>
              <a:t>Luarea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unei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pauze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înainte</a:t>
            </a:r>
            <a:r>
              <a:rPr lang="en-US" altLang="zh-CN" sz="2800" dirty="0">
                <a:solidFill>
                  <a:srgbClr val="FFFFFF"/>
                </a:solidFill>
                <a:latin typeface="Arial" panose="020B0604020202020204" pitchFamily="34" charset="0"/>
                <a:sym typeface="Arimo Bold" panose="020B0704020202020204" pitchFamily="34" charset="0"/>
              </a:rPr>
              <a:t> de a </a:t>
            </a:r>
            <a:r>
              <a:rPr lang="en-US" altLang="zh-CN" sz="2800" dirty="0" err="1">
                <a:solidFill>
                  <a:srgbClr val="FFFFFF"/>
                </a:solidFill>
                <a:latin typeface="Arial" panose="020B0604020202020204" pitchFamily="34" charset="0"/>
                <a:sym typeface="Arimo Bold" panose="020B0704020202020204" pitchFamily="34" charset="0"/>
              </a:rPr>
              <a:t>răspunde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pentru</a:t>
            </a:r>
            <a:r>
              <a:rPr lang="en-US" altLang="zh-CN" sz="2800" dirty="0">
                <a:solidFill>
                  <a:srgbClr val="FFFFFF"/>
                </a:solidFill>
                <a:latin typeface="Arial" panose="020B0604020202020204" pitchFamily="34" charset="0"/>
                <a:sym typeface="Arimo Bold" panose="020B0704020202020204" pitchFamily="34" charset="0"/>
              </a:rPr>
              <a:t> a </a:t>
            </a:r>
            <a:r>
              <a:rPr lang="en-US" altLang="zh-CN" sz="2800" dirty="0" err="1">
                <a:solidFill>
                  <a:srgbClr val="FFFFFF"/>
                </a:solidFill>
                <a:latin typeface="Arial" panose="020B0604020202020204" pitchFamily="34" charset="0"/>
                <a:sym typeface="Arimo Bold" panose="020B0704020202020204" pitchFamily="34" charset="0"/>
              </a:rPr>
              <a:t>gestiona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emoțiile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poate</a:t>
            </a:r>
            <a:r>
              <a:rPr lang="en-US" altLang="zh-CN" sz="2800" dirty="0">
                <a:solidFill>
                  <a:srgbClr val="FFFFFF"/>
                </a:solidFill>
                <a:latin typeface="Arial" panose="020B0604020202020204" pitchFamily="34" charset="0"/>
                <a:sym typeface="Arimo Bold" panose="020B0704020202020204" pitchFamily="34" charset="0"/>
              </a:rPr>
              <a:t> fi de </a:t>
            </a:r>
            <a:r>
              <a:rPr lang="en-US" altLang="zh-CN" sz="2800" dirty="0" err="1">
                <a:solidFill>
                  <a:srgbClr val="FFFFFF"/>
                </a:solidFill>
                <a:latin typeface="Arial" panose="020B0604020202020204" pitchFamily="34" charset="0"/>
                <a:sym typeface="Arimo Bold" panose="020B0704020202020204" pitchFamily="34" charset="0"/>
              </a:rPr>
              <a:t>ajutor</a:t>
            </a:r>
            <a:r>
              <a:rPr lang="en-US" altLang="zh-CN" sz="2800" dirty="0">
                <a:solidFill>
                  <a:srgbClr val="FFFFFF"/>
                </a:solidFill>
                <a:latin typeface="Arial" panose="020B0604020202020204" pitchFamily="34" charset="0"/>
                <a:sym typeface="Arimo Bold" panose="020B0704020202020204" pitchFamily="34" charset="0"/>
              </a:rPr>
              <a:t>.</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95236" name="AutoShape 4">
            <a:extLst>
              <a:ext uri="{FF2B5EF4-FFF2-40B4-BE49-F238E27FC236}">
                <a16:creationId xmlns:a16="http://schemas.microsoft.com/office/drawing/2014/main" id="{D35EC7AA-3783-D236-F2F9-EC6CB7A3B697}"/>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5237" name="AutoShape 5">
            <a:extLst>
              <a:ext uri="{FF2B5EF4-FFF2-40B4-BE49-F238E27FC236}">
                <a16:creationId xmlns:a16="http://schemas.microsoft.com/office/drawing/2014/main" id="{F93586BD-F67B-F782-602C-1746977310F7}"/>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33137162-509D-B0B3-5BD1-2DE1EFC32D6A}"/>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dirty="0" err="1">
                <a:solidFill>
                  <a:srgbClr val="FFFFFF"/>
                </a:solidFill>
                <a:latin typeface="Arial" panose="020B0604020202020204" pitchFamily="34" charset="0"/>
                <a:sym typeface="Arimo Bold" panose="020B0704020202020204" pitchFamily="34" charset="0"/>
              </a:rPr>
              <a:t>Confruntarea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pasiv-agresiv</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sau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agresiv</a:t>
            </a:r>
            <a:r>
              <a:rPr lang="en-US" altLang="zh-CN" sz="4800" b="1" dirty="0">
                <a:solidFill>
                  <a:srgbClr val="FFFFFF"/>
                </a:solidFill>
                <a:latin typeface="Arial" panose="020B0604020202020204" pitchFamily="34" charset="0"/>
                <a:sym typeface="Arimo Bold" panose="020B0704020202020204" pitchFamily="34" charset="0"/>
              </a:rPr>
              <a:t> online</a:t>
            </a:r>
          </a:p>
        </p:txBody>
      </p:sp>
      <p:grpSp>
        <p:nvGrpSpPr>
          <p:cNvPr id="95239" name="Group 7">
            <a:extLst>
              <a:ext uri="{FF2B5EF4-FFF2-40B4-BE49-F238E27FC236}">
                <a16:creationId xmlns:a16="http://schemas.microsoft.com/office/drawing/2014/main" id="{1EFA749A-48F2-61AA-174A-20BEF547F31E}"/>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48FF4490-BCA2-A796-91A5-B6A0DCB176A9}"/>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1E788354-E1A3-7EF7-97B7-F2D5FA7FBF4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C470D766-EE7F-4139-0F44-3DD3223EF130}"/>
              </a:ext>
            </a:extLst>
          </p:cNvPr>
          <p:cNvSpPr txBox="1">
            <a:spLocks noChangeArrowheads="1"/>
          </p:cNvSpPr>
          <p:nvPr/>
        </p:nvSpPr>
        <p:spPr bwMode="auto">
          <a:xfrm>
            <a:off x="1538288" y="5013325"/>
            <a:ext cx="16014700" cy="210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n-US" altLang="zh-CN" sz="2800" dirty="0" err="1">
                <a:solidFill>
                  <a:srgbClr val="FFFFFF"/>
                </a:solidFill>
                <a:latin typeface="Arial" panose="020B0604020202020204" pitchFamily="34" charset="0"/>
                <a:sym typeface="Arimo Bold" panose="020B0704020202020204" pitchFamily="34" charset="0"/>
              </a:rPr>
              <a:t>Comunicare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directă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clară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Abordați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comportamentul</a:t>
            </a:r>
            <a:r>
              <a:rPr lang="en-US" altLang="zh-CN" sz="2800" dirty="0">
                <a:solidFill>
                  <a:srgbClr val="FFFFFF"/>
                </a:solidFill>
                <a:latin typeface="Arial" panose="020B0604020202020204" pitchFamily="34" charset="0"/>
                <a:sym typeface="Arimo Bold" panose="020B0704020202020204" pitchFamily="34" charset="0"/>
              </a:rPr>
              <a:t> direct, </a:t>
            </a:r>
            <a:r>
              <a:rPr lang="en-US" altLang="zh-CN" sz="2800" dirty="0" err="1">
                <a:solidFill>
                  <a:srgbClr val="FFFFFF"/>
                </a:solidFill>
                <a:latin typeface="Arial" panose="020B0604020202020204" pitchFamily="34" charset="0"/>
                <a:sym typeface="Arimo Bold" panose="020B0704020202020204" pitchFamily="34" charset="0"/>
              </a:rPr>
              <a:t>dar</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respectuos</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Spune-i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persoanei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a:t>
            </a:r>
            <a:r>
              <a:rPr lang="en-US" altLang="zh-CN" sz="2800" dirty="0">
                <a:solidFill>
                  <a:srgbClr val="FFFFFF"/>
                </a:solidFill>
                <a:latin typeface="Arial" panose="020B0604020202020204" pitchFamily="34" charset="0"/>
                <a:sym typeface="Arimo Bold" panose="020B0704020202020204" pitchFamily="34" charset="0"/>
              </a:rPr>
              <a:t> ai </a:t>
            </a:r>
            <a:r>
              <a:rPr lang="en-US" altLang="zh-CN" sz="2800" dirty="0" err="1">
                <a:solidFill>
                  <a:srgbClr val="FFFFFF"/>
                </a:solidFill>
                <a:latin typeface="Arial" panose="020B0604020202020204" pitchFamily="34" charset="0"/>
                <a:sym typeface="Arimo Bold" panose="020B0704020202020204" pitchFamily="34" charset="0"/>
              </a:rPr>
              <a:t>observat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explică-i</a:t>
            </a:r>
            <a:r>
              <a:rPr lang="en-US" altLang="zh-CN" sz="2800" dirty="0">
                <a:solidFill>
                  <a:srgbClr val="FFFFFF"/>
                </a:solidFill>
                <a:latin typeface="Arial" panose="020B0604020202020204" pitchFamily="34" charset="0"/>
                <a:sym typeface="Arimo Bold" panose="020B0704020202020204" pitchFamily="34" charset="0"/>
              </a:rPr>
              <a:t> de </a:t>
            </a:r>
            <a:r>
              <a:rPr lang="en-US" altLang="zh-CN" sz="2800" dirty="0" err="1">
                <a:solidFill>
                  <a:srgbClr val="FFFFFF"/>
                </a:solidFill>
                <a:latin typeface="Arial" panose="020B0604020202020204" pitchFamily="34" charset="0"/>
                <a:sym typeface="Arimo Bold" panose="020B0704020202020204" pitchFamily="34" charset="0"/>
              </a:rPr>
              <a:t>ce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este</a:t>
            </a:r>
            <a:r>
              <a:rPr lang="en-US" altLang="zh-CN" sz="2800" dirty="0">
                <a:solidFill>
                  <a:srgbClr val="FFFFFF"/>
                </a:solidFill>
                <a:latin typeface="Arial" panose="020B0604020202020204" pitchFamily="34" charset="0"/>
                <a:sym typeface="Arimo Bold" panose="020B0704020202020204" pitchFamily="34" charset="0"/>
              </a:rPr>
              <a:t> o </a:t>
            </a:r>
            <a:r>
              <a:rPr lang="en-US" altLang="zh-CN" sz="2800" dirty="0" err="1">
                <a:solidFill>
                  <a:srgbClr val="FFFFFF"/>
                </a:solidFill>
                <a:latin typeface="Arial" panose="020B0604020202020204" pitchFamily="34" charset="0"/>
                <a:sym typeface="Arimo Bold" panose="020B0704020202020204" pitchFamily="34" charset="0"/>
              </a:rPr>
              <a:t>problemă</a:t>
            </a:r>
            <a:r>
              <a:rPr lang="en-US" altLang="zh-CN" sz="2800" dirty="0">
                <a:solidFill>
                  <a:srgbClr val="FFFFFF"/>
                </a:solidFill>
                <a:latin typeface="Arial" panose="020B0604020202020204" pitchFamily="34" charset="0"/>
                <a:sym typeface="Arimo Bold" panose="020B0704020202020204" pitchFamily="34" charset="0"/>
              </a:rPr>
              <a:t>. De </a:t>
            </a:r>
            <a:r>
              <a:rPr lang="en-US" altLang="zh-CN" sz="2800" dirty="0" err="1">
                <a:solidFill>
                  <a:srgbClr val="FFFFFF"/>
                </a:solidFill>
                <a:latin typeface="Arial" panose="020B0604020202020204" pitchFamily="34" charset="0"/>
                <a:sym typeface="Arimo Bold" panose="020B0704020202020204" pitchFamily="34" charset="0"/>
              </a:rPr>
              <a:t>exemplu</a:t>
            </a:r>
            <a:r>
              <a:rPr lang="en-US" altLang="zh-CN" sz="2800" dirty="0">
                <a:solidFill>
                  <a:srgbClr val="FFFFFF"/>
                </a:solidFill>
                <a:latin typeface="Arial" panose="020B0604020202020204" pitchFamily="34" charset="0"/>
                <a:sym typeface="Arimo Bold" panose="020B0704020202020204" pitchFamily="34" charset="0"/>
              </a:rPr>
              <a:t>, ai </a:t>
            </a:r>
            <a:r>
              <a:rPr lang="en-US" altLang="zh-CN" sz="2800" dirty="0" err="1">
                <a:solidFill>
                  <a:srgbClr val="FFFFFF"/>
                </a:solidFill>
                <a:latin typeface="Arial" panose="020B0604020202020204" pitchFamily="34" charset="0"/>
                <a:sym typeface="Arimo Bold" panose="020B0704020202020204" pitchFamily="34" charset="0"/>
              </a:rPr>
              <a:t>putea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spune</a:t>
            </a:r>
            <a:r>
              <a:rPr lang="en-US" altLang="zh-CN" sz="2800" dirty="0">
                <a:solidFill>
                  <a:srgbClr val="FFFFFF"/>
                </a:solidFill>
                <a:latin typeface="Arial" panose="020B0604020202020204" pitchFamily="34" charset="0"/>
                <a:sym typeface="Arimo Bold" panose="020B0704020202020204" pitchFamily="34" charset="0"/>
              </a:rPr>
              <a:t>: "Am </a:t>
            </a:r>
            <a:r>
              <a:rPr lang="en-US" altLang="zh-CN" sz="2800" dirty="0" err="1">
                <a:solidFill>
                  <a:srgbClr val="FFFFFF"/>
                </a:solidFill>
                <a:latin typeface="Arial" panose="020B0604020202020204" pitchFamily="34" charset="0"/>
                <a:sym typeface="Arimo Bold" panose="020B0704020202020204" pitchFamily="34" charset="0"/>
              </a:rPr>
              <a:t>observat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mesajele</a:t>
            </a:r>
            <a:r>
              <a:rPr lang="en-US" altLang="zh-CN" sz="2800" dirty="0">
                <a:solidFill>
                  <a:srgbClr val="FFFFFF"/>
                </a:solidFill>
                <a:latin typeface="Arial" panose="020B0604020202020204" pitchFamily="34" charset="0"/>
                <a:sym typeface="Arimo Bold" panose="020B0704020202020204" pitchFamily="34" charset="0"/>
              </a:rPr>
              <a:t> tale </a:t>
            </a:r>
            <a:r>
              <a:rPr lang="en-US" altLang="zh-CN" sz="2800" dirty="0" err="1">
                <a:solidFill>
                  <a:srgbClr val="FFFFFF"/>
                </a:solidFill>
                <a:latin typeface="Arial" panose="020B0604020202020204" pitchFamily="34" charset="0"/>
                <a:sym typeface="Arimo Bold" panose="020B0704020202020204" pitchFamily="34" charset="0"/>
              </a:rPr>
              <a:t>tind</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fie </a:t>
            </a:r>
            <a:r>
              <a:rPr lang="en-US" altLang="zh-CN" sz="2800" dirty="0" err="1">
                <a:solidFill>
                  <a:srgbClr val="FFFFFF"/>
                </a:solidFill>
                <a:latin typeface="Arial" panose="020B0604020202020204" pitchFamily="34" charset="0"/>
                <a:sym typeface="Arimo Bold" panose="020B0704020202020204" pitchFamily="34" charset="0"/>
              </a:rPr>
              <a:t>sarcastice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iar</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acest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lucru</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îmi</a:t>
            </a:r>
            <a:r>
              <a:rPr lang="en-US" altLang="zh-CN" sz="2800" dirty="0">
                <a:solidFill>
                  <a:srgbClr val="FFFFFF"/>
                </a:solidFill>
                <a:latin typeface="Arial" panose="020B0604020202020204" pitchFamily="34" charset="0"/>
                <a:sym typeface="Arimo Bold" panose="020B0704020202020204" pitchFamily="34" charset="0"/>
              </a:rPr>
              <a:t> face </a:t>
            </a:r>
            <a:r>
              <a:rPr lang="en-US" altLang="zh-CN" sz="2800" dirty="0" err="1">
                <a:solidFill>
                  <a:srgbClr val="FFFFFF"/>
                </a:solidFill>
                <a:latin typeface="Arial" panose="020B0604020202020204" pitchFamily="34" charset="0"/>
                <a:sym typeface="Arimo Bold" panose="020B0704020202020204" pitchFamily="34" charset="0"/>
              </a:rPr>
              <a:t>dificil</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înțeleg</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încerci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comunici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exprimi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gândurile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într</a:t>
            </a:r>
            <a:r>
              <a:rPr lang="en-US" altLang="zh-CN" sz="2800" dirty="0">
                <a:solidFill>
                  <a:srgbClr val="FFFFFF"/>
                </a:solidFill>
                <a:latin typeface="Arial" panose="020B0604020202020204" pitchFamily="34" charset="0"/>
                <a:sym typeface="Arimo Bold" panose="020B0704020202020204" pitchFamily="34" charset="0"/>
              </a:rPr>
              <a:t>-un mod </a:t>
            </a:r>
            <a:r>
              <a:rPr lang="en-US" altLang="zh-CN" sz="2800" dirty="0" err="1">
                <a:solidFill>
                  <a:srgbClr val="FFFFFF"/>
                </a:solidFill>
                <a:latin typeface="Arial" panose="020B0604020202020204" pitchFamily="34" charset="0"/>
                <a:sym typeface="Arimo Bold" panose="020B0704020202020204" pitchFamily="34" charset="0"/>
              </a:rPr>
              <a:t>mai</a:t>
            </a:r>
            <a:r>
              <a:rPr lang="en-US" altLang="zh-CN" sz="2800" dirty="0">
                <a:solidFill>
                  <a:srgbClr val="FFFFFF"/>
                </a:solidFill>
                <a:latin typeface="Arial" panose="020B0604020202020204" pitchFamily="34" charset="0"/>
                <a:sym typeface="Arimo Bold" panose="020B0704020202020204" pitchFamily="34" charset="0"/>
              </a:rPr>
              <a:t> direct?"</a:t>
            </a:r>
            <a:endParaRPr lang="en-US" altLang="zh-CN" sz="2800" dirty="0">
              <a:solidFill>
                <a:srgbClr val="FFFFFF"/>
              </a:solidFill>
              <a:latin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rgbClr val="FF9900"/>
        </a:solidFill>
        <a:effectLst/>
      </p:bgPr>
    </p:bg>
    <p:spTree>
      <p:nvGrpSpPr>
        <p:cNvPr id="1" name=""/>
        <p:cNvGrpSpPr/>
        <p:nvPr/>
      </p:nvGrpSpPr>
      <p:grpSpPr>
        <a:xfrm>
          <a:off x="0" y="0"/>
          <a:ext cx="0" cy="0"/>
          <a:chOff x="0" y="0"/>
          <a:chExt cx="0" cy="0"/>
        </a:xfrm>
      </p:grpSpPr>
      <p:sp>
        <p:nvSpPr>
          <p:cNvPr id="22530" name="Freeform 20">
            <a:extLst>
              <a:ext uri="{FF2B5EF4-FFF2-40B4-BE49-F238E27FC236}">
                <a16:creationId xmlns:a16="http://schemas.microsoft.com/office/drawing/2014/main" id="{ED43DC7A-944B-4A5D-8BB6-09F28BA2E47E}"/>
              </a:ext>
            </a:extLst>
          </p:cNvPr>
          <p:cNvSpPr>
            <a:spLocks noChangeArrowheads="1"/>
          </p:cNvSpPr>
          <p:nvPr/>
        </p:nvSpPr>
        <p:spPr bwMode="auto">
          <a:xfrm rot="-7900054">
            <a:off x="7348538" y="2133600"/>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1" name="Freeform 21">
            <a:extLst>
              <a:ext uri="{FF2B5EF4-FFF2-40B4-BE49-F238E27FC236}">
                <a16:creationId xmlns:a16="http://schemas.microsoft.com/office/drawing/2014/main" id="{5BE283BD-2C9E-4CC2-31A7-BB8EDC3AB774}"/>
              </a:ext>
            </a:extLst>
          </p:cNvPr>
          <p:cNvSpPr>
            <a:spLocks noChangeArrowheads="1"/>
          </p:cNvSpPr>
          <p:nvPr/>
        </p:nvSpPr>
        <p:spPr bwMode="auto">
          <a:xfrm rot="-2700000">
            <a:off x="10017125" y="2144713"/>
            <a:ext cx="1012825" cy="454025"/>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2" name="Freeform 22">
            <a:extLst>
              <a:ext uri="{FF2B5EF4-FFF2-40B4-BE49-F238E27FC236}">
                <a16:creationId xmlns:a16="http://schemas.microsoft.com/office/drawing/2014/main" id="{41BFFC22-69B8-558F-AF7D-085E0B39C99B}"/>
              </a:ext>
            </a:extLst>
          </p:cNvPr>
          <p:cNvSpPr>
            <a:spLocks noChangeArrowheads="1"/>
          </p:cNvSpPr>
          <p:nvPr/>
        </p:nvSpPr>
        <p:spPr bwMode="auto">
          <a:xfrm rot="3209977">
            <a:off x="9982200" y="7689850"/>
            <a:ext cx="1012825" cy="454025"/>
          </a:xfrm>
          <a:custGeom>
            <a:avLst/>
            <a:gdLst>
              <a:gd name="T0" fmla="*/ 0 w 1012981"/>
              <a:gd name="T1" fmla="*/ 0 h 454921"/>
              <a:gd name="T2" fmla="*/ 1012981 w 1012981"/>
              <a:gd name="T3" fmla="*/ 0 h 454921"/>
              <a:gd name="T4" fmla="*/ 1012981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1" y="0"/>
                </a:lnTo>
                <a:lnTo>
                  <a:pt x="1012981"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3" name="Freeform 23">
            <a:extLst>
              <a:ext uri="{FF2B5EF4-FFF2-40B4-BE49-F238E27FC236}">
                <a16:creationId xmlns:a16="http://schemas.microsoft.com/office/drawing/2014/main" id="{D913C5F6-B7A8-F07E-AE38-219E278064F4}"/>
              </a:ext>
            </a:extLst>
          </p:cNvPr>
          <p:cNvSpPr>
            <a:spLocks noChangeArrowheads="1"/>
          </p:cNvSpPr>
          <p:nvPr/>
        </p:nvSpPr>
        <p:spPr bwMode="auto">
          <a:xfrm rot="7866361">
            <a:off x="7241381" y="7663657"/>
            <a:ext cx="1012825" cy="455612"/>
          </a:xfrm>
          <a:custGeom>
            <a:avLst/>
            <a:gdLst>
              <a:gd name="T0" fmla="*/ 0 w 1012981"/>
              <a:gd name="T1" fmla="*/ 0 h 454921"/>
              <a:gd name="T2" fmla="*/ 1012982 w 1012981"/>
              <a:gd name="T3" fmla="*/ 0 h 454921"/>
              <a:gd name="T4" fmla="*/ 1012982 w 1012981"/>
              <a:gd name="T5" fmla="*/ 454921 h 454921"/>
              <a:gd name="T6" fmla="*/ 0 w 1012981"/>
              <a:gd name="T7" fmla="*/ 454921 h 454921"/>
              <a:gd name="T8" fmla="*/ 0 w 1012981"/>
              <a:gd name="T9" fmla="*/ 0 h 454921"/>
            </a:gdLst>
            <a:ahLst/>
            <a:cxnLst>
              <a:cxn ang="0">
                <a:pos x="T0" y="T1"/>
              </a:cxn>
              <a:cxn ang="0">
                <a:pos x="T2" y="T3"/>
              </a:cxn>
              <a:cxn ang="0">
                <a:pos x="T4" y="T5"/>
              </a:cxn>
              <a:cxn ang="0">
                <a:pos x="T6" y="T7"/>
              </a:cxn>
              <a:cxn ang="0">
                <a:pos x="T8" y="T9"/>
              </a:cxn>
            </a:cxnLst>
            <a:rect l="0" t="0" r="r" b="b"/>
            <a:pathLst>
              <a:path w="1012981" h="454921">
                <a:moveTo>
                  <a:pt x="0" y="0"/>
                </a:moveTo>
                <a:lnTo>
                  <a:pt x="1012982" y="0"/>
                </a:lnTo>
                <a:lnTo>
                  <a:pt x="1012982" y="454921"/>
                </a:lnTo>
                <a:lnTo>
                  <a:pt x="0" y="454921"/>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7" name="Group 36">
            <a:extLst>
              <a:ext uri="{FF2B5EF4-FFF2-40B4-BE49-F238E27FC236}">
                <a16:creationId xmlns:a16="http://schemas.microsoft.com/office/drawing/2014/main" id="{D1FE19FD-DC32-EE19-8DE6-158F3D978ED1}"/>
              </a:ext>
            </a:extLst>
          </p:cNvPr>
          <p:cNvGrpSpPr>
            <a:grpSpLocks/>
          </p:cNvGrpSpPr>
          <p:nvPr/>
        </p:nvGrpSpPr>
        <p:grpSpPr bwMode="auto">
          <a:xfrm>
            <a:off x="1028700" y="1028700"/>
            <a:ext cx="5586413" cy="2663825"/>
            <a:chOff x="1620" y="1620"/>
            <a:chExt cx="8798" cy="4194"/>
          </a:xfrm>
        </p:grpSpPr>
        <p:grpSp>
          <p:nvGrpSpPr>
            <p:cNvPr id="22535" name="Group 11">
              <a:extLst>
                <a:ext uri="{FF2B5EF4-FFF2-40B4-BE49-F238E27FC236}">
                  <a16:creationId xmlns:a16="http://schemas.microsoft.com/office/drawing/2014/main" id="{16E70B09-9CD5-4791-D257-88AA8F73153E}"/>
                </a:ext>
              </a:extLst>
            </p:cNvPr>
            <p:cNvGrpSpPr>
              <a:grpSpLocks/>
            </p:cNvGrpSpPr>
            <p:nvPr/>
          </p:nvGrpSpPr>
          <p:grpSpPr bwMode="auto">
            <a:xfrm>
              <a:off x="1620" y="1620"/>
              <a:ext cx="8799" cy="4194"/>
              <a:chOff x="0" y="0"/>
              <a:chExt cx="2065940" cy="984643"/>
            </a:xfrm>
          </p:grpSpPr>
          <p:sp>
            <p:nvSpPr>
              <p:cNvPr id="22536" name="Freeform 12">
                <a:extLst>
                  <a:ext uri="{FF2B5EF4-FFF2-40B4-BE49-F238E27FC236}">
                    <a16:creationId xmlns:a16="http://schemas.microsoft.com/office/drawing/2014/main" id="{FB9E6BB5-6780-CD8A-795A-F7854822D262}"/>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37" name="TextBox 13">
                <a:extLst>
                  <a:ext uri="{FF2B5EF4-FFF2-40B4-BE49-F238E27FC236}">
                    <a16:creationId xmlns:a16="http://schemas.microsoft.com/office/drawing/2014/main" id="{5A90B804-3B88-101C-BFE3-9F94F2FB0A6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38" name="Freeform 26">
              <a:extLst>
                <a:ext uri="{FF2B5EF4-FFF2-40B4-BE49-F238E27FC236}">
                  <a16:creationId xmlns:a16="http://schemas.microsoft.com/office/drawing/2014/main" id="{A4599FD4-A24B-E8D8-DD6E-3FE44133E791}"/>
                </a:ext>
              </a:extLst>
            </p:cNvPr>
            <p:cNvSpPr>
              <a:spLocks noChangeArrowheads="1"/>
            </p:cNvSpPr>
            <p:nvPr/>
          </p:nvSpPr>
          <p:spPr bwMode="auto">
            <a:xfrm>
              <a:off x="2033" y="2391"/>
              <a:ext cx="2797" cy="2640"/>
            </a:xfrm>
            <a:custGeom>
              <a:avLst/>
              <a:gdLst>
                <a:gd name="T0" fmla="*/ 0 w 1776392"/>
                <a:gd name="T1" fmla="*/ 0 h 1676470"/>
                <a:gd name="T2" fmla="*/ 1776393 w 1776392"/>
                <a:gd name="T3" fmla="*/ 0 h 1676470"/>
                <a:gd name="T4" fmla="*/ 1776393 w 1776392"/>
                <a:gd name="T5" fmla="*/ 1676470 h 1676470"/>
                <a:gd name="T6" fmla="*/ 0 w 1776392"/>
                <a:gd name="T7" fmla="*/ 1676470 h 1676470"/>
                <a:gd name="T8" fmla="*/ 0 w 1776392"/>
                <a:gd name="T9" fmla="*/ 0 h 1676470"/>
              </a:gdLst>
              <a:ahLst/>
              <a:cxnLst>
                <a:cxn ang="0">
                  <a:pos x="T0" y="T1"/>
                </a:cxn>
                <a:cxn ang="0">
                  <a:pos x="T2" y="T3"/>
                </a:cxn>
                <a:cxn ang="0">
                  <a:pos x="T4" y="T5"/>
                </a:cxn>
                <a:cxn ang="0">
                  <a:pos x="T6" y="T7"/>
                </a:cxn>
                <a:cxn ang="0">
                  <a:pos x="T8" y="T9"/>
                </a:cxn>
              </a:cxnLst>
              <a:rect l="0" t="0" r="r" b="b"/>
              <a:pathLst>
                <a:path w="1776392" h="1676470">
                  <a:moveTo>
                    <a:pt x="0" y="0"/>
                  </a:moveTo>
                  <a:lnTo>
                    <a:pt x="1776393" y="0"/>
                  </a:lnTo>
                  <a:lnTo>
                    <a:pt x="1776393" y="1676470"/>
                  </a:lnTo>
                  <a:lnTo>
                    <a:pt x="0" y="167647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39" name="TextBox 27">
              <a:extLst>
                <a:ext uri="{FF2B5EF4-FFF2-40B4-BE49-F238E27FC236}">
                  <a16:creationId xmlns:a16="http://schemas.microsoft.com/office/drawing/2014/main" id="{309AD555-DC94-5E8F-372E-4E3DFE01DD49}"/>
                </a:ext>
              </a:extLst>
            </p:cNvPr>
            <p:cNvSpPr txBox="1">
              <a:spLocks noChangeArrowheads="1"/>
            </p:cNvSpPr>
            <p:nvPr/>
          </p:nvSpPr>
          <p:spPr bwMode="auto">
            <a:xfrm>
              <a:off x="5446" y="2353"/>
              <a:ext cx="4436" cy="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dirty="0">
                  <a:solidFill>
                    <a:srgbClr val="FEFEFE"/>
                  </a:solidFill>
                  <a:latin typeface="Arial" panose="020B0604020202020204" pitchFamily="34" charset="0"/>
                  <a:sym typeface="Arial" panose="020B0604020202020204" pitchFamily="34" charset="0"/>
                </a:rPr>
                <a:t>Direct</a:t>
              </a:r>
            </a:p>
          </p:txBody>
        </p:sp>
      </p:grpSp>
      <p:sp>
        <p:nvSpPr>
          <p:cNvPr id="28" name="TextBox 28">
            <a:extLst>
              <a:ext uri="{FF2B5EF4-FFF2-40B4-BE49-F238E27FC236}">
                <a16:creationId xmlns:a16="http://schemas.microsoft.com/office/drawing/2014/main" id="{CF9BF9EC-BD08-2EDD-F5F8-28169E77B679}"/>
              </a:ext>
            </a:extLst>
          </p:cNvPr>
          <p:cNvSpPr txBox="1">
            <a:spLocks noChangeArrowheads="1"/>
          </p:cNvSpPr>
          <p:nvPr/>
        </p:nvSpPr>
        <p:spPr bwMode="auto">
          <a:xfrm>
            <a:off x="6994525" y="3159125"/>
            <a:ext cx="42989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algn="ctr" eaLnBrk="1" hangingPunct="1">
              <a:lnSpc>
                <a:spcPts val="5800"/>
              </a:lnSpc>
            </a:pPr>
            <a:r>
              <a:rPr lang="ro-RO" altLang="zh-CN" sz="4200" dirty="0">
                <a:solidFill>
                  <a:srgbClr val="100F0D"/>
                </a:solidFill>
                <a:latin typeface="Arial" panose="020B0604020202020204" pitchFamily="34" charset="0"/>
                <a:sym typeface="Arimo Bold" panose="020B0704020202020204" pitchFamily="34" charset="0"/>
              </a:rPr>
              <a:t>F</a:t>
            </a:r>
            <a:r>
              <a:rPr lang="en-US" altLang="zh-CN" sz="4200" dirty="0" err="1">
                <a:solidFill>
                  <a:srgbClr val="100F0D"/>
                </a:solidFill>
                <a:latin typeface="Arial" panose="020B0604020202020204" pitchFamily="34" charset="0"/>
                <a:sym typeface="Arimo Bold" panose="020B0704020202020204" pitchFamily="34" charset="0"/>
              </a:rPr>
              <a:t>ormator</a:t>
            </a:r>
            <a:r>
              <a:rPr lang="ro-RO" altLang="zh-CN" sz="4200" dirty="0" err="1">
                <a:solidFill>
                  <a:srgbClr val="100F0D"/>
                </a:solidFill>
                <a:latin typeface="Arial" panose="020B0604020202020204" pitchFamily="34" charset="0"/>
                <a:sym typeface="Arimo Bold" panose="020B0704020202020204" pitchFamily="34" charset="0"/>
              </a:rPr>
              <a:t>ul</a:t>
            </a:r>
            <a:r>
              <a:rPr lang="en-US" altLang="zh-CN" sz="4200" dirty="0">
                <a:solidFill>
                  <a:srgbClr val="100F0D"/>
                </a:solidFill>
                <a:latin typeface="Arial" panose="020B0604020202020204" pitchFamily="34" charset="0"/>
                <a:sym typeface="Arimo Bold" panose="020B0704020202020204" pitchFamily="34" charset="0"/>
              </a:rPr>
              <a:t> care </a:t>
            </a:r>
            <a:r>
              <a:rPr lang="en-US" altLang="zh-CN" sz="4200" dirty="0" err="1">
                <a:solidFill>
                  <a:srgbClr val="100F0D"/>
                </a:solidFill>
                <a:latin typeface="Arial" panose="020B0604020202020204" pitchFamily="34" charset="0"/>
                <a:sym typeface="Arimo Bold" panose="020B0704020202020204" pitchFamily="34" charset="0"/>
              </a:rPr>
              <a:t>lucrează</a:t>
            </a:r>
            <a:r>
              <a:rPr lang="en-US" altLang="zh-CN" sz="4200" dirty="0">
                <a:solidFill>
                  <a:srgbClr val="100F0D"/>
                </a:solidFill>
                <a:latin typeface="Arial" panose="020B0604020202020204" pitchFamily="34" charset="0"/>
                <a:sym typeface="Arimo Bold" panose="020B0704020202020204" pitchFamily="34" charset="0"/>
              </a:rPr>
              <a:t> cu </a:t>
            </a:r>
            <a:r>
              <a:rPr lang="en-US" altLang="zh-CN" sz="4200" dirty="0" err="1">
                <a:solidFill>
                  <a:srgbClr val="100F0D"/>
                </a:solidFill>
                <a:latin typeface="Arial" panose="020B0604020202020204" pitchFamily="34" charset="0"/>
                <a:sym typeface="Arimo Bold" panose="020B0704020202020204" pitchFamily="34" charset="0"/>
              </a:rPr>
              <a:t>persoane</a:t>
            </a:r>
            <a:r>
              <a:rPr lang="en-US" altLang="zh-CN" sz="4200" dirty="0">
                <a:solidFill>
                  <a:srgbClr val="100F0D"/>
                </a:solidFill>
                <a:latin typeface="Arial" panose="020B0604020202020204" pitchFamily="34" charset="0"/>
                <a:sym typeface="Arimo Bold" panose="020B0704020202020204" pitchFamily="34" charset="0"/>
              </a:rPr>
              <a:t> cu </a:t>
            </a:r>
            <a:r>
              <a:rPr lang="en-US" altLang="zh-CN" sz="4200" dirty="0" err="1">
                <a:solidFill>
                  <a:srgbClr val="100F0D"/>
                </a:solidFill>
                <a:latin typeface="Arial" panose="020B0604020202020204" pitchFamily="34" charset="0"/>
                <a:sym typeface="Arimo Bold" panose="020B0704020202020204" pitchFamily="34" charset="0"/>
              </a:rPr>
              <a:t>dizabilități</a:t>
            </a:r>
            <a:r>
              <a:rPr lang="en-US" altLang="zh-CN" sz="4200" dirty="0">
                <a:solidFill>
                  <a:srgbClr val="100F0D"/>
                </a:solidFill>
                <a:latin typeface="Arial" panose="020B0604020202020204" pitchFamily="34" charset="0"/>
                <a:sym typeface="Arimo Bold" panose="020B0704020202020204" pitchFamily="34" charset="0"/>
              </a:rPr>
              <a:t>, </a:t>
            </a:r>
            <a:r>
              <a:rPr lang="en-US" altLang="zh-CN" sz="4200" dirty="0" err="1">
                <a:solidFill>
                  <a:srgbClr val="100F0D"/>
                </a:solidFill>
                <a:latin typeface="Arial" panose="020B0604020202020204" pitchFamily="34" charset="0"/>
                <a:sym typeface="Arimo Bold" panose="020B0704020202020204" pitchFamily="34" charset="0"/>
              </a:rPr>
              <a:t>este</a:t>
            </a:r>
            <a:r>
              <a:rPr lang="en-US" altLang="zh-CN" sz="4200" dirty="0">
                <a:solidFill>
                  <a:srgbClr val="100F0D"/>
                </a:solidFill>
                <a:latin typeface="Arial" panose="020B0604020202020204" pitchFamily="34" charset="0"/>
                <a:sym typeface="Arimo Bold" panose="020B0704020202020204" pitchFamily="34" charset="0"/>
              </a:rPr>
              <a:t> </a:t>
            </a:r>
            <a:r>
              <a:rPr lang="en-US" altLang="zh-CN" sz="4200" dirty="0" err="1">
                <a:solidFill>
                  <a:srgbClr val="100F0D"/>
                </a:solidFill>
                <a:latin typeface="Arial" panose="020B0604020202020204" pitchFamily="34" charset="0"/>
                <a:sym typeface="Arimo Bold" panose="020B0704020202020204" pitchFamily="34" charset="0"/>
              </a:rPr>
              <a:t>esențial</a:t>
            </a:r>
            <a:r>
              <a:rPr lang="en-US" altLang="zh-CN" sz="4200" dirty="0">
                <a:solidFill>
                  <a:srgbClr val="100F0D"/>
                </a:solidFill>
                <a:latin typeface="Arial" panose="020B0604020202020204" pitchFamily="34" charset="0"/>
                <a:sym typeface="Arimo Bold" panose="020B0704020202020204" pitchFamily="34" charset="0"/>
              </a:rPr>
              <a:t> </a:t>
            </a:r>
            <a:r>
              <a:rPr lang="en-US" altLang="zh-CN" sz="4200" dirty="0" err="1">
                <a:solidFill>
                  <a:srgbClr val="100F0D"/>
                </a:solidFill>
                <a:latin typeface="Arial" panose="020B0604020202020204" pitchFamily="34" charset="0"/>
                <a:sym typeface="Arimo Bold" panose="020B0704020202020204" pitchFamily="34" charset="0"/>
              </a:rPr>
              <a:t>să</a:t>
            </a:r>
            <a:r>
              <a:rPr lang="en-US" altLang="zh-CN" sz="4200" dirty="0">
                <a:solidFill>
                  <a:srgbClr val="100F0D"/>
                </a:solidFill>
                <a:latin typeface="Arial" panose="020B0604020202020204" pitchFamily="34" charset="0"/>
                <a:sym typeface="Arimo Bold" panose="020B0704020202020204" pitchFamily="34" charset="0"/>
              </a:rPr>
              <a:t> fie:</a:t>
            </a:r>
          </a:p>
        </p:txBody>
      </p:sp>
      <p:grpSp>
        <p:nvGrpSpPr>
          <p:cNvPr id="38" name="Group 37">
            <a:extLst>
              <a:ext uri="{FF2B5EF4-FFF2-40B4-BE49-F238E27FC236}">
                <a16:creationId xmlns:a16="http://schemas.microsoft.com/office/drawing/2014/main" id="{E8DD47B0-2082-5581-2E61-5758D41DCA5F}"/>
              </a:ext>
            </a:extLst>
          </p:cNvPr>
          <p:cNvGrpSpPr>
            <a:grpSpLocks/>
          </p:cNvGrpSpPr>
          <p:nvPr/>
        </p:nvGrpSpPr>
        <p:grpSpPr bwMode="auto">
          <a:xfrm>
            <a:off x="1028700" y="3811588"/>
            <a:ext cx="5587048" cy="2663825"/>
            <a:chOff x="1620" y="6003"/>
            <a:chExt cx="8799" cy="4194"/>
          </a:xfrm>
        </p:grpSpPr>
        <p:grpSp>
          <p:nvGrpSpPr>
            <p:cNvPr id="22542" name="Group 14">
              <a:extLst>
                <a:ext uri="{FF2B5EF4-FFF2-40B4-BE49-F238E27FC236}">
                  <a16:creationId xmlns:a16="http://schemas.microsoft.com/office/drawing/2014/main" id="{323D5BAA-6FB8-4899-3580-C575C3BF7181}"/>
                </a:ext>
              </a:extLst>
            </p:cNvPr>
            <p:cNvGrpSpPr>
              <a:grpSpLocks/>
            </p:cNvGrpSpPr>
            <p:nvPr/>
          </p:nvGrpSpPr>
          <p:grpSpPr bwMode="auto">
            <a:xfrm>
              <a:off x="1620" y="6003"/>
              <a:ext cx="8799" cy="4194"/>
              <a:chOff x="0" y="0"/>
              <a:chExt cx="2065940" cy="984643"/>
            </a:xfrm>
          </p:grpSpPr>
          <p:sp>
            <p:nvSpPr>
              <p:cNvPr id="22543" name="Freeform 15">
                <a:extLst>
                  <a:ext uri="{FF2B5EF4-FFF2-40B4-BE49-F238E27FC236}">
                    <a16:creationId xmlns:a16="http://schemas.microsoft.com/office/drawing/2014/main" id="{7657D6D3-AD75-C468-4ACA-3F0BDD077916}"/>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44" name="TextBox 16">
                <a:extLst>
                  <a:ext uri="{FF2B5EF4-FFF2-40B4-BE49-F238E27FC236}">
                    <a16:creationId xmlns:a16="http://schemas.microsoft.com/office/drawing/2014/main" id="{4FB6C9B5-BC5C-C617-8D96-2921A451D2EA}"/>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45" name="Freeform 25">
              <a:extLst>
                <a:ext uri="{FF2B5EF4-FFF2-40B4-BE49-F238E27FC236}">
                  <a16:creationId xmlns:a16="http://schemas.microsoft.com/office/drawing/2014/main" id="{4B6E004B-5B65-9A9B-ACC5-9AB3D411275D}"/>
                </a:ext>
              </a:extLst>
            </p:cNvPr>
            <p:cNvSpPr>
              <a:spLocks noChangeArrowheads="1"/>
            </p:cNvSpPr>
            <p:nvPr/>
          </p:nvSpPr>
          <p:spPr bwMode="auto">
            <a:xfrm>
              <a:off x="2234" y="6713"/>
              <a:ext cx="2396" cy="2673"/>
            </a:xfrm>
            <a:custGeom>
              <a:avLst/>
              <a:gdLst>
                <a:gd name="T0" fmla="*/ 0 w 1521152"/>
                <a:gd name="T1" fmla="*/ 0 h 1697240"/>
                <a:gd name="T2" fmla="*/ 1521151 w 1521152"/>
                <a:gd name="T3" fmla="*/ 0 h 1697240"/>
                <a:gd name="T4" fmla="*/ 1521151 w 1521152"/>
                <a:gd name="T5" fmla="*/ 1697240 h 1697240"/>
                <a:gd name="T6" fmla="*/ 0 w 1521152"/>
                <a:gd name="T7" fmla="*/ 1697240 h 1697240"/>
                <a:gd name="T8" fmla="*/ 0 w 1521152"/>
                <a:gd name="T9" fmla="*/ 0 h 1697240"/>
              </a:gdLst>
              <a:ahLst/>
              <a:cxnLst>
                <a:cxn ang="0">
                  <a:pos x="T0" y="T1"/>
                </a:cxn>
                <a:cxn ang="0">
                  <a:pos x="T2" y="T3"/>
                </a:cxn>
                <a:cxn ang="0">
                  <a:pos x="T4" y="T5"/>
                </a:cxn>
                <a:cxn ang="0">
                  <a:pos x="T6" y="T7"/>
                </a:cxn>
                <a:cxn ang="0">
                  <a:pos x="T8" y="T9"/>
                </a:cxn>
              </a:cxnLst>
              <a:rect l="0" t="0" r="r" b="b"/>
              <a:pathLst>
                <a:path w="1521152" h="1697240">
                  <a:moveTo>
                    <a:pt x="0" y="0"/>
                  </a:moveTo>
                  <a:lnTo>
                    <a:pt x="1521151" y="0"/>
                  </a:lnTo>
                  <a:lnTo>
                    <a:pt x="1521151" y="1697240"/>
                  </a:lnTo>
                  <a:lnTo>
                    <a:pt x="0" y="169724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46" name="TextBox 29">
              <a:extLst>
                <a:ext uri="{FF2B5EF4-FFF2-40B4-BE49-F238E27FC236}">
                  <a16:creationId xmlns:a16="http://schemas.microsoft.com/office/drawing/2014/main" id="{AF4E2398-D160-7E9E-31B3-96250E90FB2D}"/>
                </a:ext>
              </a:extLst>
            </p:cNvPr>
            <p:cNvSpPr txBox="1">
              <a:spLocks noChangeArrowheads="1"/>
            </p:cNvSpPr>
            <p:nvPr/>
          </p:nvSpPr>
          <p:spPr bwMode="auto">
            <a:xfrm>
              <a:off x="5119" y="6745"/>
              <a:ext cx="509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dirty="0" err="1">
                  <a:solidFill>
                    <a:srgbClr val="FEFEFE"/>
                  </a:solidFill>
                  <a:latin typeface="Arial" panose="020B0604020202020204" pitchFamily="34" charset="0"/>
                  <a:sym typeface="Arial" panose="020B0604020202020204" pitchFamily="34" charset="0"/>
                </a:rPr>
                <a:t>Cinstit</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0" name="Group 39">
            <a:extLst>
              <a:ext uri="{FF2B5EF4-FFF2-40B4-BE49-F238E27FC236}">
                <a16:creationId xmlns:a16="http://schemas.microsoft.com/office/drawing/2014/main" id="{A3C8858F-985A-91D0-5F8C-865F3EA20CAF}"/>
              </a:ext>
            </a:extLst>
          </p:cNvPr>
          <p:cNvGrpSpPr>
            <a:grpSpLocks/>
          </p:cNvGrpSpPr>
          <p:nvPr/>
        </p:nvGrpSpPr>
        <p:grpSpPr bwMode="auto">
          <a:xfrm>
            <a:off x="11671300" y="1025525"/>
            <a:ext cx="5588635" cy="2663825"/>
            <a:chOff x="18381" y="1615"/>
            <a:chExt cx="8799" cy="4194"/>
          </a:xfrm>
        </p:grpSpPr>
        <p:grpSp>
          <p:nvGrpSpPr>
            <p:cNvPr id="22548" name="Group 2">
              <a:extLst>
                <a:ext uri="{FF2B5EF4-FFF2-40B4-BE49-F238E27FC236}">
                  <a16:creationId xmlns:a16="http://schemas.microsoft.com/office/drawing/2014/main" id="{C2F558D8-C74B-BA2C-C6DE-20071B5068B2}"/>
                </a:ext>
              </a:extLst>
            </p:cNvPr>
            <p:cNvGrpSpPr>
              <a:grpSpLocks/>
            </p:cNvGrpSpPr>
            <p:nvPr/>
          </p:nvGrpSpPr>
          <p:grpSpPr bwMode="auto">
            <a:xfrm>
              <a:off x="18381" y="1615"/>
              <a:ext cx="8799" cy="4194"/>
              <a:chOff x="0" y="0"/>
              <a:chExt cx="2065940" cy="984643"/>
            </a:xfrm>
          </p:grpSpPr>
          <p:sp>
            <p:nvSpPr>
              <p:cNvPr id="22549" name="Freeform 3">
                <a:extLst>
                  <a:ext uri="{FF2B5EF4-FFF2-40B4-BE49-F238E27FC236}">
                    <a16:creationId xmlns:a16="http://schemas.microsoft.com/office/drawing/2014/main" id="{95B365E0-4357-39B8-A85B-829E26B914D1}"/>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0" name="TextBox 4">
                <a:extLst>
                  <a:ext uri="{FF2B5EF4-FFF2-40B4-BE49-F238E27FC236}">
                    <a16:creationId xmlns:a16="http://schemas.microsoft.com/office/drawing/2014/main" id="{70E7B608-31E5-2239-FFBE-366EFD81804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1" name="TextBox 30">
              <a:extLst>
                <a:ext uri="{FF2B5EF4-FFF2-40B4-BE49-F238E27FC236}">
                  <a16:creationId xmlns:a16="http://schemas.microsoft.com/office/drawing/2014/main" id="{6F4FB1CF-37B0-8369-8BB0-F91246F8B528}"/>
                </a:ext>
              </a:extLst>
            </p:cNvPr>
            <p:cNvSpPr txBox="1">
              <a:spLocks noChangeArrowheads="1"/>
            </p:cNvSpPr>
            <p:nvPr/>
          </p:nvSpPr>
          <p:spPr bwMode="auto">
            <a:xfrm>
              <a:off x="19085" y="2240"/>
              <a:ext cx="7836" cy="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7200" dirty="0" err="1">
                  <a:solidFill>
                    <a:srgbClr val="FEFEFE"/>
                  </a:solidFill>
                  <a:latin typeface="Arial" panose="020B0604020202020204" pitchFamily="34" charset="0"/>
                  <a:sym typeface="Arial" panose="020B0604020202020204" pitchFamily="34" charset="0"/>
                </a:rPr>
                <a:t>Respectuos</a:t>
              </a:r>
              <a:endParaRPr lang="en-US" altLang="zh-CN" sz="7200" dirty="0">
                <a:solidFill>
                  <a:srgbClr val="FEFEFE"/>
                </a:solidFill>
                <a:latin typeface="Arial" panose="020B0604020202020204" pitchFamily="34" charset="0"/>
                <a:sym typeface="Arial" panose="020B0604020202020204" pitchFamily="34" charset="0"/>
              </a:endParaRPr>
            </a:p>
          </p:txBody>
        </p:sp>
      </p:grpSp>
      <p:grpSp>
        <p:nvGrpSpPr>
          <p:cNvPr id="39" name="Group 38">
            <a:extLst>
              <a:ext uri="{FF2B5EF4-FFF2-40B4-BE49-F238E27FC236}">
                <a16:creationId xmlns:a16="http://schemas.microsoft.com/office/drawing/2014/main" id="{450C0B60-DA65-FD28-B2FD-B6A724013C78}"/>
              </a:ext>
            </a:extLst>
          </p:cNvPr>
          <p:cNvGrpSpPr>
            <a:grpSpLocks/>
          </p:cNvGrpSpPr>
          <p:nvPr/>
        </p:nvGrpSpPr>
        <p:grpSpPr bwMode="auto">
          <a:xfrm>
            <a:off x="1028700" y="6599238"/>
            <a:ext cx="5587048" cy="2662237"/>
            <a:chOff x="1620" y="10392"/>
            <a:chExt cx="8799" cy="4194"/>
          </a:xfrm>
        </p:grpSpPr>
        <p:grpSp>
          <p:nvGrpSpPr>
            <p:cNvPr id="22553" name="Group 17">
              <a:extLst>
                <a:ext uri="{FF2B5EF4-FFF2-40B4-BE49-F238E27FC236}">
                  <a16:creationId xmlns:a16="http://schemas.microsoft.com/office/drawing/2014/main" id="{BA6AB029-FDB8-90E9-DD5D-CE77BAA5D299}"/>
                </a:ext>
              </a:extLst>
            </p:cNvPr>
            <p:cNvGrpSpPr>
              <a:grpSpLocks/>
            </p:cNvGrpSpPr>
            <p:nvPr/>
          </p:nvGrpSpPr>
          <p:grpSpPr bwMode="auto">
            <a:xfrm>
              <a:off x="1620" y="10392"/>
              <a:ext cx="8799" cy="4194"/>
              <a:chOff x="0" y="0"/>
              <a:chExt cx="2065940" cy="984643"/>
            </a:xfrm>
          </p:grpSpPr>
          <p:sp>
            <p:nvSpPr>
              <p:cNvPr id="22554" name="Freeform 18">
                <a:extLst>
                  <a:ext uri="{FF2B5EF4-FFF2-40B4-BE49-F238E27FC236}">
                    <a16:creationId xmlns:a16="http://schemas.microsoft.com/office/drawing/2014/main" id="{87153B04-FDEA-15C4-62DD-54AC1D580BB0}"/>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55" name="TextBox 19">
                <a:extLst>
                  <a:ext uri="{FF2B5EF4-FFF2-40B4-BE49-F238E27FC236}">
                    <a16:creationId xmlns:a16="http://schemas.microsoft.com/office/drawing/2014/main" id="{C17B5284-CE0D-1FE4-CA2A-7D361628EF6F}"/>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56" name="Freeform 24">
              <a:extLst>
                <a:ext uri="{FF2B5EF4-FFF2-40B4-BE49-F238E27FC236}">
                  <a16:creationId xmlns:a16="http://schemas.microsoft.com/office/drawing/2014/main" id="{8E69EADF-DEEF-1417-3A60-06E7BB26E249}"/>
                </a:ext>
              </a:extLst>
            </p:cNvPr>
            <p:cNvSpPr>
              <a:spLocks noChangeArrowheads="1"/>
            </p:cNvSpPr>
            <p:nvPr/>
          </p:nvSpPr>
          <p:spPr bwMode="auto">
            <a:xfrm>
              <a:off x="1950" y="11192"/>
              <a:ext cx="2881" cy="2748"/>
            </a:xfrm>
            <a:custGeom>
              <a:avLst/>
              <a:gdLst>
                <a:gd name="T0" fmla="*/ 0 w 1829699"/>
                <a:gd name="T1" fmla="*/ 0 h 1745076"/>
                <a:gd name="T2" fmla="*/ 1829700 w 1829699"/>
                <a:gd name="T3" fmla="*/ 0 h 1745076"/>
                <a:gd name="T4" fmla="*/ 1829700 w 1829699"/>
                <a:gd name="T5" fmla="*/ 1745076 h 1745076"/>
                <a:gd name="T6" fmla="*/ 0 w 1829699"/>
                <a:gd name="T7" fmla="*/ 1745076 h 1745076"/>
                <a:gd name="T8" fmla="*/ 0 w 1829699"/>
                <a:gd name="T9" fmla="*/ 0 h 1745076"/>
              </a:gdLst>
              <a:ahLst/>
              <a:cxnLst>
                <a:cxn ang="0">
                  <a:pos x="T0" y="T1"/>
                </a:cxn>
                <a:cxn ang="0">
                  <a:pos x="T2" y="T3"/>
                </a:cxn>
                <a:cxn ang="0">
                  <a:pos x="T4" y="T5"/>
                </a:cxn>
                <a:cxn ang="0">
                  <a:pos x="T6" y="T7"/>
                </a:cxn>
                <a:cxn ang="0">
                  <a:pos x="T8" y="T9"/>
                </a:cxn>
              </a:cxnLst>
              <a:rect l="0" t="0" r="r" b="b"/>
              <a:pathLst>
                <a:path w="1829699" h="1745076">
                  <a:moveTo>
                    <a:pt x="0" y="0"/>
                  </a:moveTo>
                  <a:lnTo>
                    <a:pt x="1829700" y="0"/>
                  </a:lnTo>
                  <a:lnTo>
                    <a:pt x="1829700" y="1745076"/>
                  </a:lnTo>
                  <a:lnTo>
                    <a:pt x="0" y="1745076"/>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22557" name="TextBox 31">
              <a:extLst>
                <a:ext uri="{FF2B5EF4-FFF2-40B4-BE49-F238E27FC236}">
                  <a16:creationId xmlns:a16="http://schemas.microsoft.com/office/drawing/2014/main" id="{89F2C19E-91C5-47AA-7A81-9663A1AF85DC}"/>
                </a:ext>
              </a:extLst>
            </p:cNvPr>
            <p:cNvSpPr txBox="1">
              <a:spLocks noChangeArrowheads="1"/>
            </p:cNvSpPr>
            <p:nvPr/>
          </p:nvSpPr>
          <p:spPr bwMode="auto">
            <a:xfrm>
              <a:off x="5293" y="11209"/>
              <a:ext cx="4589"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dirty="0" err="1">
                  <a:solidFill>
                    <a:srgbClr val="FEFEFE"/>
                  </a:solidFill>
                  <a:latin typeface="Arial" panose="020B0604020202020204" pitchFamily="34" charset="0"/>
                  <a:sym typeface="Arial" panose="020B0604020202020204" pitchFamily="34" charset="0"/>
                </a:rPr>
                <a:t>Activ</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1" name="Group 40">
            <a:extLst>
              <a:ext uri="{FF2B5EF4-FFF2-40B4-BE49-F238E27FC236}">
                <a16:creationId xmlns:a16="http://schemas.microsoft.com/office/drawing/2014/main" id="{294043B3-42DE-8A2D-CF0C-B097CC3BD7CB}"/>
              </a:ext>
            </a:extLst>
          </p:cNvPr>
          <p:cNvGrpSpPr>
            <a:grpSpLocks/>
          </p:cNvGrpSpPr>
          <p:nvPr/>
        </p:nvGrpSpPr>
        <p:grpSpPr bwMode="auto">
          <a:xfrm>
            <a:off x="11671300" y="3808413"/>
            <a:ext cx="5588635" cy="2663825"/>
            <a:chOff x="18381" y="5998"/>
            <a:chExt cx="8799" cy="4194"/>
          </a:xfrm>
        </p:grpSpPr>
        <p:grpSp>
          <p:nvGrpSpPr>
            <p:cNvPr id="22559" name="Group 5">
              <a:extLst>
                <a:ext uri="{FF2B5EF4-FFF2-40B4-BE49-F238E27FC236}">
                  <a16:creationId xmlns:a16="http://schemas.microsoft.com/office/drawing/2014/main" id="{1F180F1E-D9EE-3946-DB6B-7969F6E0DBF7}"/>
                </a:ext>
              </a:extLst>
            </p:cNvPr>
            <p:cNvGrpSpPr>
              <a:grpSpLocks/>
            </p:cNvGrpSpPr>
            <p:nvPr/>
          </p:nvGrpSpPr>
          <p:grpSpPr bwMode="auto">
            <a:xfrm>
              <a:off x="18381" y="5998"/>
              <a:ext cx="8799" cy="4194"/>
              <a:chOff x="0" y="0"/>
              <a:chExt cx="2065940" cy="984643"/>
            </a:xfrm>
          </p:grpSpPr>
          <p:sp>
            <p:nvSpPr>
              <p:cNvPr id="22560" name="Freeform 6">
                <a:extLst>
                  <a:ext uri="{FF2B5EF4-FFF2-40B4-BE49-F238E27FC236}">
                    <a16:creationId xmlns:a16="http://schemas.microsoft.com/office/drawing/2014/main" id="{A0D1A0B0-0B24-5798-8603-795071F893FD}"/>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1" name="TextBox 7">
                <a:extLst>
                  <a:ext uri="{FF2B5EF4-FFF2-40B4-BE49-F238E27FC236}">
                    <a16:creationId xmlns:a16="http://schemas.microsoft.com/office/drawing/2014/main" id="{4D102A72-A68D-3F61-8F4C-5BF5019947BB}"/>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2" name="TextBox 32">
              <a:extLst>
                <a:ext uri="{FF2B5EF4-FFF2-40B4-BE49-F238E27FC236}">
                  <a16:creationId xmlns:a16="http://schemas.microsoft.com/office/drawing/2014/main" id="{18157807-39D9-B273-CBE2-E465B87B87CA}"/>
                </a:ext>
              </a:extLst>
            </p:cNvPr>
            <p:cNvSpPr txBox="1">
              <a:spLocks noChangeArrowheads="1"/>
            </p:cNvSpPr>
            <p:nvPr/>
          </p:nvSpPr>
          <p:spPr bwMode="auto">
            <a:xfrm>
              <a:off x="19468" y="6745"/>
              <a:ext cx="7070" cy="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8000" dirty="0" err="1">
                  <a:solidFill>
                    <a:srgbClr val="FEFEFE"/>
                  </a:solidFill>
                  <a:latin typeface="Arial" panose="020B0604020202020204" pitchFamily="34" charset="0"/>
                  <a:sym typeface="Arial" panose="020B0604020202020204" pitchFamily="34" charset="0"/>
                </a:rPr>
                <a:t>Echilibrat</a:t>
              </a:r>
              <a:endParaRPr lang="en-US" altLang="zh-CN" sz="8000" dirty="0">
                <a:solidFill>
                  <a:srgbClr val="FEFEFE"/>
                </a:solidFill>
                <a:latin typeface="Arial" panose="020B0604020202020204" pitchFamily="34" charset="0"/>
                <a:sym typeface="Arial" panose="020B0604020202020204" pitchFamily="34" charset="0"/>
              </a:endParaRPr>
            </a:p>
          </p:txBody>
        </p:sp>
      </p:grpSp>
      <p:grpSp>
        <p:nvGrpSpPr>
          <p:cNvPr id="42" name="Group 41">
            <a:extLst>
              <a:ext uri="{FF2B5EF4-FFF2-40B4-BE49-F238E27FC236}">
                <a16:creationId xmlns:a16="http://schemas.microsoft.com/office/drawing/2014/main" id="{6A040252-95FE-E137-E03E-192C32AEA45F}"/>
              </a:ext>
            </a:extLst>
          </p:cNvPr>
          <p:cNvGrpSpPr>
            <a:grpSpLocks/>
          </p:cNvGrpSpPr>
          <p:nvPr/>
        </p:nvGrpSpPr>
        <p:grpSpPr bwMode="auto">
          <a:xfrm>
            <a:off x="11671300" y="6594475"/>
            <a:ext cx="5588635" cy="2663825"/>
            <a:chOff x="18381" y="10386"/>
            <a:chExt cx="8799" cy="4194"/>
          </a:xfrm>
        </p:grpSpPr>
        <p:grpSp>
          <p:nvGrpSpPr>
            <p:cNvPr id="22564" name="Group 8">
              <a:extLst>
                <a:ext uri="{FF2B5EF4-FFF2-40B4-BE49-F238E27FC236}">
                  <a16:creationId xmlns:a16="http://schemas.microsoft.com/office/drawing/2014/main" id="{A007BDAA-8CE8-8C44-99E0-BDF01B933894}"/>
                </a:ext>
              </a:extLst>
            </p:cNvPr>
            <p:cNvGrpSpPr>
              <a:grpSpLocks/>
            </p:cNvGrpSpPr>
            <p:nvPr/>
          </p:nvGrpSpPr>
          <p:grpSpPr bwMode="auto">
            <a:xfrm>
              <a:off x="18381" y="10386"/>
              <a:ext cx="8799" cy="4194"/>
              <a:chOff x="0" y="0"/>
              <a:chExt cx="2065940" cy="984643"/>
            </a:xfrm>
          </p:grpSpPr>
          <p:sp>
            <p:nvSpPr>
              <p:cNvPr id="22565" name="Freeform 9">
                <a:extLst>
                  <a:ext uri="{FF2B5EF4-FFF2-40B4-BE49-F238E27FC236}">
                    <a16:creationId xmlns:a16="http://schemas.microsoft.com/office/drawing/2014/main" id="{90443A12-3FFD-8290-EB46-EE70051440B5}"/>
                  </a:ext>
                </a:extLst>
              </p:cNvPr>
              <p:cNvSpPr>
                <a:spLocks noChangeArrowheads="1"/>
              </p:cNvSpPr>
              <p:nvPr/>
            </p:nvSpPr>
            <p:spPr bwMode="auto">
              <a:xfrm>
                <a:off x="0" y="0"/>
                <a:ext cx="2065940" cy="984643"/>
              </a:xfrm>
              <a:custGeom>
                <a:avLst/>
                <a:gdLst>
                  <a:gd name="T0" fmla="*/ 20785 w 2065940"/>
                  <a:gd name="T1" fmla="*/ 0 h 984643"/>
                  <a:gd name="T2" fmla="*/ 2045156 w 2065940"/>
                  <a:gd name="T3" fmla="*/ 0 h 984643"/>
                  <a:gd name="T4" fmla="*/ 2065940 w 2065940"/>
                  <a:gd name="T5" fmla="*/ 20785 h 984643"/>
                  <a:gd name="T6" fmla="*/ 2065940 w 2065940"/>
                  <a:gd name="T7" fmla="*/ 963859 h 984643"/>
                  <a:gd name="T8" fmla="*/ 2045156 w 2065940"/>
                  <a:gd name="T9" fmla="*/ 984643 h 984643"/>
                  <a:gd name="T10" fmla="*/ 20785 w 2065940"/>
                  <a:gd name="T11" fmla="*/ 984643 h 984643"/>
                  <a:gd name="T12" fmla="*/ 0 w 2065940"/>
                  <a:gd name="T13" fmla="*/ 963859 h 984643"/>
                  <a:gd name="T14" fmla="*/ 0 w 2065940"/>
                  <a:gd name="T15" fmla="*/ 20785 h 984643"/>
                  <a:gd name="T16" fmla="*/ 20785 w 2065940"/>
                  <a:gd name="T17" fmla="*/ 0 h 984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5940" h="984643">
                    <a:moveTo>
                      <a:pt x="20785" y="0"/>
                    </a:moveTo>
                    <a:lnTo>
                      <a:pt x="2045156" y="0"/>
                    </a:lnTo>
                    <a:cubicBezTo>
                      <a:pt x="2056635" y="0"/>
                      <a:pt x="2065940" y="9306"/>
                      <a:pt x="2065940" y="20785"/>
                    </a:cubicBezTo>
                    <a:lnTo>
                      <a:pt x="2065940" y="963859"/>
                    </a:lnTo>
                    <a:cubicBezTo>
                      <a:pt x="2065940" y="975338"/>
                      <a:pt x="2056635" y="984643"/>
                      <a:pt x="2045156" y="984643"/>
                    </a:cubicBezTo>
                    <a:lnTo>
                      <a:pt x="20785" y="984643"/>
                    </a:lnTo>
                    <a:cubicBezTo>
                      <a:pt x="9306" y="984643"/>
                      <a:pt x="0" y="975338"/>
                      <a:pt x="0" y="963859"/>
                    </a:cubicBezTo>
                    <a:lnTo>
                      <a:pt x="0" y="20785"/>
                    </a:lnTo>
                    <a:cubicBezTo>
                      <a:pt x="0" y="9306"/>
                      <a:pt x="9306" y="0"/>
                      <a:pt x="20785" y="0"/>
                    </a:cubicBezTo>
                    <a:close/>
                  </a:path>
                </a:pathLst>
              </a:custGeom>
              <a:solidFill>
                <a:srgbClr val="5F7D95"/>
              </a:solidFill>
              <a:ln w="9525" cap="sq">
                <a:solidFill>
                  <a:srgbClr val="000000"/>
                </a:solidFill>
                <a:miter lim="800000"/>
                <a:headEnd/>
                <a:tailEnd/>
              </a:ln>
            </p:spPr>
            <p:txBody>
              <a:bodyPr/>
              <a:lstStyle/>
              <a:p>
                <a:pPr eaLnBrk="0" hangingPunct="0"/>
                <a:endParaRPr lang="en-US" altLang="zh-CN"/>
              </a:p>
            </p:txBody>
          </p:sp>
          <p:sp>
            <p:nvSpPr>
              <p:cNvPr id="22566" name="TextBox 10">
                <a:extLst>
                  <a:ext uri="{FF2B5EF4-FFF2-40B4-BE49-F238E27FC236}">
                    <a16:creationId xmlns:a16="http://schemas.microsoft.com/office/drawing/2014/main" id="{7ED90F78-595A-4372-598A-D6B91D4D8C6D}"/>
                  </a:ext>
                </a:extLst>
              </p:cNvPr>
              <p:cNvSpPr txBox="1">
                <a:spLocks noChangeArrowheads="1"/>
              </p:cNvSpPr>
              <p:nvPr/>
            </p:nvSpPr>
            <p:spPr bwMode="auto">
              <a:xfrm>
                <a:off x="0" y="-38100"/>
                <a:ext cx="2065940" cy="102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2663"/>
                  </a:lnSpc>
                </a:pPr>
                <a:endParaRPr lang="en-US" altLang="en-US">
                  <a:latin typeface="Arial" panose="020B0604020202020204" pitchFamily="34" charset="0"/>
                </a:endParaRPr>
              </a:p>
            </p:txBody>
          </p:sp>
        </p:grpSp>
        <p:sp>
          <p:nvSpPr>
            <p:cNvPr id="22567" name="TextBox 33">
              <a:extLst>
                <a:ext uri="{FF2B5EF4-FFF2-40B4-BE49-F238E27FC236}">
                  <a16:creationId xmlns:a16="http://schemas.microsoft.com/office/drawing/2014/main" id="{4BACA287-3839-043E-A991-047EE745CCB8}"/>
                </a:ext>
              </a:extLst>
            </p:cNvPr>
            <p:cNvSpPr txBox="1">
              <a:spLocks noChangeArrowheads="1"/>
            </p:cNvSpPr>
            <p:nvPr/>
          </p:nvSpPr>
          <p:spPr bwMode="auto">
            <a:xfrm>
              <a:off x="19471" y="11209"/>
              <a:ext cx="7070" cy="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11925"/>
                </a:lnSpc>
              </a:pPr>
              <a:r>
                <a:rPr lang="en-US" altLang="zh-CN" sz="7200" dirty="0" err="1">
                  <a:solidFill>
                    <a:srgbClr val="FEFEFE"/>
                  </a:solidFill>
                  <a:latin typeface="Arial" panose="020B0604020202020204" pitchFamily="34" charset="0"/>
                  <a:sym typeface="Arial" panose="020B0604020202020204" pitchFamily="34" charset="0"/>
                </a:rPr>
                <a:t>Încrezător</a:t>
              </a:r>
              <a:endParaRPr lang="en-US" altLang="zh-CN" sz="7200" dirty="0">
                <a:solidFill>
                  <a:srgbClr val="FEFEFE"/>
                </a:solidFill>
                <a:latin typeface="Arial" panose="020B0604020202020204" pitchFamily="34" charset="0"/>
                <a:sym typeface="Arial" panose="020B0604020202020204" pitchFamily="34" charset="0"/>
              </a:endParaRPr>
            </a:p>
          </p:txBody>
        </p:sp>
      </p:grpSp>
      <p:grpSp>
        <p:nvGrpSpPr>
          <p:cNvPr id="22568" name="Group 34">
            <a:extLst>
              <a:ext uri="{FF2B5EF4-FFF2-40B4-BE49-F238E27FC236}">
                <a16:creationId xmlns:a16="http://schemas.microsoft.com/office/drawing/2014/main" id="{1048DD09-0F0C-E1C9-1636-2869EFC4BA38}"/>
              </a:ext>
            </a:extLst>
          </p:cNvPr>
          <p:cNvGrpSpPr>
            <a:grpSpLocks/>
          </p:cNvGrpSpPr>
          <p:nvPr/>
        </p:nvGrpSpPr>
        <p:grpSpPr bwMode="auto">
          <a:xfrm>
            <a:off x="365125" y="9450388"/>
            <a:ext cx="17557750" cy="609600"/>
            <a:chOff x="0" y="0"/>
            <a:chExt cx="23408743" cy="812506"/>
          </a:xfrm>
        </p:grpSpPr>
        <p:sp>
          <p:nvSpPr>
            <p:cNvPr id="35" name="Freeform 35">
              <a:extLst>
                <a:ext uri="{FF2B5EF4-FFF2-40B4-BE49-F238E27FC236}">
                  <a16:creationId xmlns:a16="http://schemas.microsoft.com/office/drawing/2014/main" id="{9968A895-DE23-03A0-9418-22F67E0C7A97}"/>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36" name="TextBox 36">
              <a:extLst>
                <a:ext uri="{FF2B5EF4-FFF2-40B4-BE49-F238E27FC236}">
                  <a16:creationId xmlns:a16="http://schemas.microsoft.com/office/drawing/2014/main" id="{92E7FAA2-3D62-91CD-D49B-0FFC33C404D3}"/>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2000"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strVal val="#ppt_w+.3"/>
                                          </p:val>
                                        </p:tav>
                                        <p:tav tm="100000">
                                          <p:val>
                                            <p:strVal val="#ppt_w"/>
                                          </p:val>
                                        </p:tav>
                                      </p:tavLst>
                                    </p:anim>
                                    <p:anim calcmode="lin" valueType="num">
                                      <p:cBhvr>
                                        <p:cTn id="8" dur="2000" fill="hold"/>
                                        <p:tgtEl>
                                          <p:spTgt spid="28"/>
                                        </p:tgtEl>
                                        <p:attrNameLst>
                                          <p:attrName>ppt_h</p:attrName>
                                        </p:attrNameLst>
                                      </p:cBhvr>
                                      <p:tavLst>
                                        <p:tav tm="0">
                                          <p:val>
                                            <p:strVal val="#ppt_h"/>
                                          </p:val>
                                        </p:tav>
                                        <p:tav tm="100000">
                                          <p:val>
                                            <p:strVal val="#ppt_h"/>
                                          </p:val>
                                        </p:tav>
                                      </p:tavLst>
                                    </p:anim>
                                    <p:animEffect transition="in" filter="fade">
                                      <p:cBhvr>
                                        <p:cTn id="9" dur="2000"/>
                                        <p:tgtEl>
                                          <p:spTgt spid="2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2000" fill="hold">
                                          <p:stCondLst>
                                            <p:cond delay="0"/>
                                          </p:stCondLst>
                                        </p:cTn>
                                        <p:tgtEl>
                                          <p:spTgt spid="37"/>
                                        </p:tgtEl>
                                        <p:attrNameLst>
                                          <p:attrName>style.visibility</p:attrName>
                                        </p:attrNameLst>
                                      </p:cBhvr>
                                      <p:to>
                                        <p:strVal val="visible"/>
                                      </p:to>
                                    </p:set>
                                    <p:anim calcmode="lin" valueType="num">
                                      <p:cBhvr>
                                        <p:cTn id="14" dur="2000" fill="hold"/>
                                        <p:tgtEl>
                                          <p:spTgt spid="37"/>
                                        </p:tgtEl>
                                        <p:attrNameLst>
                                          <p:attrName>ppt_x</p:attrName>
                                        </p:attrNameLst>
                                      </p:cBhvr>
                                      <p:tavLst>
                                        <p:tav tm="0">
                                          <p:val>
                                            <p:strVal val="#ppt_x-.2"/>
                                          </p:val>
                                        </p:tav>
                                        <p:tav tm="100000">
                                          <p:val>
                                            <p:strVal val="#ppt_x"/>
                                          </p:val>
                                        </p:tav>
                                      </p:tavLst>
                                    </p:anim>
                                    <p:anim calcmode="lin" valueType="num">
                                      <p:cBhvr>
                                        <p:cTn id="15" dur="2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2000" fill="hold">
                                          <p:stCondLst>
                                            <p:cond delay="0"/>
                                          </p:stCondLst>
                                        </p:cTn>
                                        <p:tgtEl>
                                          <p:spTgt spid="38"/>
                                        </p:tgtEl>
                                        <p:attrNameLst>
                                          <p:attrName>style.visibility</p:attrName>
                                        </p:attrNameLst>
                                      </p:cBhvr>
                                      <p:to>
                                        <p:strVal val="visible"/>
                                      </p:to>
                                    </p:set>
                                    <p:anim calcmode="lin" valueType="num">
                                      <p:cBhvr>
                                        <p:cTn id="21" dur="2000" fill="hold"/>
                                        <p:tgtEl>
                                          <p:spTgt spid="38"/>
                                        </p:tgtEl>
                                        <p:attrNameLst>
                                          <p:attrName>ppt_w</p:attrName>
                                        </p:attrNameLst>
                                      </p:cBhvr>
                                      <p:tavLst>
                                        <p:tav tm="0">
                                          <p:val>
                                            <p:fltVal val="0"/>
                                          </p:val>
                                        </p:tav>
                                        <p:tav tm="100000">
                                          <p:val>
                                            <p:strVal val="#ppt_w"/>
                                          </p:val>
                                        </p:tav>
                                      </p:tavLst>
                                    </p:anim>
                                    <p:anim calcmode="lin" valueType="num">
                                      <p:cBhvr>
                                        <p:cTn id="22" dur="20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2000" fill="hold">
                                          <p:stCondLst>
                                            <p:cond delay="0"/>
                                          </p:stCondLst>
                                        </p:cTn>
                                        <p:tgtEl>
                                          <p:spTgt spid="39"/>
                                        </p:tgtEl>
                                        <p:attrNameLst>
                                          <p:attrName>style.visibility</p:attrName>
                                        </p:attrNameLst>
                                      </p:cBhvr>
                                      <p:to>
                                        <p:strVal val="visible"/>
                                      </p:to>
                                    </p:set>
                                    <p:anim calcmode="lin" valueType="num">
                                      <p:cBhvr>
                                        <p:cTn id="27" dur="2000" fill="hold"/>
                                        <p:tgtEl>
                                          <p:spTgt spid="39"/>
                                        </p:tgtEl>
                                        <p:attrNameLst>
                                          <p:attrName>ppt_x</p:attrName>
                                        </p:attrNameLst>
                                      </p:cBhvr>
                                      <p:tavLst>
                                        <p:tav tm="0">
                                          <p:val>
                                            <p:strVal val="#ppt_x-.2"/>
                                          </p:val>
                                        </p:tav>
                                        <p:tav tm="100000">
                                          <p:val>
                                            <p:strVal val="#ppt_x"/>
                                          </p:val>
                                        </p:tav>
                                      </p:tavLst>
                                    </p:anim>
                                    <p:anim calcmode="lin" valueType="num">
                                      <p:cBhvr>
                                        <p:cTn id="28" dur="2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2000"/>
                                        <p:tgtEl>
                                          <p:spTgt spid="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nodeType="clickEffect">
                                  <p:stCondLst>
                                    <p:cond delay="0"/>
                                  </p:stCondLst>
                                  <p:childTnLst>
                                    <p:set>
                                      <p:cBhvr>
                                        <p:cTn id="33" dur="2000" fill="hold">
                                          <p:stCondLst>
                                            <p:cond delay="0"/>
                                          </p:stCondLst>
                                        </p:cTn>
                                        <p:tgtEl>
                                          <p:spTgt spid="40"/>
                                        </p:tgtEl>
                                        <p:attrNameLst>
                                          <p:attrName>style.visibility</p:attrName>
                                        </p:attrNameLst>
                                      </p:cBhvr>
                                      <p:to>
                                        <p:strVal val="visible"/>
                                      </p:to>
                                    </p:set>
                                    <p:anim calcmode="lin" valueType="num">
                                      <p:cBhvr>
                                        <p:cTn id="34" dur="2000" fill="hold"/>
                                        <p:tgtEl>
                                          <p:spTgt spid="40"/>
                                        </p:tgtEl>
                                        <p:attrNameLst>
                                          <p:attrName>ppt_x</p:attrName>
                                        </p:attrNameLst>
                                      </p:cBhvr>
                                      <p:tavLst>
                                        <p:tav tm="0">
                                          <p:val>
                                            <p:strVal val="#ppt_x-.2"/>
                                          </p:val>
                                        </p:tav>
                                        <p:tav tm="100000">
                                          <p:val>
                                            <p:strVal val="#ppt_x"/>
                                          </p:val>
                                        </p:tav>
                                      </p:tavLst>
                                    </p:anim>
                                    <p:anim calcmode="lin" valueType="num">
                                      <p:cBhvr>
                                        <p:cTn id="35" dur="2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6" dur="2000"/>
                                        <p:tgtEl>
                                          <p:spTgt spid="4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2000" fill="hold">
                                          <p:stCondLst>
                                            <p:cond delay="0"/>
                                          </p:stCondLst>
                                        </p:cTn>
                                        <p:tgtEl>
                                          <p:spTgt spid="41"/>
                                        </p:tgtEl>
                                        <p:attrNameLst>
                                          <p:attrName>style.visibility</p:attrName>
                                        </p:attrNameLst>
                                      </p:cBhvr>
                                      <p:to>
                                        <p:strVal val="visible"/>
                                      </p:to>
                                    </p:set>
                                    <p:anim calcmode="lin" valueType="num">
                                      <p:cBhvr>
                                        <p:cTn id="41" dur="2000" fill="hold"/>
                                        <p:tgtEl>
                                          <p:spTgt spid="41"/>
                                        </p:tgtEl>
                                        <p:attrNameLst>
                                          <p:attrName>ppt_w</p:attrName>
                                        </p:attrNameLst>
                                      </p:cBhvr>
                                      <p:tavLst>
                                        <p:tav tm="0">
                                          <p:val>
                                            <p:fltVal val="0"/>
                                          </p:val>
                                        </p:tav>
                                        <p:tav tm="100000">
                                          <p:val>
                                            <p:strVal val="#ppt_w"/>
                                          </p:val>
                                        </p:tav>
                                      </p:tavLst>
                                    </p:anim>
                                    <p:anim calcmode="lin" valueType="num">
                                      <p:cBhvr>
                                        <p:cTn id="42" dur="20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ppt_x</p:attrName>
                                        </p:attrNameLst>
                                      </p:cBhvr>
                                      <p:tavLst>
                                        <p:tav tm="0">
                                          <p:val>
                                            <p:strVal val="#ppt_x-.2"/>
                                          </p:val>
                                        </p:tav>
                                        <p:tav tm="100000">
                                          <p:val>
                                            <p:strVal val="#ppt_x"/>
                                          </p:val>
                                        </p:tav>
                                      </p:tavLst>
                                    </p:anim>
                                    <p:anim calcmode="lin" valueType="num">
                                      <p:cBhvr>
                                        <p:cTn id="48"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bwMode="auto">
      <p:bgPr>
        <a:solidFill>
          <a:srgbClr val="898888"/>
        </a:solidFill>
        <a:effectLst/>
      </p:bgPr>
    </p:bg>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5FE213BB-0F20-4027-B41D-0011FB8ECB62}"/>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 name="TextBox 3">
            <a:extLst>
              <a:ext uri="{FF2B5EF4-FFF2-40B4-BE49-F238E27FC236}">
                <a16:creationId xmlns:a16="http://schemas.microsoft.com/office/drawing/2014/main" id="{C086F40B-C4CE-8693-FAC1-9AA997125EE7}"/>
              </a:ext>
            </a:extLst>
          </p:cNvPr>
          <p:cNvSpPr txBox="1">
            <a:spLocks noChangeArrowheads="1"/>
          </p:cNvSpPr>
          <p:nvPr/>
        </p:nvSpPr>
        <p:spPr bwMode="auto">
          <a:xfrm>
            <a:off x="1538288" y="3097213"/>
            <a:ext cx="159956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ts val="4200"/>
              </a:lnSpc>
            </a:pPr>
            <a:r>
              <a:rPr lang="en-US" altLang="zh-CN" sz="2800" dirty="0" err="1">
                <a:solidFill>
                  <a:srgbClr val="FFFFFF"/>
                </a:solidFill>
                <a:latin typeface="Arial" panose="020B0604020202020204" pitchFamily="34" charset="0"/>
                <a:sym typeface="Arimo Bold" panose="020B0704020202020204" pitchFamily="34" charset="0"/>
              </a:rPr>
              <a:t>Stabilirea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limitelor</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Dacă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comportamentul</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continuă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este</a:t>
            </a:r>
            <a:r>
              <a:rPr lang="en-US" altLang="zh-CN" sz="2800" dirty="0">
                <a:solidFill>
                  <a:srgbClr val="FFFFFF"/>
                </a:solidFill>
                <a:latin typeface="Arial" panose="020B0604020202020204" pitchFamily="34" charset="0"/>
                <a:sym typeface="Arimo Bold" panose="020B0704020202020204" pitchFamily="34" charset="0"/>
              </a:rPr>
              <a:t> important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stabiliți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limite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clare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Puteți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spune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ceva</a:t>
            </a:r>
            <a:r>
              <a:rPr lang="en-US" altLang="zh-CN" sz="2800" dirty="0">
                <a:solidFill>
                  <a:srgbClr val="FFFFFF"/>
                </a:solidFill>
                <a:latin typeface="Arial" panose="020B0604020202020204" pitchFamily="34" charset="0"/>
                <a:sym typeface="Arimo Bold" panose="020B0704020202020204" pitchFamily="34" charset="0"/>
              </a:rPr>
              <a:t> de </a:t>
            </a:r>
            <a:r>
              <a:rPr lang="en-US" altLang="zh-CN" sz="2800" dirty="0" err="1">
                <a:solidFill>
                  <a:srgbClr val="FFFFFF"/>
                </a:solidFill>
                <a:latin typeface="Arial" panose="020B0604020202020204" pitchFamily="34" charset="0"/>
                <a:sym typeface="Arimo Bold" panose="020B0704020202020204" pitchFamily="34" charset="0"/>
              </a:rPr>
              <a:t>genul</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Apreciez</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comunicarea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respectuoasă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directă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Dacă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acest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lucru</a:t>
            </a:r>
            <a:r>
              <a:rPr lang="en-US" altLang="zh-CN" sz="2800" dirty="0">
                <a:solidFill>
                  <a:srgbClr val="FFFFFF"/>
                </a:solidFill>
                <a:latin typeface="Arial" panose="020B0604020202020204" pitchFamily="34" charset="0"/>
                <a:sym typeface="Arimo Bold" panose="020B0704020202020204" pitchFamily="34" charset="0"/>
              </a:rPr>
              <a:t> nu </a:t>
            </a:r>
            <a:r>
              <a:rPr lang="en-US" altLang="zh-CN" sz="2800" dirty="0" err="1">
                <a:solidFill>
                  <a:srgbClr val="FFFFFF"/>
                </a:solidFill>
                <a:latin typeface="Arial" panose="020B0604020202020204" pitchFamily="34" charset="0"/>
                <a:sym typeface="Arimo Bold" panose="020B0704020202020204" pitchFamily="34" charset="0"/>
              </a:rPr>
              <a:t>este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posibil</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va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trebui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ne </a:t>
            </a:r>
            <a:r>
              <a:rPr lang="en-US" altLang="zh-CN" sz="2800" dirty="0" err="1">
                <a:solidFill>
                  <a:srgbClr val="FFFFFF"/>
                </a:solidFill>
                <a:latin typeface="Arial" panose="020B0604020202020204" pitchFamily="34" charset="0"/>
                <a:sym typeface="Arimo Bold" panose="020B0704020202020204" pitchFamily="34" charset="0"/>
              </a:rPr>
              <a:t>limitez</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interacțiunile</a:t>
            </a:r>
            <a:r>
              <a:rPr lang="en-US" altLang="zh-CN" sz="2800" dirty="0">
                <a:solidFill>
                  <a:srgbClr val="FFFFFF"/>
                </a:solidFill>
                <a:latin typeface="Arial" panose="020B0604020202020204" pitchFamily="34" charset="0"/>
                <a:sym typeface="Arimo Bold" panose="020B0704020202020204" pitchFamily="34" charset="0"/>
              </a:rPr>
              <a:t>."</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96260" name="AutoShape 4">
            <a:extLst>
              <a:ext uri="{FF2B5EF4-FFF2-40B4-BE49-F238E27FC236}">
                <a16:creationId xmlns:a16="http://schemas.microsoft.com/office/drawing/2014/main" id="{3271F8EE-6E7C-4108-D16E-1AED55B303EB}"/>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1" name="AutoShape 5">
            <a:extLst>
              <a:ext uri="{FF2B5EF4-FFF2-40B4-BE49-F238E27FC236}">
                <a16:creationId xmlns:a16="http://schemas.microsoft.com/office/drawing/2014/main" id="{0240DA03-2F04-A22A-502C-5F2D13978F68}"/>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055A31BA-D714-A593-24A1-8B0A9FD2CEFD}"/>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en-US" altLang="zh-CN" sz="4800" b="1" dirty="0" err="1">
                <a:solidFill>
                  <a:srgbClr val="FFFFFF"/>
                </a:solidFill>
                <a:latin typeface="Arial" panose="020B0604020202020204" pitchFamily="34" charset="0"/>
                <a:sym typeface="Arimo Bold" panose="020B0704020202020204" pitchFamily="34" charset="0"/>
              </a:rPr>
              <a:t>Confruntarea</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comportamentului</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pasiv-agresiv</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sau</a:t>
            </a:r>
            <a:r>
              <a:rPr lang="en-US" altLang="zh-CN" sz="4800" b="1" dirty="0">
                <a:solidFill>
                  <a:srgbClr val="FFFFFF"/>
                </a:solidFill>
                <a:latin typeface="Arial" panose="020B0604020202020204" pitchFamily="34" charset="0"/>
                <a:sym typeface="Arimo Bold" panose="020B0704020202020204" pitchFamily="34" charset="0"/>
              </a:rPr>
              <a:t> </a:t>
            </a:r>
            <a:r>
              <a:rPr lang="en-US" altLang="zh-CN" sz="4800" b="1" dirty="0" err="1">
                <a:solidFill>
                  <a:srgbClr val="FFFFFF"/>
                </a:solidFill>
                <a:latin typeface="Arial" panose="020B0604020202020204" pitchFamily="34" charset="0"/>
                <a:sym typeface="Arimo Bold" panose="020B0704020202020204" pitchFamily="34" charset="0"/>
              </a:rPr>
              <a:t>agresiv</a:t>
            </a:r>
            <a:r>
              <a:rPr lang="en-US" altLang="zh-CN" sz="4800" b="1" dirty="0">
                <a:solidFill>
                  <a:srgbClr val="FFFFFF"/>
                </a:solidFill>
                <a:latin typeface="Arial" panose="020B0604020202020204" pitchFamily="34" charset="0"/>
                <a:sym typeface="Arimo Bold" panose="020B0704020202020204" pitchFamily="34" charset="0"/>
              </a:rPr>
              <a:t> online</a:t>
            </a:r>
          </a:p>
        </p:txBody>
      </p:sp>
      <p:grpSp>
        <p:nvGrpSpPr>
          <p:cNvPr id="96263" name="Group 7">
            <a:extLst>
              <a:ext uri="{FF2B5EF4-FFF2-40B4-BE49-F238E27FC236}">
                <a16:creationId xmlns:a16="http://schemas.microsoft.com/office/drawing/2014/main" id="{75714401-3C60-5C58-81B1-D0021C198531}"/>
              </a:ext>
            </a:extLst>
          </p:cNvPr>
          <p:cNvGrpSpPr>
            <a:grpSpLocks/>
          </p:cNvGrpSpPr>
          <p:nvPr/>
        </p:nvGrpSpPr>
        <p:grpSpPr bwMode="auto">
          <a:xfrm>
            <a:off x="365125" y="9450388"/>
            <a:ext cx="17557750" cy="609600"/>
            <a:chOff x="0" y="0"/>
            <a:chExt cx="23408743" cy="812506"/>
          </a:xfrm>
        </p:grpSpPr>
        <p:sp>
          <p:nvSpPr>
            <p:cNvPr id="8" name="Freeform 8">
              <a:extLst>
                <a:ext uri="{FF2B5EF4-FFF2-40B4-BE49-F238E27FC236}">
                  <a16:creationId xmlns:a16="http://schemas.microsoft.com/office/drawing/2014/main" id="{79A0D73B-8A9A-DA46-709B-4DB6A0CDEF2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2"/>
              <a:stretch>
                <a:fillRect l="-217" r="-217"/>
              </a:stretch>
            </a:blipFill>
          </p:spPr>
          <p:txBody>
            <a:bodyPr/>
            <a:lstStyle/>
            <a:p>
              <a:endParaRPr lang="en-RO"/>
            </a:p>
          </p:txBody>
        </p:sp>
        <p:sp>
          <p:nvSpPr>
            <p:cNvPr id="9" name="TextBox 9">
              <a:extLst>
                <a:ext uri="{FF2B5EF4-FFF2-40B4-BE49-F238E27FC236}">
                  <a16:creationId xmlns:a16="http://schemas.microsoft.com/office/drawing/2014/main" id="{AA2CD76A-4C8B-2EE3-5B5E-20BE20F23104}"/>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
        <p:nvSpPr>
          <p:cNvPr id="10" name="TextBox 10">
            <a:extLst>
              <a:ext uri="{FF2B5EF4-FFF2-40B4-BE49-F238E27FC236}">
                <a16:creationId xmlns:a16="http://schemas.microsoft.com/office/drawing/2014/main" id="{73FD35F5-E112-18CA-6247-59A2796AADBE}"/>
              </a:ext>
            </a:extLst>
          </p:cNvPr>
          <p:cNvSpPr txBox="1"/>
          <p:nvPr/>
        </p:nvSpPr>
        <p:spPr>
          <a:xfrm>
            <a:off x="1538288" y="5251705"/>
            <a:ext cx="15995650" cy="2640146"/>
          </a:xfrm>
          <a:prstGeom prst="rect">
            <a:avLst/>
          </a:prstGeom>
        </p:spPr>
        <p:txBody>
          <a:bodyPr wrap="square"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Căutarea sprijinului: Dacă te simți amenințat sau hărțuit, este important să cauți sprijin. Acest lucru poate implica căutarea ajutorului unui consilier sau mentor de încredere.</a:t>
            </a:r>
            <a:endPar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a:p>
            <a:pPr fontAlgn="auto">
              <a:lnSpc>
                <a:spcPts val="4200"/>
              </a:lnSpc>
              <a:defRPr/>
            </a:pPr>
            <a:endParaRPr noProof="1">
              <a:latin typeface="Arial" panose="020B0604020202020204" pitchFamily="34" charset="0"/>
              <a:cs typeface="Arial" panose="020B0604020202020204" pitchFamily="34" charset="0"/>
            </a:endParaRPr>
          </a:p>
          <a:p>
            <a:pPr fontAlgn="auto">
              <a:lnSpc>
                <a:spcPts val="4200"/>
              </a:lnSpc>
              <a:defRPr/>
            </a:pPr>
            <a:r>
              <a:rPr lang="ro-RO" sz="280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G</a:t>
            </a:r>
            <a:r>
              <a:rPr lang="en-US" sz="280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rij</a:t>
            </a:r>
            <a:r>
              <a:rPr lang="ro-RO" sz="280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a</a:t>
            </a:r>
            <a:r>
              <a:rPr lang="en-US" sz="2800"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de sine: Confruntarea cu comportamentul agresiv sau pasiv-agresiv poate fi epuizantă. Asigurați-vă că vă faceți timp pentru a avea grijă de dvs. și de nevoile dvs. emoționale.</a:t>
            </a:r>
            <a:endParaRPr lang="en-US" sz="2800"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2000"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694CAD6-6B0A-31CF-F081-14E1222B4E45}"/>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7282" name="AutoShape 3">
            <a:extLst>
              <a:ext uri="{FF2B5EF4-FFF2-40B4-BE49-F238E27FC236}">
                <a16:creationId xmlns:a16="http://schemas.microsoft.com/office/drawing/2014/main" id="{3C5FE8D2-782C-8F5B-B01F-574045CC87EC}"/>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3" name="AutoShape 4">
            <a:extLst>
              <a:ext uri="{FF2B5EF4-FFF2-40B4-BE49-F238E27FC236}">
                <a16:creationId xmlns:a16="http://schemas.microsoft.com/office/drawing/2014/main" id="{61655EFA-C2AE-7695-175C-CF806ACF5E2F}"/>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4" name="AutoShape 5">
            <a:extLst>
              <a:ext uri="{FF2B5EF4-FFF2-40B4-BE49-F238E27FC236}">
                <a16:creationId xmlns:a16="http://schemas.microsoft.com/office/drawing/2014/main" id="{5CF71CC3-555C-AD20-4AE5-97FA758EFC6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7285" name="Group 6">
            <a:extLst>
              <a:ext uri="{FF2B5EF4-FFF2-40B4-BE49-F238E27FC236}">
                <a16:creationId xmlns:a16="http://schemas.microsoft.com/office/drawing/2014/main" id="{76C033EC-4A8D-BC37-FCD5-C1C73A89DB68}"/>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1D0538F8-C7E5-7224-59CA-379976820225}"/>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41314924-3C8C-3582-F75C-E234E2D39AF4}"/>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3B22F352-FD31-FDF4-2118-4A0788F480D4}"/>
              </a:ext>
            </a:extLst>
          </p:cNvPr>
          <p:cNvGrpSpPr>
            <a:grpSpLocks/>
          </p:cNvGrpSpPr>
          <p:nvPr/>
        </p:nvGrpSpPr>
        <p:grpSpPr bwMode="auto">
          <a:xfrm>
            <a:off x="762220" y="4446588"/>
            <a:ext cx="6735763" cy="4405312"/>
            <a:chOff x="0" y="0"/>
            <a:chExt cx="8981678" cy="5873500"/>
          </a:xfrm>
        </p:grpSpPr>
        <p:pic>
          <p:nvPicPr>
            <p:cNvPr id="97289" name="Picture 10">
              <a:extLst>
                <a:ext uri="{FF2B5EF4-FFF2-40B4-BE49-F238E27FC236}">
                  <a16:creationId xmlns:a16="http://schemas.microsoft.com/office/drawing/2014/main" id="{8AEF7330-1F67-FD24-0B26-DAC4B21D7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32" b="832"/>
            <a:stretch>
              <a:fillRect/>
            </a:stretch>
          </p:blipFill>
          <p:spPr bwMode="auto">
            <a:xfrm>
              <a:off x="0" y="0"/>
              <a:ext cx="8981678" cy="5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4A459548-8BFD-C85B-98B3-2DC80137469A}"/>
              </a:ext>
            </a:extLst>
          </p:cNvPr>
          <p:cNvSpPr txBox="1">
            <a:spLocks noChangeArrowheads="1"/>
          </p:cNvSpPr>
          <p:nvPr/>
        </p:nvSpPr>
        <p:spPr bwMode="auto">
          <a:xfrm>
            <a:off x="533626" y="3062288"/>
            <a:ext cx="1700031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ts val="4200"/>
              </a:lnSpc>
            </a:pPr>
            <a:r>
              <a:rPr lang="en-US" altLang="zh-CN" sz="2800" dirty="0">
                <a:solidFill>
                  <a:srgbClr val="FFFFFF"/>
                </a:solidFill>
                <a:latin typeface="Arial" panose="020B0604020202020204" pitchFamily="34" charset="0"/>
                <a:sym typeface="Arial" panose="020B0604020202020204" pitchFamily="34" charset="0"/>
              </a:rPr>
              <a:t>A </a:t>
            </a:r>
            <a:r>
              <a:rPr lang="en-US" altLang="zh-CN" sz="2800" dirty="0" err="1">
                <a:solidFill>
                  <a:srgbClr val="FFFFFF"/>
                </a:solidFill>
                <a:latin typeface="Arial" panose="020B0604020202020204" pitchFamily="34" charset="0"/>
                <a:sym typeface="Arial" panose="020B0604020202020204" pitchFamily="34" charset="0"/>
              </a:rPr>
              <a:t>rămâne</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asertiv</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în</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fața</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comportamentului</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negativ</a:t>
            </a:r>
            <a:r>
              <a:rPr lang="en-US" altLang="zh-CN" sz="2800" dirty="0">
                <a:solidFill>
                  <a:srgbClr val="FFFFFF"/>
                </a:solidFill>
                <a:latin typeface="Arial" panose="020B0604020202020204" pitchFamily="34" charset="0"/>
                <a:sym typeface="Arial" panose="020B0604020202020204" pitchFamily="34" charset="0"/>
              </a:rPr>
              <a:t> al </a:t>
            </a:r>
            <a:r>
              <a:rPr lang="en-US" altLang="zh-CN" sz="2800" dirty="0" err="1">
                <a:solidFill>
                  <a:srgbClr val="FFFFFF"/>
                </a:solidFill>
                <a:latin typeface="Arial" panose="020B0604020202020204" pitchFamily="34" charset="0"/>
                <a:sym typeface="Arial" panose="020B0604020202020204" pitchFamily="34" charset="0"/>
              </a:rPr>
              <a:t>altora</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poate</a:t>
            </a:r>
            <a:r>
              <a:rPr lang="en-US" altLang="zh-CN" sz="2800" dirty="0">
                <a:solidFill>
                  <a:srgbClr val="FFFFFF"/>
                </a:solidFill>
                <a:latin typeface="Arial" panose="020B0604020202020204" pitchFamily="34" charset="0"/>
                <a:sym typeface="Arial" panose="020B0604020202020204" pitchFamily="34" charset="0"/>
              </a:rPr>
              <a:t> fi o </a:t>
            </a:r>
            <a:r>
              <a:rPr lang="en-US" altLang="zh-CN" sz="2800" dirty="0" err="1">
                <a:solidFill>
                  <a:srgbClr val="FFFFFF"/>
                </a:solidFill>
                <a:latin typeface="Arial" panose="020B0604020202020204" pitchFamily="34" charset="0"/>
                <a:sym typeface="Arial" panose="020B0604020202020204" pitchFamily="34" charset="0"/>
              </a:rPr>
              <a:t>provocare</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dar</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este</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esențial</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pentru</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menținerea</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respectului</a:t>
            </a:r>
            <a:r>
              <a:rPr lang="en-US" altLang="zh-CN" sz="2800" dirty="0">
                <a:solidFill>
                  <a:srgbClr val="FFFFFF"/>
                </a:solidFill>
                <a:latin typeface="Arial" panose="020B0604020202020204" pitchFamily="34" charset="0"/>
                <a:sym typeface="Arial" panose="020B0604020202020204" pitchFamily="34" charset="0"/>
              </a:rPr>
              <a:t> de sine </a:t>
            </a:r>
            <a:r>
              <a:rPr lang="en-US" altLang="zh-CN" sz="2800" dirty="0" err="1">
                <a:solidFill>
                  <a:srgbClr val="FFFFFF"/>
                </a:solidFill>
                <a:latin typeface="Arial" panose="020B0604020202020204" pitchFamily="34" charset="0"/>
                <a:sym typeface="Arial" panose="020B0604020202020204" pitchFamily="34" charset="0"/>
              </a:rPr>
              <a:t>și</a:t>
            </a:r>
            <a:r>
              <a:rPr lang="en-US" altLang="zh-CN" sz="2800" dirty="0">
                <a:solidFill>
                  <a:srgbClr val="FFFFFF"/>
                </a:solidFill>
                <a:latin typeface="Arial" panose="020B0604020202020204" pitchFamily="34" charset="0"/>
                <a:sym typeface="Arial" panose="020B0604020202020204" pitchFamily="34" charset="0"/>
              </a:rPr>
              <a:t> a </a:t>
            </a:r>
            <a:r>
              <a:rPr lang="en-US" altLang="zh-CN" sz="2800" dirty="0" err="1">
                <a:solidFill>
                  <a:srgbClr val="FFFFFF"/>
                </a:solidFill>
                <a:latin typeface="Arial" panose="020B0604020202020204" pitchFamily="34" charset="0"/>
                <a:sym typeface="Arial" panose="020B0604020202020204" pitchFamily="34" charset="0"/>
              </a:rPr>
              <a:t>comunicării</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eficiente</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Iată</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câteva</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sugestii</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despre</a:t>
            </a:r>
            <a:r>
              <a:rPr lang="en-US" altLang="zh-CN" sz="2800" dirty="0">
                <a:solidFill>
                  <a:srgbClr val="FFFFFF"/>
                </a:solidFill>
                <a:latin typeface="Arial" panose="020B0604020202020204" pitchFamily="34" charset="0"/>
                <a:sym typeface="Arial" panose="020B0604020202020204" pitchFamily="34" charset="0"/>
              </a:rPr>
              <a:t> cum </a:t>
            </a:r>
            <a:r>
              <a:rPr lang="en-US" altLang="zh-CN" sz="2800" dirty="0" err="1">
                <a:solidFill>
                  <a:srgbClr val="FFFFFF"/>
                </a:solidFill>
                <a:latin typeface="Arial" panose="020B0604020202020204" pitchFamily="34" charset="0"/>
                <a:sym typeface="Arial" panose="020B0604020202020204" pitchFamily="34" charset="0"/>
              </a:rPr>
              <a:t>să</a:t>
            </a:r>
            <a:r>
              <a:rPr lang="en-US" altLang="zh-CN" sz="2800" dirty="0">
                <a:solidFill>
                  <a:srgbClr val="FFFFFF"/>
                </a:solidFill>
                <a:latin typeface="Arial" panose="020B0604020202020204" pitchFamily="34" charset="0"/>
                <a:sym typeface="Arial" panose="020B0604020202020204" pitchFamily="34" charset="0"/>
              </a:rPr>
              <a:t> </a:t>
            </a:r>
            <a:r>
              <a:rPr lang="en-US" altLang="zh-CN" sz="2800" dirty="0" err="1">
                <a:solidFill>
                  <a:srgbClr val="FFFFFF"/>
                </a:solidFill>
                <a:latin typeface="Arial" panose="020B0604020202020204" pitchFamily="34" charset="0"/>
                <a:sym typeface="Arial" panose="020B0604020202020204" pitchFamily="34" charset="0"/>
              </a:rPr>
              <a:t>procedați</a:t>
            </a:r>
            <a:r>
              <a:rPr lang="en-US" altLang="zh-CN" sz="2800" dirty="0">
                <a:solidFill>
                  <a:srgbClr val="FFFFFF"/>
                </a:solidFill>
                <a:latin typeface="Arial" panose="020B0604020202020204" pitchFamily="34" charset="0"/>
                <a:sym typeface="Arial" panose="020B0604020202020204" pitchFamily="34" charset="0"/>
              </a:rPr>
              <a:t>.</a:t>
            </a:r>
          </a:p>
        </p:txBody>
      </p:sp>
      <p:sp>
        <p:nvSpPr>
          <p:cNvPr id="12" name="TextBox 12">
            <a:extLst>
              <a:ext uri="{FF2B5EF4-FFF2-40B4-BE49-F238E27FC236}">
                <a16:creationId xmlns:a16="http://schemas.microsoft.com/office/drawing/2014/main" id="{1667D415-785D-C800-2DCF-7BDA92217C59}"/>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it-IT" altLang="zh-CN" sz="4800" b="1" dirty="0">
                <a:solidFill>
                  <a:srgbClr val="FFFFFF"/>
                </a:solidFill>
                <a:latin typeface="Arial" panose="020B0604020202020204" pitchFamily="34" charset="0"/>
                <a:sym typeface="Arimo Bold" panose="020B0704020202020204" pitchFamily="34" charset="0"/>
              </a:rPr>
              <a:t>Cum să rămâi asertiv în fața comportamentului negativ al altora</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6DCA57F5-24AA-621C-2D40-DB20ABF82A69}"/>
              </a:ext>
            </a:extLst>
          </p:cNvPr>
          <p:cNvSpPr txBox="1"/>
          <p:nvPr/>
        </p:nvSpPr>
        <p:spPr>
          <a:xfrm>
            <a:off x="7772436" y="4244975"/>
            <a:ext cx="9761502" cy="4794582"/>
          </a:xfrm>
          <a:prstGeom prst="rect">
            <a:avLst/>
          </a:prstGeom>
        </p:spPr>
        <p:txBody>
          <a:bodyPr wrap="square" lIns="0" tIns="0" rIns="0" bIns="0">
            <a:spAutoFit/>
          </a:bodyPr>
          <a:lstStyle/>
          <a:p>
            <a:pPr fontAlgn="auto">
              <a:lnSpc>
                <a:spcPts val="4200"/>
              </a:lnSpc>
              <a:defRPr/>
            </a:pP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Păstrează-ți </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calm</a:t>
            </a: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ul</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Reacțiile emoționale puternice pot afecta gândirea clară și pot încuraja un răspuns negativ. Încercați să rămâneți calm și să vă concentrați asupra răspunsului calm și rațional.</a:t>
            </a:r>
            <a:endPar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endParaRPr>
          </a:p>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Utiliz</a:t>
            </a: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ează</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afirmațiile</a:t>
            </a: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cu</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"eu": În loc să acuzați sau să criticați, exprimați-vă sentimentele și nevoile folosind afirmațiile "eu". De exemplu, în loc să spui "Niciodată...", ai putea spune "Mă simt ignorat când...".</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0EB96C6-9D00-D159-6A80-94969265F36A}"/>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98306" name="AutoShape 3">
            <a:extLst>
              <a:ext uri="{FF2B5EF4-FFF2-40B4-BE49-F238E27FC236}">
                <a16:creationId xmlns:a16="http://schemas.microsoft.com/office/drawing/2014/main" id="{560BCD36-35F3-B768-1BCC-81BAD26AC794}"/>
              </a:ext>
            </a:extLst>
          </p:cNvPr>
          <p:cNvSpPr>
            <a:spLocks noChangeShapeType="1"/>
          </p:cNvSpPr>
          <p:nvPr/>
        </p:nvSpPr>
        <p:spPr bwMode="auto">
          <a:xfrm>
            <a:off x="1538288" y="93646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7" name="AutoShape 4">
            <a:extLst>
              <a:ext uri="{FF2B5EF4-FFF2-40B4-BE49-F238E27FC236}">
                <a16:creationId xmlns:a16="http://schemas.microsoft.com/office/drawing/2014/main" id="{2ECB2ACF-EC5B-2F2E-2622-8CA424B24651}"/>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8308" name="AutoShape 5">
            <a:extLst>
              <a:ext uri="{FF2B5EF4-FFF2-40B4-BE49-F238E27FC236}">
                <a16:creationId xmlns:a16="http://schemas.microsoft.com/office/drawing/2014/main" id="{F1527A16-8D3F-3369-0300-47354D4FCEE1}"/>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8309" name="Group 6">
            <a:extLst>
              <a:ext uri="{FF2B5EF4-FFF2-40B4-BE49-F238E27FC236}">
                <a16:creationId xmlns:a16="http://schemas.microsoft.com/office/drawing/2014/main" id="{30051589-9B77-1583-2998-1C9764804006}"/>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FA3584A2-617D-B52C-FE6F-91BBED42A426}"/>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05A7031C-F914-6652-B54C-DE4CFB59541F}"/>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035F76E5-A18C-A702-0381-1D6A36BCBFE7}"/>
              </a:ext>
            </a:extLst>
          </p:cNvPr>
          <p:cNvGrpSpPr>
            <a:grpSpLocks/>
          </p:cNvGrpSpPr>
          <p:nvPr/>
        </p:nvGrpSpPr>
        <p:grpSpPr bwMode="auto">
          <a:xfrm>
            <a:off x="1028700" y="4845050"/>
            <a:ext cx="6735763" cy="4495800"/>
            <a:chOff x="0" y="0"/>
            <a:chExt cx="8981678" cy="5994150"/>
          </a:xfrm>
        </p:grpSpPr>
        <p:pic>
          <p:nvPicPr>
            <p:cNvPr id="98313" name="Picture 10">
              <a:extLst>
                <a:ext uri="{FF2B5EF4-FFF2-40B4-BE49-F238E27FC236}">
                  <a16:creationId xmlns:a16="http://schemas.microsoft.com/office/drawing/2014/main" id="{9C1ED997-B2E2-979D-AA6C-9EA89A6A6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 r="21"/>
            <a:stretch>
              <a:fillRect/>
            </a:stretch>
          </p:blipFill>
          <p:spPr bwMode="auto">
            <a:xfrm>
              <a:off x="0" y="0"/>
              <a:ext cx="8981678" cy="5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1">
            <a:extLst>
              <a:ext uri="{FF2B5EF4-FFF2-40B4-BE49-F238E27FC236}">
                <a16:creationId xmlns:a16="http://schemas.microsoft.com/office/drawing/2014/main" id="{732C8BDE-E03B-84DC-2EDA-228FB485B828}"/>
              </a:ext>
            </a:extLst>
          </p:cNvPr>
          <p:cNvSpPr txBox="1">
            <a:spLocks noChangeArrowheads="1"/>
          </p:cNvSpPr>
          <p:nvPr/>
        </p:nvSpPr>
        <p:spPr bwMode="auto">
          <a:xfrm>
            <a:off x="1028700" y="3011488"/>
            <a:ext cx="165052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n-US" altLang="zh-CN" sz="2800" dirty="0" err="1">
                <a:solidFill>
                  <a:srgbClr val="FFFFFF"/>
                </a:solidFill>
                <a:latin typeface="Arial" panose="020B0604020202020204" pitchFamily="34" charset="0"/>
                <a:sym typeface="Arimo Bold" panose="020B0704020202020204" pitchFamily="34" charset="0"/>
              </a:rPr>
              <a:t>Fii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clar</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specific: </a:t>
            </a:r>
            <a:r>
              <a:rPr lang="en-US" altLang="zh-CN" sz="2800" dirty="0" err="1">
                <a:solidFill>
                  <a:srgbClr val="FFFFFF"/>
                </a:solidFill>
                <a:latin typeface="Arial" panose="020B0604020202020204" pitchFamily="34" charset="0"/>
                <a:sym typeface="Arimo Bold" panose="020B0704020202020204" pitchFamily="34" charset="0"/>
              </a:rPr>
              <a:t>În</a:t>
            </a:r>
            <a:r>
              <a:rPr lang="en-US" altLang="zh-CN" sz="2800" dirty="0">
                <a:solidFill>
                  <a:srgbClr val="FFFFFF"/>
                </a:solidFill>
                <a:latin typeface="Arial" panose="020B0604020202020204" pitchFamily="34" charset="0"/>
                <a:sym typeface="Arimo Bold" panose="020B0704020202020204" pitchFamily="34" charset="0"/>
              </a:rPr>
              <a:t> loc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plângi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termeni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generali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fii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cât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mai</a:t>
            </a:r>
            <a:r>
              <a:rPr lang="en-US" altLang="zh-CN" sz="2800" dirty="0">
                <a:solidFill>
                  <a:srgbClr val="FFFFFF"/>
                </a:solidFill>
                <a:latin typeface="Arial" panose="020B0604020202020204" pitchFamily="34" charset="0"/>
                <a:sym typeface="Arimo Bold" panose="020B0704020202020204" pitchFamily="34" charset="0"/>
              </a:rPr>
              <a:t> specific </a:t>
            </a:r>
            <a:r>
              <a:rPr lang="en-US" altLang="zh-CN" sz="2800" dirty="0" err="1">
                <a:solidFill>
                  <a:srgbClr val="FFFFFF"/>
                </a:solidFill>
                <a:latin typeface="Arial" panose="020B0604020202020204" pitchFamily="34" charset="0"/>
                <a:sym typeface="Arimo Bold" panose="020B0704020202020204" pitchFamily="34" charset="0"/>
              </a:rPr>
              <a:t>posibil</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despre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deranjează</a:t>
            </a:r>
            <a:r>
              <a:rPr lang="en-US" altLang="zh-CN" sz="2800" dirty="0">
                <a:solidFill>
                  <a:srgbClr val="FFFFFF"/>
                </a:solidFill>
                <a:latin typeface="Arial" panose="020B0604020202020204" pitchFamily="34" charset="0"/>
                <a:sym typeface="Arimo Bold" panose="020B0704020202020204" pitchFamily="34" charset="0"/>
              </a:rPr>
              <a:t>. De </a:t>
            </a:r>
            <a:r>
              <a:rPr lang="en-US" altLang="zh-CN" sz="2800" dirty="0" err="1">
                <a:solidFill>
                  <a:srgbClr val="FFFFFF"/>
                </a:solidFill>
                <a:latin typeface="Arial" panose="020B0604020202020204" pitchFamily="34" charset="0"/>
                <a:sym typeface="Arimo Bold" panose="020B0704020202020204" pitchFamily="34" charset="0"/>
              </a:rPr>
              <a:t>exemplu</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a:t>
            </a:r>
            <a:r>
              <a:rPr lang="en-US" altLang="zh-CN" sz="2800" dirty="0">
                <a:solidFill>
                  <a:srgbClr val="FFFFFF"/>
                </a:solidFill>
                <a:latin typeface="Arial" panose="020B0604020202020204" pitchFamily="34" charset="0"/>
                <a:sym typeface="Arimo Bold" panose="020B0704020202020204" pitchFamily="34" charset="0"/>
              </a:rPr>
              <a:t> loc </a:t>
            </a:r>
            <a:r>
              <a:rPr lang="en-US" altLang="zh-CN" sz="2800" dirty="0" err="1">
                <a:solidFill>
                  <a:srgbClr val="FFFFFF"/>
                </a:solidFill>
                <a:latin typeface="Arial" panose="020B0604020202020204" pitchFamily="34" charset="0"/>
                <a:sym typeface="Arimo Bold" panose="020B0704020202020204" pitchFamily="34" charset="0"/>
              </a:rPr>
              <a:t>să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spui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Ești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întotdeauna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negativ</a:t>
            </a:r>
            <a:r>
              <a:rPr lang="en-US" altLang="zh-CN" sz="2800" dirty="0">
                <a:solidFill>
                  <a:srgbClr val="FFFFFF"/>
                </a:solidFill>
                <a:latin typeface="Arial" panose="020B0604020202020204" pitchFamily="34" charset="0"/>
                <a:sym typeface="Arimo Bold" panose="020B0704020202020204" pitchFamily="34" charset="0"/>
              </a:rPr>
              <a:t>", ai </a:t>
            </a:r>
            <a:r>
              <a:rPr lang="en-US" altLang="zh-CN" sz="2800" dirty="0" err="1">
                <a:solidFill>
                  <a:srgbClr val="FFFFFF"/>
                </a:solidFill>
                <a:latin typeface="Arial" panose="020B0604020202020204" pitchFamily="34" charset="0"/>
                <a:sym typeface="Arimo Bold" panose="020B0704020202020204" pitchFamily="34" charset="0"/>
              </a:rPr>
              <a:t>putea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spune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Când</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îmi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critici</a:t>
            </a:r>
            <a:r>
              <a:rPr lang="en-US" altLang="zh-CN" sz="2800" dirty="0">
                <a:solidFill>
                  <a:srgbClr val="FFFFFF"/>
                </a:solidFill>
                <a:latin typeface="Arial" panose="020B0604020202020204" pitchFamily="34" charset="0"/>
                <a:sym typeface="Arimo Bold" panose="020B0704020202020204" pitchFamily="34" charset="0"/>
              </a:rPr>
              <a:t> constant </a:t>
            </a:r>
            <a:r>
              <a:rPr lang="en-US" altLang="zh-CN" sz="2800" dirty="0" err="1">
                <a:solidFill>
                  <a:srgbClr val="FFFFFF"/>
                </a:solidFill>
                <a:latin typeface="Arial" panose="020B0604020202020204" pitchFamily="34" charset="0"/>
                <a:sym typeface="Arimo Bold" panose="020B0704020202020204" pitchFamily="34" charset="0"/>
              </a:rPr>
              <a:t>ideile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mă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simt</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descurajat</a:t>
            </a:r>
            <a:r>
              <a:rPr lang="en-US" altLang="zh-CN" sz="2800" dirty="0">
                <a:solidFill>
                  <a:srgbClr val="FFFFFF"/>
                </a:solidFill>
                <a:latin typeface="Arial" panose="020B0604020202020204" pitchFamily="34" charset="0"/>
                <a:sym typeface="Arimo Bold" panose="020B0704020202020204" pitchFamily="34" charset="0"/>
              </a:rPr>
              <a:t>".</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12" name="TextBox 12">
            <a:extLst>
              <a:ext uri="{FF2B5EF4-FFF2-40B4-BE49-F238E27FC236}">
                <a16:creationId xmlns:a16="http://schemas.microsoft.com/office/drawing/2014/main" id="{0B86022C-FCB5-2C60-A23F-AF60D4C3BBEB}"/>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it-IT" altLang="zh-CN" sz="4800" b="1" dirty="0">
                <a:solidFill>
                  <a:srgbClr val="FFFFFF"/>
                </a:solidFill>
                <a:latin typeface="Arial" panose="020B0604020202020204" pitchFamily="34" charset="0"/>
                <a:sym typeface="Arimo Bold" panose="020B0704020202020204" pitchFamily="34" charset="0"/>
              </a:rPr>
              <a:t>Cum să rămâi asertiv în fața comportamentului negativ al altora</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3" name="TextBox 13">
            <a:extLst>
              <a:ext uri="{FF2B5EF4-FFF2-40B4-BE49-F238E27FC236}">
                <a16:creationId xmlns:a16="http://schemas.microsoft.com/office/drawing/2014/main" id="{756AF86D-604B-2848-1261-5E2A9949BA16}"/>
              </a:ext>
            </a:extLst>
          </p:cNvPr>
          <p:cNvSpPr txBox="1"/>
          <p:nvPr/>
        </p:nvSpPr>
        <p:spPr>
          <a:xfrm>
            <a:off x="7978775" y="4899025"/>
            <a:ext cx="9729788" cy="4255973"/>
          </a:xfrm>
          <a:prstGeom prst="rect">
            <a:avLst/>
          </a:prstGeom>
        </p:spPr>
        <p:txBody>
          <a:bodyPr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Stabil</a:t>
            </a: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ește</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 limite: Dacă comportamentul negativ continuă, este important să stabiliți și să mențineți limite clare. Acest lucru poate însemna refuzul de a interacționa cu persoana până când comportamentul său se schimbă.</a:t>
            </a:r>
            <a:endParaRPr noProof="1">
              <a:latin typeface="Arial" panose="020B0604020202020204" pitchFamily="34" charset="0"/>
              <a:cs typeface="Arial" panose="020B0604020202020204" pitchFamily="34" charset="0"/>
            </a:endParaRPr>
          </a:p>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Nu lua lucrurile personal: Adesea, comportamentul negativ al altora are mai mult de-a face cu propriile lor probleme decât cu tine. Încearcă să nu iei comportamentul lor ca pe o reflectare a valorii tale.</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
                                        </p:tgtEl>
                                        <p:attrNameLst>
                                          <p:attrName>style.visibility</p:attrName>
                                        </p:attrNameLst>
                                      </p:cBhvr>
                                      <p:to>
                                        <p:strVal val="visible"/>
                                      </p:to>
                                    </p:set>
                                    <p:anim calcmode="discrete" valueType="clr">
                                      <p:cBhvr override="childStyle">
                                        <p:cTn id="1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
                                        </p:tgtEl>
                                        <p:attrNameLst>
                                          <p:attrName>fillcolor</p:attrName>
                                        </p:attrNameLst>
                                      </p:cBhvr>
                                      <p:tavLst>
                                        <p:tav tm="0">
                                          <p:val>
                                            <p:clrVal>
                                              <a:schemeClr val="accent2"/>
                                            </p:clrVal>
                                          </p:val>
                                        </p:tav>
                                        <p:tav tm="50000">
                                          <p:val>
                                            <p:clrVal>
                                              <a:schemeClr val="hlink"/>
                                            </p:clrVal>
                                          </p:val>
                                        </p:tav>
                                      </p:tavLst>
                                    </p:anim>
                                    <p:set>
                                      <p:cBhvr>
                                        <p:cTn id="16" dur="80"/>
                                        <p:tgtEl>
                                          <p:spTgt spid="11"/>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3"/>
                                        </p:tgtEl>
                                        <p:attrNameLst>
                                          <p:attrName>style.visibility</p:attrName>
                                        </p:attrNameLst>
                                      </p:cBhvr>
                                      <p:to>
                                        <p:strVal val="visible"/>
                                      </p:to>
                                    </p:set>
                                    <p:animEffect transition="in" filter="wipe(up)">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028329-8010-5580-A035-54EA0D07AB8E}"/>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sp>
        <p:nvSpPr>
          <p:cNvPr id="99330" name="AutoShape 3">
            <a:extLst>
              <a:ext uri="{FF2B5EF4-FFF2-40B4-BE49-F238E27FC236}">
                <a16:creationId xmlns:a16="http://schemas.microsoft.com/office/drawing/2014/main" id="{B0F09EDC-24B4-105F-C123-2BD190BAB287}"/>
              </a:ext>
            </a:extLst>
          </p:cNvPr>
          <p:cNvSpPr>
            <a:spLocks noChangeShapeType="1"/>
          </p:cNvSpPr>
          <p:nvPr/>
        </p:nvSpPr>
        <p:spPr bwMode="auto">
          <a:xfrm>
            <a:off x="1538288" y="91344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1" name="AutoShape 4">
            <a:extLst>
              <a:ext uri="{FF2B5EF4-FFF2-40B4-BE49-F238E27FC236}">
                <a16:creationId xmlns:a16="http://schemas.microsoft.com/office/drawing/2014/main" id="{DB31895E-C984-AEAD-988B-1FC1202036B6}"/>
              </a:ext>
            </a:extLst>
          </p:cNvPr>
          <p:cNvSpPr>
            <a:spLocks noChangeShapeType="1"/>
          </p:cNvSpPr>
          <p:nvPr/>
        </p:nvSpPr>
        <p:spPr bwMode="auto">
          <a:xfrm>
            <a:off x="1538288" y="29241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9332" name="AutoShape 5">
            <a:extLst>
              <a:ext uri="{FF2B5EF4-FFF2-40B4-BE49-F238E27FC236}">
                <a16:creationId xmlns:a16="http://schemas.microsoft.com/office/drawing/2014/main" id="{959CEC72-8179-9508-0C1D-80B4433AF9DE}"/>
              </a:ext>
            </a:extLst>
          </p:cNvPr>
          <p:cNvSpPr>
            <a:spLocks noChangeShapeType="1"/>
          </p:cNvSpPr>
          <p:nvPr/>
        </p:nvSpPr>
        <p:spPr bwMode="auto">
          <a:xfrm>
            <a:off x="1538288" y="10239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99333" name="Group 6">
            <a:extLst>
              <a:ext uri="{FF2B5EF4-FFF2-40B4-BE49-F238E27FC236}">
                <a16:creationId xmlns:a16="http://schemas.microsoft.com/office/drawing/2014/main" id="{050EE484-AA9E-0A53-8C26-B5E2E63CF9FB}"/>
              </a:ext>
            </a:extLst>
          </p:cNvPr>
          <p:cNvGrpSpPr>
            <a:grpSpLocks/>
          </p:cNvGrpSpPr>
          <p:nvPr/>
        </p:nvGrpSpPr>
        <p:grpSpPr bwMode="auto">
          <a:xfrm>
            <a:off x="365125" y="9417050"/>
            <a:ext cx="17557750" cy="709613"/>
            <a:chOff x="0" y="-44230"/>
            <a:chExt cx="23408743" cy="944881"/>
          </a:xfrm>
        </p:grpSpPr>
        <p:sp>
          <p:nvSpPr>
            <p:cNvPr id="7" name="Freeform 7">
              <a:extLst>
                <a:ext uri="{FF2B5EF4-FFF2-40B4-BE49-F238E27FC236}">
                  <a16:creationId xmlns:a16="http://schemas.microsoft.com/office/drawing/2014/main" id="{2ED1B5D6-F288-9FF8-CE55-381B64FA0604}"/>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3"/>
              <a:stretch>
                <a:fillRect l="-217" r="-217"/>
              </a:stretch>
            </a:blipFill>
          </p:spPr>
          <p:txBody>
            <a:bodyPr/>
            <a:lstStyle/>
            <a:p>
              <a:endParaRPr lang="en-RO"/>
            </a:p>
          </p:txBody>
        </p:sp>
        <p:sp>
          <p:nvSpPr>
            <p:cNvPr id="8" name="TextBox 8">
              <a:extLst>
                <a:ext uri="{FF2B5EF4-FFF2-40B4-BE49-F238E27FC236}">
                  <a16:creationId xmlns:a16="http://schemas.microsoft.com/office/drawing/2014/main" id="{DD27D6AA-7AE4-A35A-8A0F-F5D348F99DBC}"/>
                </a:ext>
              </a:extLst>
            </p:cNvPr>
            <p:cNvSpPr txBox="1"/>
            <p:nvPr/>
          </p:nvSpPr>
          <p:spPr>
            <a:xfrm>
              <a:off x="13268483" y="-44230"/>
              <a:ext cx="10140260" cy="94488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grpSp>
        <p:nvGrpSpPr>
          <p:cNvPr id="9" name="Group 9">
            <a:extLst>
              <a:ext uri="{FF2B5EF4-FFF2-40B4-BE49-F238E27FC236}">
                <a16:creationId xmlns:a16="http://schemas.microsoft.com/office/drawing/2014/main" id="{A7CDE6B1-38E3-6EB3-D94C-E05E3FA5A2A0}"/>
              </a:ext>
            </a:extLst>
          </p:cNvPr>
          <p:cNvGrpSpPr>
            <a:grpSpLocks noChangeAspect="1"/>
          </p:cNvGrpSpPr>
          <p:nvPr/>
        </p:nvGrpSpPr>
        <p:grpSpPr bwMode="auto">
          <a:xfrm>
            <a:off x="13515739" y="2966932"/>
            <a:ext cx="4619625" cy="6215062"/>
            <a:chOff x="0" y="0"/>
            <a:chExt cx="14160500" cy="19050000"/>
          </a:xfrm>
        </p:grpSpPr>
        <p:sp>
          <p:nvSpPr>
            <p:cNvPr id="10" name="Freeform 10">
              <a:extLst>
                <a:ext uri="{FF2B5EF4-FFF2-40B4-BE49-F238E27FC236}">
                  <a16:creationId xmlns:a16="http://schemas.microsoft.com/office/drawing/2014/main" id="{623330FC-BA95-8281-4C33-12AD265382AA}"/>
                </a:ext>
              </a:extLst>
            </p:cNvPr>
            <p:cNvSpPr/>
            <p:nvPr/>
          </p:nvSpPr>
          <p:spPr>
            <a:xfrm>
              <a:off x="1248918" y="3146933"/>
              <a:ext cx="10725785" cy="12979655"/>
            </a:xfrm>
            <a:custGeom>
              <a:avLst/>
              <a:gdLst/>
              <a:ahLst/>
              <a:cxnLst/>
              <a:rect l="l" t="t" r="r" b="b"/>
              <a:pathLst>
                <a:path w="10725785" h="12979655">
                  <a:moveTo>
                    <a:pt x="8757412" y="12979655"/>
                  </a:moveTo>
                  <a:lnTo>
                    <a:pt x="1968373" y="12979655"/>
                  </a:lnTo>
                  <a:cubicBezTo>
                    <a:pt x="881253" y="12979655"/>
                    <a:pt x="0" y="12098402"/>
                    <a:pt x="0" y="11011282"/>
                  </a:cubicBezTo>
                  <a:lnTo>
                    <a:pt x="0" y="1968373"/>
                  </a:lnTo>
                  <a:cubicBezTo>
                    <a:pt x="0" y="881253"/>
                    <a:pt x="881253" y="0"/>
                    <a:pt x="1968373" y="0"/>
                  </a:cubicBezTo>
                  <a:lnTo>
                    <a:pt x="8757412" y="0"/>
                  </a:lnTo>
                  <a:cubicBezTo>
                    <a:pt x="9844532" y="0"/>
                    <a:pt x="10725785" y="881253"/>
                    <a:pt x="10725785" y="1968373"/>
                  </a:cubicBezTo>
                  <a:lnTo>
                    <a:pt x="10725785" y="11011407"/>
                  </a:lnTo>
                  <a:cubicBezTo>
                    <a:pt x="10725658" y="12098402"/>
                    <a:pt x="9844405" y="12979655"/>
                    <a:pt x="8757412" y="12979655"/>
                  </a:cubicBezTo>
                  <a:close/>
                </a:path>
              </a:pathLst>
            </a:custGeom>
            <a:blipFill>
              <a:blip r:embed="rId4"/>
              <a:stretch>
                <a:fillRect l="-4897" r="-4897" b="-31610"/>
              </a:stretch>
            </a:blipFill>
          </p:spPr>
          <p:txBody>
            <a:bodyPr/>
            <a:lstStyle/>
            <a:p>
              <a:endParaRPr lang="en-RO"/>
            </a:p>
          </p:txBody>
        </p:sp>
        <p:sp>
          <p:nvSpPr>
            <p:cNvPr id="99338" name="Freeform 11">
              <a:extLst>
                <a:ext uri="{FF2B5EF4-FFF2-40B4-BE49-F238E27FC236}">
                  <a16:creationId xmlns:a16="http://schemas.microsoft.com/office/drawing/2014/main" id="{3F04E34E-5CA3-7830-F685-B6AE57BECD0B}"/>
                </a:ext>
              </a:extLst>
            </p:cNvPr>
            <p:cNvSpPr>
              <a:spLocks noChangeArrowheads="1"/>
            </p:cNvSpPr>
            <p:nvPr/>
          </p:nvSpPr>
          <p:spPr bwMode="auto">
            <a:xfrm>
              <a:off x="0" y="0"/>
              <a:ext cx="14160500" cy="19050000"/>
            </a:xfrm>
            <a:custGeom>
              <a:avLst/>
              <a:gdLst>
                <a:gd name="T0" fmla="*/ 14160500 w 14160500"/>
                <a:gd name="T1" fmla="*/ 19050000 h 19050000"/>
                <a:gd name="T2" fmla="*/ 0 w 14160500"/>
                <a:gd name="T3" fmla="*/ 19050000 h 19050000"/>
                <a:gd name="T4" fmla="*/ 0 w 14160500"/>
                <a:gd name="T5" fmla="*/ 0 h 19050000"/>
                <a:gd name="T6" fmla="*/ 14160500 w 14160500"/>
                <a:gd name="T7" fmla="*/ 0 h 19050000"/>
                <a:gd name="T8" fmla="*/ 14160500 w 14160500"/>
                <a:gd name="T9" fmla="*/ 19050000 h 19050000"/>
              </a:gdLst>
              <a:ahLst/>
              <a:cxnLst>
                <a:cxn ang="0">
                  <a:pos x="T0" y="T1"/>
                </a:cxn>
                <a:cxn ang="0">
                  <a:pos x="T2" y="T3"/>
                </a:cxn>
                <a:cxn ang="0">
                  <a:pos x="T4" y="T5"/>
                </a:cxn>
                <a:cxn ang="0">
                  <a:pos x="T6" y="T7"/>
                </a:cxn>
                <a:cxn ang="0">
                  <a:pos x="T8" y="T9"/>
                </a:cxn>
              </a:cxnLst>
              <a:rect l="0" t="0" r="r" b="b"/>
              <a:pathLst>
                <a:path w="14160500" h="19050000">
                  <a:moveTo>
                    <a:pt x="14160500" y="19050000"/>
                  </a:moveTo>
                  <a:lnTo>
                    <a:pt x="0" y="19050000"/>
                  </a:lnTo>
                  <a:lnTo>
                    <a:pt x="0" y="0"/>
                  </a:lnTo>
                  <a:lnTo>
                    <a:pt x="14160500" y="0"/>
                  </a:lnTo>
                  <a:lnTo>
                    <a:pt x="14160500" y="1905000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sp>
        <p:nvSpPr>
          <p:cNvPr id="12" name="TextBox 12">
            <a:extLst>
              <a:ext uri="{FF2B5EF4-FFF2-40B4-BE49-F238E27FC236}">
                <a16:creationId xmlns:a16="http://schemas.microsoft.com/office/drawing/2014/main" id="{1F83C432-F383-9705-DF57-97A527A01AE9}"/>
              </a:ext>
            </a:extLst>
          </p:cNvPr>
          <p:cNvSpPr txBox="1">
            <a:spLocks noChangeArrowheads="1"/>
          </p:cNvSpPr>
          <p:nvPr/>
        </p:nvSpPr>
        <p:spPr bwMode="auto">
          <a:xfrm>
            <a:off x="1030757" y="3135313"/>
            <a:ext cx="11719300" cy="210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4200"/>
              </a:lnSpc>
            </a:pPr>
            <a:r>
              <a:rPr lang="en-US" altLang="zh-CN" sz="2800" dirty="0" err="1">
                <a:solidFill>
                  <a:srgbClr val="FFFFFF"/>
                </a:solidFill>
                <a:latin typeface="Arial" panose="020B0604020202020204" pitchFamily="34" charset="0"/>
                <a:sym typeface="Arimo Bold" panose="020B0704020202020204" pitchFamily="34" charset="0"/>
              </a:rPr>
              <a:t>Practic</a:t>
            </a:r>
            <a:r>
              <a:rPr lang="ro-RO" altLang="zh-CN" sz="2800" dirty="0">
                <a:solidFill>
                  <a:srgbClr val="FFFFFF"/>
                </a:solidFill>
                <a:latin typeface="Arial" panose="020B0604020202020204" pitchFamily="34" charset="0"/>
                <a:sym typeface="Arimo Bold" panose="020B0704020202020204" pitchFamily="34" charset="0"/>
              </a:rPr>
              <a:t>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ascultarea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activă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Confruntarea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comportamentului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negativ</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poate</a:t>
            </a:r>
            <a:r>
              <a:rPr lang="en-US" altLang="zh-CN" sz="2800" dirty="0">
                <a:solidFill>
                  <a:srgbClr val="FFFFFF"/>
                </a:solidFill>
                <a:latin typeface="Arial" panose="020B0604020202020204" pitchFamily="34" charset="0"/>
                <a:sym typeface="Arimo Bold" panose="020B0704020202020204" pitchFamily="34" charset="0"/>
              </a:rPr>
              <a:t> fi </a:t>
            </a:r>
            <a:r>
              <a:rPr lang="en-US" altLang="zh-CN" sz="2800" dirty="0" err="1">
                <a:solidFill>
                  <a:srgbClr val="FFFFFF"/>
                </a:solidFill>
                <a:latin typeface="Arial" panose="020B0604020202020204" pitchFamily="34" charset="0"/>
                <a:sym typeface="Arimo Bold" panose="020B0704020202020204" pitchFamily="34" charset="0"/>
              </a:rPr>
              <a:t>mai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eficientă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dacă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demonstrați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înțelegeți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perspectiva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celeilalte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persoane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Ascultarea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activă</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poate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arăta</a:t>
            </a:r>
            <a:r>
              <a:rPr lang="en-US" altLang="zh-CN" sz="2800" dirty="0">
                <a:solidFill>
                  <a:srgbClr val="FFFFFF"/>
                </a:solidFill>
                <a:latin typeface="Arial" panose="020B0604020202020204" pitchFamily="34" charset="0"/>
                <a:sym typeface="Arimo Bold" panose="020B0704020202020204" pitchFamily="34" charset="0"/>
              </a:rPr>
              <a:t> respect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empatie</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chiar</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și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atunci</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când</a:t>
            </a:r>
            <a:r>
              <a:rPr lang="en-US" altLang="zh-CN" sz="2800" dirty="0">
                <a:solidFill>
                  <a:srgbClr val="FFFFFF"/>
                </a:solidFill>
                <a:latin typeface="Arial" panose="020B0604020202020204" pitchFamily="34" charset="0"/>
                <a:sym typeface="Arimo Bold" panose="020B0704020202020204" pitchFamily="34" charset="0"/>
              </a:rPr>
              <a:t> nu </a:t>
            </a:r>
            <a:r>
              <a:rPr lang="en-US" altLang="zh-CN" sz="2800" dirty="0" err="1">
                <a:solidFill>
                  <a:srgbClr val="FFFFFF"/>
                </a:solidFill>
                <a:latin typeface="Arial" panose="020B0604020202020204" pitchFamily="34" charset="0"/>
                <a:sym typeface="Arimo Bold" panose="020B0704020202020204" pitchFamily="34" charset="0"/>
              </a:rPr>
              <a:t>sunteți</a:t>
            </a:r>
            <a:r>
              <a:rPr lang="en-US" altLang="zh-CN" sz="2800" dirty="0">
                <a:solidFill>
                  <a:srgbClr val="FFFFFF"/>
                </a:solidFill>
                <a:latin typeface="Arial" panose="020B0604020202020204" pitchFamily="34" charset="0"/>
                <a:sym typeface="Arimo Bold" panose="020B0704020202020204" pitchFamily="34" charset="0"/>
              </a:rPr>
              <a:t> de </a:t>
            </a:r>
            <a:r>
              <a:rPr lang="en-US" altLang="zh-CN" sz="2800" dirty="0" err="1">
                <a:solidFill>
                  <a:srgbClr val="FFFFFF"/>
                </a:solidFill>
                <a:latin typeface="Arial" panose="020B0604020202020204" pitchFamily="34" charset="0"/>
                <a:sym typeface="Arimo Bold" panose="020B0704020202020204" pitchFamily="34" charset="0"/>
              </a:rPr>
              <a:t>acord</a:t>
            </a:r>
            <a:r>
              <a:rPr lang="en-US" altLang="zh-CN" sz="2800" dirty="0">
                <a:solidFill>
                  <a:srgbClr val="FFFFFF"/>
                </a:solidFill>
                <a:latin typeface="Arial" panose="020B0604020202020204" pitchFamily="34" charset="0"/>
                <a:sym typeface="Arimo Bold" panose="020B0704020202020204" pitchFamily="34" charset="0"/>
              </a:rPr>
              <a:t> cu </a:t>
            </a:r>
            <a:r>
              <a:rPr lang="en-US" altLang="zh-CN" sz="2800" dirty="0" err="1">
                <a:solidFill>
                  <a:srgbClr val="FFFFFF"/>
                </a:solidFill>
                <a:latin typeface="Arial" panose="020B0604020202020204" pitchFamily="34" charset="0"/>
                <a:sym typeface="Arimo Bold" panose="020B0704020202020204" pitchFamily="34" charset="0"/>
              </a:rPr>
              <a:t>persoana</a:t>
            </a:r>
            <a:r>
              <a:rPr lang="en-US" altLang="zh-CN" sz="2800" dirty="0">
                <a:solidFill>
                  <a:srgbClr val="FFFFFF"/>
                </a:solidFill>
                <a:latin typeface="Arial" panose="020B0604020202020204" pitchFamily="34" charset="0"/>
                <a:sym typeface="Arimo Bold" panose="020B0704020202020204" pitchFamily="34" charset="0"/>
              </a:rPr>
              <a:t> </a:t>
            </a:r>
            <a:r>
              <a:rPr lang="en-US" altLang="zh-CN" sz="2800" dirty="0" err="1">
                <a:solidFill>
                  <a:srgbClr val="FFFFFF"/>
                </a:solidFill>
                <a:latin typeface="Arial" panose="020B0604020202020204" pitchFamily="34" charset="0"/>
                <a:sym typeface="Arimo Bold" panose="020B0704020202020204" pitchFamily="34" charset="0"/>
              </a:rPr>
              <a:t>respectivă</a:t>
            </a:r>
            <a:r>
              <a:rPr lang="en-US" altLang="zh-CN" sz="2800" dirty="0">
                <a:solidFill>
                  <a:srgbClr val="FFFFFF"/>
                </a:solidFill>
                <a:latin typeface="Arial" panose="020B0604020202020204" pitchFamily="34" charset="0"/>
                <a:sym typeface="Arimo Bold" panose="020B0704020202020204" pitchFamily="34" charset="0"/>
              </a:rPr>
              <a:t>.</a:t>
            </a:r>
            <a:endParaRPr lang="en-US" altLang="zh-CN" sz="2800" dirty="0">
              <a:solidFill>
                <a:srgbClr val="FFFFFF"/>
              </a:solidFill>
              <a:latin typeface="Arial" panose="020B0604020202020204" pitchFamily="34" charset="0"/>
              <a:sym typeface="Arial" panose="020B0604020202020204" pitchFamily="34" charset="0"/>
            </a:endParaRPr>
          </a:p>
        </p:txBody>
      </p:sp>
      <p:sp>
        <p:nvSpPr>
          <p:cNvPr id="13" name="TextBox 13">
            <a:extLst>
              <a:ext uri="{FF2B5EF4-FFF2-40B4-BE49-F238E27FC236}">
                <a16:creationId xmlns:a16="http://schemas.microsoft.com/office/drawing/2014/main" id="{1596F849-CD0B-4DA1-7AD8-B9BA28A35831}"/>
              </a:ext>
            </a:extLst>
          </p:cNvPr>
          <p:cNvSpPr txBox="1">
            <a:spLocks noChangeArrowheads="1"/>
          </p:cNvSpPr>
          <p:nvPr/>
        </p:nvSpPr>
        <p:spPr bwMode="auto">
          <a:xfrm>
            <a:off x="1538288" y="1073150"/>
            <a:ext cx="14128750" cy="164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725"/>
              </a:lnSpc>
            </a:pPr>
            <a:r>
              <a:rPr lang="it-IT" altLang="zh-CN" sz="4800" b="1" dirty="0">
                <a:solidFill>
                  <a:srgbClr val="FFFFFF"/>
                </a:solidFill>
                <a:latin typeface="Arial" panose="020B0604020202020204" pitchFamily="34" charset="0"/>
                <a:sym typeface="Arimo Bold" panose="020B0704020202020204" pitchFamily="34" charset="0"/>
              </a:rPr>
              <a:t>Cum să rămâi asertiv în fața comportamentului negativ al altora</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14" name="TextBox 14">
            <a:extLst>
              <a:ext uri="{FF2B5EF4-FFF2-40B4-BE49-F238E27FC236}">
                <a16:creationId xmlns:a16="http://schemas.microsoft.com/office/drawing/2014/main" id="{2958B18E-CF79-63B8-9771-82D399B950B4}"/>
              </a:ext>
            </a:extLst>
          </p:cNvPr>
          <p:cNvSpPr txBox="1"/>
          <p:nvPr/>
        </p:nvSpPr>
        <p:spPr>
          <a:xfrm>
            <a:off x="1034789" y="5600688"/>
            <a:ext cx="11995309" cy="1560513"/>
          </a:xfrm>
          <a:prstGeom prst="rect">
            <a:avLst/>
          </a:prstGeom>
        </p:spPr>
        <p:txBody>
          <a:bodyPr wrap="square" lIns="0" tIns="0" rIns="0" bIns="0">
            <a:spAutoFit/>
          </a:bodyPr>
          <a:lstStyle/>
          <a:p>
            <a:pPr fontAlgn="auto">
              <a:lnSpc>
                <a:spcPts val="4200"/>
              </a:lnSpc>
              <a:defRPr/>
            </a:pPr>
            <a:r>
              <a:rPr lang="ro-RO"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G</a:t>
            </a: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rija de sine: Confruntarea comportamentului negativ poate fi stresantă și epuizantă. Asigurați-vă că vă faceți timp să aveți grijă de dvs., să vă odihniți și să vă relaxați.</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TextBox 15">
            <a:extLst>
              <a:ext uri="{FF2B5EF4-FFF2-40B4-BE49-F238E27FC236}">
                <a16:creationId xmlns:a16="http://schemas.microsoft.com/office/drawing/2014/main" id="{8462FF48-5A69-3679-93FC-CA40E9ACFC46}"/>
              </a:ext>
            </a:extLst>
          </p:cNvPr>
          <p:cNvSpPr txBox="1"/>
          <p:nvPr/>
        </p:nvSpPr>
        <p:spPr>
          <a:xfrm>
            <a:off x="1043655" y="7353242"/>
            <a:ext cx="11757849" cy="1562928"/>
          </a:xfrm>
          <a:prstGeom prst="rect">
            <a:avLst/>
          </a:prstGeom>
        </p:spPr>
        <p:txBody>
          <a:bodyPr wrap="square"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A rămâne asertiv în fața comportamentului negativ al altora necesită practică și răbdare, dar este o abilitate esențială pentru interacțiuni sănătoase și respectuoase.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ppt_x</p:attrName>
                                        </p:attrNameLst>
                                      </p:cBhvr>
                                      <p:tavLst>
                                        <p:tav tm="0">
                                          <p:val>
                                            <p:strVal val="#ppt_x-.2"/>
                                          </p:val>
                                        </p:tav>
                                        <p:tav tm="100000">
                                          <p:val>
                                            <p:strVal val="#ppt_x"/>
                                          </p:val>
                                        </p:tav>
                                      </p:tavLst>
                                    </p:anim>
                                    <p:anim calcmode="lin" valueType="num">
                                      <p:cBhvr>
                                        <p:cTn id="8" dur="2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2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2000" fill="hold">
                                          <p:stCondLst>
                                            <p:cond delay="0"/>
                                          </p:stCondLst>
                                        </p:cTn>
                                        <p:tgtEl>
                                          <p:spTgt spid="14"/>
                                        </p:tgtEl>
                                        <p:attrNameLst>
                                          <p:attrName>style.visibility</p:attrName>
                                        </p:attrNameLst>
                                      </p:cBhvr>
                                      <p:to>
                                        <p:strVal val="visible"/>
                                      </p:to>
                                    </p:set>
                                    <p:animEffect transition="in" filter="wipe(up)">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2000" fill="hold">
                                          <p:stCondLst>
                                            <p:cond delay="0"/>
                                          </p:stCondLst>
                                        </p:cTn>
                                        <p:tgtEl>
                                          <p:spTgt spid="15"/>
                                        </p:tgtEl>
                                        <p:attrNameLst>
                                          <p:attrName>style.visibility</p:attrName>
                                        </p:attrNameLst>
                                      </p:cBhvr>
                                      <p:to>
                                        <p:strVal val="visible"/>
                                      </p:to>
                                    </p:set>
                                    <p:animEffect transition="in" filter="wipe(up)">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reeform 2">
            <a:extLst>
              <a:ext uri="{FF2B5EF4-FFF2-40B4-BE49-F238E27FC236}">
                <a16:creationId xmlns:a16="http://schemas.microsoft.com/office/drawing/2014/main" id="{7B66F307-DD4B-DC81-0590-700A1FD8FC74}"/>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0947E339-9914-691A-EAB2-A348106D7D23}"/>
              </a:ext>
            </a:extLst>
          </p:cNvPr>
          <p:cNvGrpSpPr>
            <a:grpSpLocks/>
          </p:cNvGrpSpPr>
          <p:nvPr/>
        </p:nvGrpSpPr>
        <p:grpSpPr bwMode="auto">
          <a:xfrm>
            <a:off x="9525000" y="4076700"/>
            <a:ext cx="7813675" cy="4518025"/>
            <a:chOff x="0" y="0"/>
            <a:chExt cx="10418632" cy="6022970"/>
          </a:xfrm>
        </p:grpSpPr>
        <p:pic>
          <p:nvPicPr>
            <p:cNvPr id="100355" name="Picture 4">
              <a:extLst>
                <a:ext uri="{FF2B5EF4-FFF2-40B4-BE49-F238E27FC236}">
                  <a16:creationId xmlns:a16="http://schemas.microsoft.com/office/drawing/2014/main" id="{FB6D88F7-EC4B-A1E5-C855-2AE50666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91" b="15691"/>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356" name="AutoShape 5">
            <a:extLst>
              <a:ext uri="{FF2B5EF4-FFF2-40B4-BE49-F238E27FC236}">
                <a16:creationId xmlns:a16="http://schemas.microsoft.com/office/drawing/2014/main" id="{22AEDB44-8BCF-26A4-9BBD-ECE1E279C9DA}"/>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7" name="AutoShape 6">
            <a:extLst>
              <a:ext uri="{FF2B5EF4-FFF2-40B4-BE49-F238E27FC236}">
                <a16:creationId xmlns:a16="http://schemas.microsoft.com/office/drawing/2014/main" id="{2C9F463A-EE0A-9112-800B-D5317A150625}"/>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0358" name="AutoShape 7">
            <a:extLst>
              <a:ext uri="{FF2B5EF4-FFF2-40B4-BE49-F238E27FC236}">
                <a16:creationId xmlns:a16="http://schemas.microsoft.com/office/drawing/2014/main" id="{D6B3C659-8B1A-5EDE-FA8F-C41FFCACFE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 name="TextBox 8">
            <a:extLst>
              <a:ext uri="{FF2B5EF4-FFF2-40B4-BE49-F238E27FC236}">
                <a16:creationId xmlns:a16="http://schemas.microsoft.com/office/drawing/2014/main" id="{0E47B680-28C5-E1B3-1F86-144C9762ABFE}"/>
              </a:ext>
            </a:extLst>
          </p:cNvPr>
          <p:cNvSpPr txBox="1">
            <a:spLocks noChangeArrowheads="1"/>
          </p:cNvSpPr>
          <p:nvPr/>
        </p:nvSpPr>
        <p:spPr bwMode="auto">
          <a:xfrm>
            <a:off x="4075113" y="1609725"/>
            <a:ext cx="132365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6950"/>
              </a:lnSpc>
            </a:pPr>
            <a:r>
              <a:rPr lang="en-US" altLang="zh-CN" sz="5600" b="1" dirty="0" err="1">
                <a:solidFill>
                  <a:srgbClr val="FFFFFF"/>
                </a:solidFill>
                <a:latin typeface="Arial" panose="020B0604020202020204" pitchFamily="34" charset="0"/>
                <a:sym typeface="Arimo Bold" panose="020B0704020202020204" pitchFamily="34" charset="0"/>
              </a:rPr>
              <a:t>Soluții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și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resurse</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pentru</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menținerea</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comportamentului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asertiv</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9" name="TextBox 9">
            <a:extLst>
              <a:ext uri="{FF2B5EF4-FFF2-40B4-BE49-F238E27FC236}">
                <a16:creationId xmlns:a16="http://schemas.microsoft.com/office/drawing/2014/main" id="{878EA797-D7D3-4BAC-9C38-14CDAF954274}"/>
              </a:ext>
            </a:extLst>
          </p:cNvPr>
          <p:cNvSpPr txBox="1"/>
          <p:nvPr/>
        </p:nvSpPr>
        <p:spPr>
          <a:xfrm>
            <a:off x="1028700" y="4117975"/>
            <a:ext cx="8115300" cy="4559903"/>
          </a:xfrm>
          <a:prstGeom prst="rect">
            <a:avLst/>
          </a:prstGeom>
        </p:spPr>
        <p:txBody>
          <a:bodyPr wrap="square" lIns="0" tIns="0" rIns="0" bIns="0">
            <a:spAutoFit/>
          </a:bodyPr>
          <a:lstStyle/>
          <a:p>
            <a:pPr fontAlgn="auto">
              <a:lnSpc>
                <a:spcPts val="4500"/>
              </a:lnSpc>
              <a:defRPr/>
            </a:pPr>
            <a:r>
              <a:rPr lang="en-US" sz="3000" spc="26"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Aplicații și tehnologie: Pentru persoanele cu anumite tipuri de dizabilități, tehnologia poate oferi instrumente pentru a facilita comunicarea asertivă. De exemplu, există aplicații care pot ajuta persoanele cu deficiențe de vorbire să comunice mai eficient sau software care poate facilita navigarea pe internet pentru persoanele cu deficiențe de vedere.</a:t>
            </a:r>
            <a:endParaRPr lang="en-US" sz="3000" spc="26"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00361" name="Group 10">
            <a:extLst>
              <a:ext uri="{FF2B5EF4-FFF2-40B4-BE49-F238E27FC236}">
                <a16:creationId xmlns:a16="http://schemas.microsoft.com/office/drawing/2014/main" id="{A8185FB2-B0B5-7CF2-31EB-01597E93092E}"/>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173F8729-66EB-366E-491C-12E3CA5B356A}"/>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2" name="TextBox 12">
              <a:extLst>
                <a:ext uri="{FF2B5EF4-FFF2-40B4-BE49-F238E27FC236}">
                  <a16:creationId xmlns:a16="http://schemas.microsoft.com/office/drawing/2014/main" id="{1E7DD9AB-9ECA-51DA-DC2F-AFA78953E14B}"/>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reeform 2">
            <a:extLst>
              <a:ext uri="{FF2B5EF4-FFF2-40B4-BE49-F238E27FC236}">
                <a16:creationId xmlns:a16="http://schemas.microsoft.com/office/drawing/2014/main" id="{6BBE31A6-8BEC-D47F-AD78-6D25B05D22C0}"/>
              </a:ext>
            </a:extLst>
          </p:cNvPr>
          <p:cNvSpPr>
            <a:spLocks noChangeArrowheads="1"/>
          </p:cNvSpPr>
          <p:nvPr/>
        </p:nvSpPr>
        <p:spPr bwMode="auto">
          <a:xfrm>
            <a:off x="0" y="0"/>
            <a:ext cx="18288000" cy="10287000"/>
          </a:xfrm>
          <a:custGeom>
            <a:avLst/>
            <a:gdLst>
              <a:gd name="T0" fmla="*/ 0 w 18288000"/>
              <a:gd name="T1" fmla="*/ 0 h 10287000"/>
              <a:gd name="T2" fmla="*/ 18288000 w 18288000"/>
              <a:gd name="T3" fmla="*/ 0 h 10287000"/>
              <a:gd name="T4" fmla="*/ 18288000 w 18288000"/>
              <a:gd name="T5" fmla="*/ 10287000 h 10287000"/>
              <a:gd name="T6" fmla="*/ 0 w 18288000"/>
              <a:gd name="T7" fmla="*/ 10287000 h 10287000"/>
              <a:gd name="T8" fmla="*/ 0 w 18288000"/>
              <a:gd name="T9" fmla="*/ 0 h 10287000"/>
            </a:gdLst>
            <a:ahLst/>
            <a:cxnLst>
              <a:cxn ang="0">
                <a:pos x="T0" y="T1"/>
              </a:cxn>
              <a:cxn ang="0">
                <a:pos x="T2" y="T3"/>
              </a:cxn>
              <a:cxn ang="0">
                <a:pos x="T4" y="T5"/>
              </a:cxn>
              <a:cxn ang="0">
                <a:pos x="T6" y="T7"/>
              </a:cxn>
              <a:cxn ang="0">
                <a:pos x="T8" y="T9"/>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grpSp>
        <p:nvGrpSpPr>
          <p:cNvPr id="3" name="Group 3">
            <a:extLst>
              <a:ext uri="{FF2B5EF4-FFF2-40B4-BE49-F238E27FC236}">
                <a16:creationId xmlns:a16="http://schemas.microsoft.com/office/drawing/2014/main" id="{47754A79-ABCC-C2F4-CDA7-B7610DC16957}"/>
              </a:ext>
            </a:extLst>
          </p:cNvPr>
          <p:cNvGrpSpPr>
            <a:grpSpLocks/>
          </p:cNvGrpSpPr>
          <p:nvPr/>
        </p:nvGrpSpPr>
        <p:grpSpPr bwMode="auto">
          <a:xfrm>
            <a:off x="9601200" y="4213225"/>
            <a:ext cx="7813675" cy="4516438"/>
            <a:chOff x="0" y="0"/>
            <a:chExt cx="10418632" cy="6022970"/>
          </a:xfrm>
        </p:grpSpPr>
        <p:pic>
          <p:nvPicPr>
            <p:cNvPr id="101379" name="Picture 4">
              <a:extLst>
                <a:ext uri="{FF2B5EF4-FFF2-40B4-BE49-F238E27FC236}">
                  <a16:creationId xmlns:a16="http://schemas.microsoft.com/office/drawing/2014/main" id="{F2E6E4C2-E0D7-E5EF-C37A-8903DC1C8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642" b="6642"/>
            <a:stretch>
              <a:fillRect/>
            </a:stretch>
          </p:blipFill>
          <p:spPr bwMode="auto">
            <a:xfrm>
              <a:off x="0" y="0"/>
              <a:ext cx="10418632" cy="602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0" name="AutoShape 5">
            <a:extLst>
              <a:ext uri="{FF2B5EF4-FFF2-40B4-BE49-F238E27FC236}">
                <a16:creationId xmlns:a16="http://schemas.microsoft.com/office/drawing/2014/main" id="{785CE370-568C-F350-F482-E1BE8BCC7770}"/>
              </a:ext>
            </a:extLst>
          </p:cNvPr>
          <p:cNvSpPr>
            <a:spLocks noChangeShapeType="1"/>
          </p:cNvSpPr>
          <p:nvPr/>
        </p:nvSpPr>
        <p:spPr bwMode="auto">
          <a:xfrm>
            <a:off x="4022725" y="9253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6" name="TextBox 6">
            <a:extLst>
              <a:ext uri="{FF2B5EF4-FFF2-40B4-BE49-F238E27FC236}">
                <a16:creationId xmlns:a16="http://schemas.microsoft.com/office/drawing/2014/main" id="{540D01BA-F0A0-3CB5-9617-613F7598602A}"/>
              </a:ext>
            </a:extLst>
          </p:cNvPr>
          <p:cNvSpPr txBox="1">
            <a:spLocks noChangeArrowheads="1"/>
          </p:cNvSpPr>
          <p:nvPr/>
        </p:nvSpPr>
        <p:spPr bwMode="auto">
          <a:xfrm>
            <a:off x="4022725" y="1819275"/>
            <a:ext cx="132365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anose="020F0502020204030204" pitchFamily="34" charset="0"/>
              </a:defRPr>
            </a:lvl1pPr>
            <a:lvl2pPr eaLnBrk="0" hangingPunct="0">
              <a:defRPr>
                <a:solidFill>
                  <a:schemeClr val="tx1"/>
                </a:solidFill>
                <a:latin typeface="Calibri" panose="020F0502020204030204" pitchFamily="34" charset="0"/>
              </a:defRPr>
            </a:lvl2pPr>
            <a:lvl3pPr eaLnBrk="0" hangingPunct="0">
              <a:defRPr>
                <a:solidFill>
                  <a:schemeClr val="tx1"/>
                </a:solidFill>
                <a:latin typeface="Calibri" panose="020F0502020204030204" pitchFamily="34" charset="0"/>
              </a:defRPr>
            </a:lvl3pPr>
            <a:lvl4pPr eaLnBrk="0" hangingPunct="0">
              <a:defRPr>
                <a:solidFill>
                  <a:schemeClr val="tx1"/>
                </a:solidFill>
                <a:latin typeface="Calibri" panose="020F0502020204030204" pitchFamily="34" charset="0"/>
              </a:defRPr>
            </a:lvl4pPr>
            <a:lvl5pPr eaLnBrk="0" hangingPunct="0">
              <a:defRPr>
                <a:solidFill>
                  <a:schemeClr val="tx1"/>
                </a:solidFill>
                <a:latin typeface="Calibri" panose="020F0502020204030204" pitchFamily="34" charset="0"/>
              </a:defRPr>
            </a:lvl5pPr>
            <a:lvl6pPr eaLnBrk="0" fontAlgn="base" hangingPunct="0">
              <a:spcBef>
                <a:spcPct val="0"/>
              </a:spcBef>
              <a:spcAft>
                <a:spcPct val="0"/>
              </a:spcAft>
              <a:defRPr>
                <a:solidFill>
                  <a:schemeClr val="tx1"/>
                </a:solidFill>
                <a:latin typeface="Calibri" panose="020F0502020204030204" pitchFamily="34" charset="0"/>
              </a:defRPr>
            </a:lvl6pPr>
            <a:lvl7pPr eaLnBrk="0" fontAlgn="base" hangingPunct="0">
              <a:spcBef>
                <a:spcPct val="0"/>
              </a:spcBef>
              <a:spcAft>
                <a:spcPct val="0"/>
              </a:spcAft>
              <a:defRPr>
                <a:solidFill>
                  <a:schemeClr val="tx1"/>
                </a:solidFill>
                <a:latin typeface="Calibri" panose="020F0502020204030204" pitchFamily="34" charset="0"/>
              </a:defRPr>
            </a:lvl7pPr>
            <a:lvl8pPr eaLnBrk="0" fontAlgn="base" hangingPunct="0">
              <a:spcBef>
                <a:spcPct val="0"/>
              </a:spcBef>
              <a:spcAft>
                <a:spcPct val="0"/>
              </a:spcAft>
              <a:defRPr>
                <a:solidFill>
                  <a:schemeClr val="tx1"/>
                </a:solidFill>
                <a:latin typeface="Calibri" panose="020F0502020204030204" pitchFamily="34" charset="0"/>
              </a:defRPr>
            </a:lvl8pPr>
            <a:lvl9pPr eaLnBrk="0" fontAlgn="base" hangingPunct="0">
              <a:spcBef>
                <a:spcPct val="0"/>
              </a:spcBef>
              <a:spcAft>
                <a:spcPct val="0"/>
              </a:spcAft>
              <a:defRPr>
                <a:solidFill>
                  <a:schemeClr val="tx1"/>
                </a:solidFill>
                <a:latin typeface="Calibri" panose="020F0502020204030204" pitchFamily="34" charset="0"/>
              </a:defRPr>
            </a:lvl9pPr>
          </a:lstStyle>
          <a:p>
            <a:pPr marL="0" lvl="1" eaLnBrk="1" hangingPunct="1">
              <a:lnSpc>
                <a:spcPts val="5600"/>
              </a:lnSpc>
            </a:pPr>
            <a:r>
              <a:rPr lang="en-US" altLang="zh-CN" sz="5600" b="1" dirty="0" err="1">
                <a:solidFill>
                  <a:srgbClr val="FFFFFF"/>
                </a:solidFill>
                <a:latin typeface="Arial" panose="020B0604020202020204" pitchFamily="34" charset="0"/>
                <a:sym typeface="Arimo Bold" panose="020B0704020202020204" pitchFamily="34" charset="0"/>
              </a:rPr>
              <a:t>Soluții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și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resurse</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pentru</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menținerea</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comportamentului</a:t>
            </a:r>
            <a:r>
              <a:rPr lang="en-US" altLang="zh-CN" sz="5600" b="1" dirty="0">
                <a:solidFill>
                  <a:srgbClr val="FFFFFF"/>
                </a:solidFill>
                <a:latin typeface="Arial" panose="020B0604020202020204" pitchFamily="34" charset="0"/>
                <a:sym typeface="Arimo Bold" panose="020B0704020202020204" pitchFamily="34" charset="0"/>
              </a:rPr>
              <a:t> </a:t>
            </a:r>
            <a:r>
              <a:rPr lang="en-US" altLang="zh-CN" sz="5600" b="1" dirty="0" err="1">
                <a:solidFill>
                  <a:srgbClr val="FFFFFF"/>
                </a:solidFill>
                <a:latin typeface="Arial" panose="020B0604020202020204" pitchFamily="34" charset="0"/>
                <a:sym typeface="Arimo Bold" panose="020B0704020202020204" pitchFamily="34" charset="0"/>
              </a:rPr>
              <a:t>asertiv</a:t>
            </a:r>
            <a:endParaRPr lang="en-US" altLang="zh-CN" sz="5600" b="1" dirty="0">
              <a:solidFill>
                <a:srgbClr val="FFFFFF"/>
              </a:solidFill>
              <a:latin typeface="Arial" panose="020B0604020202020204" pitchFamily="34" charset="0"/>
              <a:sym typeface="Arimo Bold" panose="020B0704020202020204" pitchFamily="34" charset="0"/>
            </a:endParaRPr>
          </a:p>
        </p:txBody>
      </p:sp>
      <p:sp>
        <p:nvSpPr>
          <p:cNvPr id="101382" name="AutoShape 7">
            <a:extLst>
              <a:ext uri="{FF2B5EF4-FFF2-40B4-BE49-F238E27FC236}">
                <a16:creationId xmlns:a16="http://schemas.microsoft.com/office/drawing/2014/main" id="{82A5BAC1-42C8-71C0-E420-BAB5EB9D71AC}"/>
              </a:ext>
            </a:extLst>
          </p:cNvPr>
          <p:cNvSpPr>
            <a:spLocks noChangeShapeType="1"/>
          </p:cNvSpPr>
          <p:nvPr/>
        </p:nvSpPr>
        <p:spPr bwMode="auto">
          <a:xfrm>
            <a:off x="4022725" y="355282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1383" name="AutoShape 8">
            <a:extLst>
              <a:ext uri="{FF2B5EF4-FFF2-40B4-BE49-F238E27FC236}">
                <a16:creationId xmlns:a16="http://schemas.microsoft.com/office/drawing/2014/main" id="{DF86BB75-6D8A-E152-212D-9281A3061A74}"/>
              </a:ext>
            </a:extLst>
          </p:cNvPr>
          <p:cNvSpPr>
            <a:spLocks noChangeShapeType="1"/>
          </p:cNvSpPr>
          <p:nvPr/>
        </p:nvSpPr>
        <p:spPr bwMode="auto">
          <a:xfrm>
            <a:off x="4022725" y="1506538"/>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 name="TextBox 9">
            <a:extLst>
              <a:ext uri="{FF2B5EF4-FFF2-40B4-BE49-F238E27FC236}">
                <a16:creationId xmlns:a16="http://schemas.microsoft.com/office/drawing/2014/main" id="{D7B84BE6-7C14-AA23-B43E-655461411314}"/>
              </a:ext>
            </a:extLst>
          </p:cNvPr>
          <p:cNvSpPr txBox="1"/>
          <p:nvPr/>
        </p:nvSpPr>
        <p:spPr>
          <a:xfrm>
            <a:off x="609824" y="4076728"/>
            <a:ext cx="8534176" cy="4255973"/>
          </a:xfrm>
          <a:prstGeom prst="rect">
            <a:avLst/>
          </a:prstGeom>
        </p:spPr>
        <p:txBody>
          <a:bodyPr wrap="square" lIns="0" tIns="0" rIns="0" bIns="0">
            <a:spAutoFit/>
          </a:bodyPr>
          <a:lstStyle/>
          <a:p>
            <a:pPr fontAlgn="auto">
              <a:lnSpc>
                <a:spcPts val="4200"/>
              </a:lnSpc>
              <a:defRPr/>
            </a:pPr>
            <a:r>
              <a:rPr lang="en-US" sz="2800" spc="25"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Feedback constructiv și practică: În cadrul unui curs online, instruirea și practica continuă, împreună cu feedback-ul constructiv din partea formatorilor și colegilor, pot fi deosebit de utile în menținerea și îmbunătățirea comportamentului asertiv.
Rețineți că fiecare persoană este unică și ceea ce funcționează cel mai bine pentru un individ poate să nu funcționeze la fel de bine pentru altul.</a:t>
            </a:r>
            <a:endParaRPr lang="en-US" sz="2800" spc="2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01385" name="Group 10">
            <a:extLst>
              <a:ext uri="{FF2B5EF4-FFF2-40B4-BE49-F238E27FC236}">
                <a16:creationId xmlns:a16="http://schemas.microsoft.com/office/drawing/2014/main" id="{908C310B-EEE9-3D3E-ECA5-268C1A0EFD22}"/>
              </a:ext>
            </a:extLst>
          </p:cNvPr>
          <p:cNvGrpSpPr>
            <a:grpSpLocks/>
          </p:cNvGrpSpPr>
          <p:nvPr/>
        </p:nvGrpSpPr>
        <p:grpSpPr bwMode="auto">
          <a:xfrm>
            <a:off x="365125" y="9450388"/>
            <a:ext cx="17557750" cy="609600"/>
            <a:chOff x="0" y="0"/>
            <a:chExt cx="23408743" cy="812506"/>
          </a:xfrm>
        </p:grpSpPr>
        <p:sp>
          <p:nvSpPr>
            <p:cNvPr id="11" name="Freeform 11">
              <a:extLst>
                <a:ext uri="{FF2B5EF4-FFF2-40B4-BE49-F238E27FC236}">
                  <a16:creationId xmlns:a16="http://schemas.microsoft.com/office/drawing/2014/main" id="{7593EF5B-4C36-AC90-13E8-0D5AAB6106C9}"/>
                </a:ext>
              </a:extLst>
            </p:cNvPr>
            <p:cNvSpPr/>
            <p:nvPr>
              <p:custDataLst>
                <p:tags r:id="rId1"/>
              </p:custDataLst>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6"/>
              <a:stretch>
                <a:fillRect l="-217" r="-217"/>
              </a:stretch>
            </a:blipFill>
          </p:spPr>
          <p:txBody>
            <a:bodyPr/>
            <a:lstStyle/>
            <a:p>
              <a:endParaRPr lang="en-RO"/>
            </a:p>
          </p:txBody>
        </p:sp>
        <p:sp>
          <p:nvSpPr>
            <p:cNvPr id="12" name="TextBox 12">
              <a:extLst>
                <a:ext uri="{FF2B5EF4-FFF2-40B4-BE49-F238E27FC236}">
                  <a16:creationId xmlns:a16="http://schemas.microsoft.com/office/drawing/2014/main" id="{5B1987BC-C7A7-871F-D07D-4D3CD364205D}"/>
                </a:ext>
              </a:extLst>
            </p:cNvPr>
            <p:cNvSpPr txBox="1"/>
            <p:nvPr>
              <p:custDataLst>
                <p:tags r:id="rId2"/>
              </p:custDataLst>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2000"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748586-EA00-5310-E434-022187EA4BAB}"/>
              </a:ext>
            </a:extLst>
          </p:cNvPr>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0941" r="-10680" b="-235"/>
            </a:stretch>
          </a:blipFill>
        </p:spPr>
        <p:txBody>
          <a:bodyPr/>
          <a:lstStyle/>
          <a:p>
            <a:endParaRPr lang="en-RO"/>
          </a:p>
        </p:txBody>
      </p:sp>
      <p:sp>
        <p:nvSpPr>
          <p:cNvPr id="3" name="TextBox 3">
            <a:extLst>
              <a:ext uri="{FF2B5EF4-FFF2-40B4-BE49-F238E27FC236}">
                <a16:creationId xmlns:a16="http://schemas.microsoft.com/office/drawing/2014/main" id="{500CA391-F225-1C41-649F-59F76CA6054E}"/>
              </a:ext>
            </a:extLst>
          </p:cNvPr>
          <p:cNvSpPr txBox="1"/>
          <p:nvPr/>
        </p:nvSpPr>
        <p:spPr>
          <a:xfrm>
            <a:off x="2001838" y="3103563"/>
            <a:ext cx="14284325" cy="3287503"/>
          </a:xfrm>
          <a:prstGeom prst="rect">
            <a:avLst/>
          </a:prstGeom>
        </p:spPr>
        <p:txBody>
          <a:bodyPr lIns="0" tIns="0" rIns="0" bIns="0">
            <a:spAutoFit/>
          </a:bodyPr>
          <a:lstStyle/>
          <a:p>
            <a:pPr marL="0" lvl="1" algn="ctr" fontAlgn="auto">
              <a:lnSpc>
                <a:spcPts val="13440"/>
              </a:lnSpc>
              <a:defRPr/>
            </a:pPr>
            <a:r>
              <a:rPr lang="en-US" sz="9600" b="1" spc="-192" noProof="1">
                <a:solidFill>
                  <a:srgbClr val="FFFFFF"/>
                </a:solidFill>
                <a:latin typeface="Arial" panose="020B0604020202020204" pitchFamily="34" charset="0"/>
                <a:ea typeface="Arimo Bold" panose="020B0704020202020204"/>
                <a:cs typeface="Arial" panose="020B0604020202020204" pitchFamily="34" charset="0"/>
                <a:sym typeface="Arimo Bold" panose="020B0704020202020204"/>
              </a:rPr>
              <a:t>VĂ MULȚUMIM PENTRU ATENȚIE!</a:t>
            </a:r>
          </a:p>
        </p:txBody>
      </p:sp>
      <p:sp>
        <p:nvSpPr>
          <p:cNvPr id="102403" name="AutoShape 4">
            <a:extLst>
              <a:ext uri="{FF2B5EF4-FFF2-40B4-BE49-F238E27FC236}">
                <a16:creationId xmlns:a16="http://schemas.microsoft.com/office/drawing/2014/main" id="{43D90ED3-ADD2-3B36-AF00-CAB824CDC7F3}"/>
              </a:ext>
            </a:extLst>
          </p:cNvPr>
          <p:cNvSpPr>
            <a:spLocks noChangeShapeType="1"/>
          </p:cNvSpPr>
          <p:nvPr/>
        </p:nvSpPr>
        <p:spPr bwMode="auto">
          <a:xfrm>
            <a:off x="2525713" y="2581275"/>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4" name="AutoShape 5">
            <a:extLst>
              <a:ext uri="{FF2B5EF4-FFF2-40B4-BE49-F238E27FC236}">
                <a16:creationId xmlns:a16="http://schemas.microsoft.com/office/drawing/2014/main" id="{7B88A907-59BB-EFA0-091C-E0B13B841C72}"/>
              </a:ext>
            </a:extLst>
          </p:cNvPr>
          <p:cNvSpPr>
            <a:spLocks noChangeShapeType="1"/>
          </p:cNvSpPr>
          <p:nvPr/>
        </p:nvSpPr>
        <p:spPr bwMode="auto">
          <a:xfrm>
            <a:off x="2525713" y="8043863"/>
            <a:ext cx="13236575"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2405" name="Freeform 6">
            <a:extLst>
              <a:ext uri="{FF2B5EF4-FFF2-40B4-BE49-F238E27FC236}">
                <a16:creationId xmlns:a16="http://schemas.microsoft.com/office/drawing/2014/main" id="{19DA4C67-3E61-CC50-4D91-B22FA303BEF4}"/>
              </a:ext>
            </a:extLst>
          </p:cNvPr>
          <p:cNvSpPr>
            <a:spLocks noChangeArrowheads="1"/>
          </p:cNvSpPr>
          <p:nvPr/>
        </p:nvSpPr>
        <p:spPr bwMode="auto">
          <a:xfrm>
            <a:off x="5149850" y="8680450"/>
            <a:ext cx="1673225" cy="1308100"/>
          </a:xfrm>
          <a:custGeom>
            <a:avLst/>
            <a:gdLst>
              <a:gd name="T0" fmla="*/ 0 w 1673158"/>
              <a:gd name="T1" fmla="*/ 0 h 1308068"/>
              <a:gd name="T2" fmla="*/ 1673158 w 1673158"/>
              <a:gd name="T3" fmla="*/ 0 h 1308068"/>
              <a:gd name="T4" fmla="*/ 1673158 w 1673158"/>
              <a:gd name="T5" fmla="*/ 1308067 h 1308068"/>
              <a:gd name="T6" fmla="*/ 0 w 1673158"/>
              <a:gd name="T7" fmla="*/ 1308067 h 1308068"/>
              <a:gd name="T8" fmla="*/ 0 w 1673158"/>
              <a:gd name="T9" fmla="*/ 0 h 1308068"/>
            </a:gdLst>
            <a:ahLst/>
            <a:cxnLst>
              <a:cxn ang="0">
                <a:pos x="T0" y="T1"/>
              </a:cxn>
              <a:cxn ang="0">
                <a:pos x="T2" y="T3"/>
              </a:cxn>
              <a:cxn ang="0">
                <a:pos x="T4" y="T5"/>
              </a:cxn>
              <a:cxn ang="0">
                <a:pos x="T6" y="T7"/>
              </a:cxn>
              <a:cxn ang="0">
                <a:pos x="T8" y="T9"/>
              </a:cxn>
            </a:cxnLst>
            <a:rect l="0" t="0" r="r" b="b"/>
            <a:pathLst>
              <a:path w="1673158" h="1308068">
                <a:moveTo>
                  <a:pt x="0" y="0"/>
                </a:moveTo>
                <a:lnTo>
                  <a:pt x="1673158" y="0"/>
                </a:lnTo>
                <a:lnTo>
                  <a:pt x="1673158" y="1308067"/>
                </a:lnTo>
                <a:lnTo>
                  <a:pt x="0" y="1308067"/>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06" name="Freeform 7">
            <a:extLst>
              <a:ext uri="{FF2B5EF4-FFF2-40B4-BE49-F238E27FC236}">
                <a16:creationId xmlns:a16="http://schemas.microsoft.com/office/drawing/2014/main" id="{F47C2D15-3DA4-2C3E-FCEF-61B9B2378C2C}"/>
              </a:ext>
            </a:extLst>
          </p:cNvPr>
          <p:cNvSpPr>
            <a:spLocks noChangeArrowheads="1"/>
          </p:cNvSpPr>
          <p:nvPr/>
        </p:nvSpPr>
        <p:spPr bwMode="auto">
          <a:xfrm>
            <a:off x="1817688" y="8674100"/>
            <a:ext cx="1931987" cy="1531938"/>
          </a:xfrm>
          <a:custGeom>
            <a:avLst/>
            <a:gdLst>
              <a:gd name="T0" fmla="*/ 0 w 1933189"/>
              <a:gd name="T1" fmla="*/ 0 h 1533215"/>
              <a:gd name="T2" fmla="*/ 1933189 w 1933189"/>
              <a:gd name="T3" fmla="*/ 0 h 1533215"/>
              <a:gd name="T4" fmla="*/ 1933189 w 1933189"/>
              <a:gd name="T5" fmla="*/ 1533215 h 1533215"/>
              <a:gd name="T6" fmla="*/ 0 w 1933189"/>
              <a:gd name="T7" fmla="*/ 1533215 h 1533215"/>
              <a:gd name="T8" fmla="*/ 0 w 1933189"/>
              <a:gd name="T9" fmla="*/ 0 h 1533215"/>
            </a:gdLst>
            <a:ahLst/>
            <a:cxnLst>
              <a:cxn ang="0">
                <a:pos x="T0" y="T1"/>
              </a:cxn>
              <a:cxn ang="0">
                <a:pos x="T2" y="T3"/>
              </a:cxn>
              <a:cxn ang="0">
                <a:pos x="T4" y="T5"/>
              </a:cxn>
              <a:cxn ang="0">
                <a:pos x="T6" y="T7"/>
              </a:cxn>
              <a:cxn ang="0">
                <a:pos x="T8" y="T9"/>
              </a:cxn>
            </a:cxnLst>
            <a:rect l="0" t="0" r="r" b="b"/>
            <a:pathLst>
              <a:path w="1933189" h="1533215">
                <a:moveTo>
                  <a:pt x="0" y="0"/>
                </a:moveTo>
                <a:lnTo>
                  <a:pt x="1933189" y="0"/>
                </a:lnTo>
                <a:lnTo>
                  <a:pt x="1933189" y="1533215"/>
                </a:lnTo>
                <a:lnTo>
                  <a:pt x="0" y="1533215"/>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8" name="Freeform 8">
            <a:extLst>
              <a:ext uri="{FF2B5EF4-FFF2-40B4-BE49-F238E27FC236}">
                <a16:creationId xmlns:a16="http://schemas.microsoft.com/office/drawing/2014/main" id="{B78563DA-8B04-30A7-C142-686362E0A2D9}"/>
              </a:ext>
            </a:extLst>
          </p:cNvPr>
          <p:cNvSpPr/>
          <p:nvPr/>
        </p:nvSpPr>
        <p:spPr>
          <a:xfrm>
            <a:off x="8221732" y="8801465"/>
            <a:ext cx="1844953" cy="1117008"/>
          </a:xfrm>
          <a:custGeom>
            <a:avLst/>
            <a:gdLst/>
            <a:ahLst/>
            <a:cxnLst/>
            <a:rect l="l" t="t" r="r" b="b"/>
            <a:pathLst>
              <a:path w="1844953" h="1117007">
                <a:moveTo>
                  <a:pt x="0" y="0"/>
                </a:moveTo>
                <a:lnTo>
                  <a:pt x="1844952" y="0"/>
                </a:lnTo>
                <a:lnTo>
                  <a:pt x="1844952" y="1117006"/>
                </a:lnTo>
                <a:lnTo>
                  <a:pt x="0" y="1117006"/>
                </a:lnTo>
                <a:lnTo>
                  <a:pt x="0" y="0"/>
                </a:lnTo>
                <a:close/>
              </a:path>
            </a:pathLst>
          </a:custGeom>
          <a:blipFill>
            <a:blip r:embed="rId5"/>
            <a:stretch>
              <a:fillRect t="-236" b="-236"/>
            </a:stretch>
          </a:blipFill>
        </p:spPr>
        <p:txBody>
          <a:bodyPr/>
          <a:lstStyle/>
          <a:p>
            <a:endParaRPr lang="en-RO"/>
          </a:p>
        </p:txBody>
      </p:sp>
      <p:sp>
        <p:nvSpPr>
          <p:cNvPr id="102408" name="Freeform 9">
            <a:extLst>
              <a:ext uri="{FF2B5EF4-FFF2-40B4-BE49-F238E27FC236}">
                <a16:creationId xmlns:a16="http://schemas.microsoft.com/office/drawing/2014/main" id="{8E28D9BF-58B8-545A-D851-90DF93268180}"/>
              </a:ext>
            </a:extLst>
          </p:cNvPr>
          <p:cNvSpPr>
            <a:spLocks noChangeArrowheads="1"/>
          </p:cNvSpPr>
          <p:nvPr/>
        </p:nvSpPr>
        <p:spPr bwMode="auto">
          <a:xfrm>
            <a:off x="15179675" y="8705850"/>
            <a:ext cx="1292225" cy="1308100"/>
          </a:xfrm>
          <a:custGeom>
            <a:avLst/>
            <a:gdLst>
              <a:gd name="T0" fmla="*/ 0 w 1291700"/>
              <a:gd name="T1" fmla="*/ 0 h 1308058"/>
              <a:gd name="T2" fmla="*/ 1291700 w 1291700"/>
              <a:gd name="T3" fmla="*/ 0 h 1308058"/>
              <a:gd name="T4" fmla="*/ 1291700 w 1291700"/>
              <a:gd name="T5" fmla="*/ 1308058 h 1308058"/>
              <a:gd name="T6" fmla="*/ 0 w 1291700"/>
              <a:gd name="T7" fmla="*/ 1308058 h 1308058"/>
              <a:gd name="T8" fmla="*/ 0 w 1291700"/>
              <a:gd name="T9" fmla="*/ 0 h 1308058"/>
            </a:gdLst>
            <a:ahLst/>
            <a:cxnLst>
              <a:cxn ang="0">
                <a:pos x="T0" y="T1"/>
              </a:cxn>
              <a:cxn ang="0">
                <a:pos x="T2" y="T3"/>
              </a:cxn>
              <a:cxn ang="0">
                <a:pos x="T4" y="T5"/>
              </a:cxn>
              <a:cxn ang="0">
                <a:pos x="T6" y="T7"/>
              </a:cxn>
              <a:cxn ang="0">
                <a:pos x="T8" y="T9"/>
              </a:cxn>
            </a:cxnLst>
            <a:rect l="0" t="0" r="r" b="b"/>
            <a:pathLst>
              <a:path w="1291700" h="1308058">
                <a:moveTo>
                  <a:pt x="0" y="0"/>
                </a:moveTo>
                <a:lnTo>
                  <a:pt x="1291700" y="0"/>
                </a:lnTo>
                <a:lnTo>
                  <a:pt x="1291700" y="1308058"/>
                </a:lnTo>
                <a:lnTo>
                  <a:pt x="0" y="1308058"/>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 name="Freeform 10">
            <a:extLst>
              <a:ext uri="{FF2B5EF4-FFF2-40B4-BE49-F238E27FC236}">
                <a16:creationId xmlns:a16="http://schemas.microsoft.com/office/drawing/2014/main" id="{3FFAEE6D-0142-CE19-5BE1-3A0CF7AB090B}"/>
              </a:ext>
            </a:extLst>
          </p:cNvPr>
          <p:cNvSpPr/>
          <p:nvPr/>
        </p:nvSpPr>
        <p:spPr>
          <a:xfrm>
            <a:off x="11977317" y="8513395"/>
            <a:ext cx="1291700" cy="1643239"/>
          </a:xfrm>
          <a:custGeom>
            <a:avLst/>
            <a:gdLst/>
            <a:ahLst/>
            <a:cxnLst/>
            <a:rect l="l" t="t" r="r" b="b"/>
            <a:pathLst>
              <a:path w="1291700" h="1643240">
                <a:moveTo>
                  <a:pt x="0" y="0"/>
                </a:moveTo>
                <a:lnTo>
                  <a:pt x="1291700" y="0"/>
                </a:lnTo>
                <a:lnTo>
                  <a:pt x="1291700" y="1643240"/>
                </a:lnTo>
                <a:lnTo>
                  <a:pt x="0" y="1643240"/>
                </a:lnTo>
                <a:lnTo>
                  <a:pt x="0" y="0"/>
                </a:lnTo>
                <a:close/>
              </a:path>
            </a:pathLst>
          </a:custGeom>
          <a:blipFill>
            <a:blip r:embed="rId7"/>
            <a:stretch>
              <a:fillRect t="7329" r="-1" b="-7330"/>
            </a:stretch>
          </a:blipFill>
        </p:spPr>
        <p:txBody>
          <a:bodyPr/>
          <a:lstStyle/>
          <a:p>
            <a:endParaRPr lang="en-RO"/>
          </a:p>
        </p:txBody>
      </p:sp>
      <p:grpSp>
        <p:nvGrpSpPr>
          <p:cNvPr id="11" name="Group 11">
            <a:extLst>
              <a:ext uri="{FF2B5EF4-FFF2-40B4-BE49-F238E27FC236}">
                <a16:creationId xmlns:a16="http://schemas.microsoft.com/office/drawing/2014/main" id="{A4DED7B3-E1C3-929A-CEB1-117AC8378212}"/>
              </a:ext>
            </a:extLst>
          </p:cNvPr>
          <p:cNvGrpSpPr>
            <a:grpSpLocks/>
          </p:cNvGrpSpPr>
          <p:nvPr/>
        </p:nvGrpSpPr>
        <p:grpSpPr bwMode="auto">
          <a:xfrm>
            <a:off x="4343400" y="6718300"/>
            <a:ext cx="10167938" cy="1100138"/>
            <a:chOff x="0" y="0"/>
            <a:chExt cx="13557000" cy="1465200"/>
          </a:xfrm>
        </p:grpSpPr>
        <p:sp>
          <p:nvSpPr>
            <p:cNvPr id="102411" name="Freeform 12">
              <a:extLst>
                <a:ext uri="{FF2B5EF4-FFF2-40B4-BE49-F238E27FC236}">
                  <a16:creationId xmlns:a16="http://schemas.microsoft.com/office/drawing/2014/main" id="{3F0DD57F-7999-18AE-E736-C620B9A71607}"/>
                </a:ext>
              </a:extLst>
            </p:cNvPr>
            <p:cNvSpPr>
              <a:spLocks noChangeArrowheads="1"/>
            </p:cNvSpPr>
            <p:nvPr/>
          </p:nvSpPr>
          <p:spPr bwMode="auto">
            <a:xfrm>
              <a:off x="0" y="0"/>
              <a:ext cx="13556996" cy="1465199"/>
            </a:xfrm>
            <a:custGeom>
              <a:avLst/>
              <a:gdLst>
                <a:gd name="T0" fmla="*/ 0 w 13556996"/>
                <a:gd name="T1" fmla="*/ 0 h 1465199"/>
                <a:gd name="T2" fmla="*/ 13556996 w 13556996"/>
                <a:gd name="T3" fmla="*/ 0 h 1465199"/>
                <a:gd name="T4" fmla="*/ 13556996 w 13556996"/>
                <a:gd name="T5" fmla="*/ 1465199 h 1465199"/>
                <a:gd name="T6" fmla="*/ 0 w 13556996"/>
                <a:gd name="T7" fmla="*/ 1465199 h 1465199"/>
                <a:gd name="T8" fmla="*/ 0 w 13556996"/>
                <a:gd name="T9" fmla="*/ 0 h 1465199"/>
              </a:gdLst>
              <a:ahLst/>
              <a:cxnLst>
                <a:cxn ang="0">
                  <a:pos x="T0" y="T1"/>
                </a:cxn>
                <a:cxn ang="0">
                  <a:pos x="T2" y="T3"/>
                </a:cxn>
                <a:cxn ang="0">
                  <a:pos x="T4" y="T5"/>
                </a:cxn>
                <a:cxn ang="0">
                  <a:pos x="T6" y="T7"/>
                </a:cxn>
                <a:cxn ang="0">
                  <a:pos x="T8" y="T9"/>
                </a:cxn>
              </a:cxnLst>
              <a:rect l="0" t="0" r="r" b="b"/>
              <a:pathLst>
                <a:path w="13556996" h="1465199">
                  <a:moveTo>
                    <a:pt x="0" y="0"/>
                  </a:moveTo>
                  <a:lnTo>
                    <a:pt x="13556996" y="0"/>
                  </a:lnTo>
                  <a:lnTo>
                    <a:pt x="13556996" y="1465199"/>
                  </a:lnTo>
                  <a:lnTo>
                    <a:pt x="0" y="1465199"/>
                  </a:lnTo>
                  <a:lnTo>
                    <a:pt x="0" y="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2" name="TextBox 13">
              <a:extLst>
                <a:ext uri="{FF2B5EF4-FFF2-40B4-BE49-F238E27FC236}">
                  <a16:creationId xmlns:a16="http://schemas.microsoft.com/office/drawing/2014/main" id="{64BA06A6-99E1-0F37-2125-9C546B9885E7}"/>
                </a:ext>
              </a:extLst>
            </p:cNvPr>
            <p:cNvSpPr txBox="1">
              <a:spLocks noChangeArrowheads="1"/>
            </p:cNvSpPr>
            <p:nvPr/>
          </p:nvSpPr>
          <p:spPr bwMode="auto">
            <a:xfrm>
              <a:off x="0" y="-19050"/>
              <a:ext cx="13557000" cy="14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p>
              <a:pPr algn="ctr">
                <a:lnSpc>
                  <a:spcPts val="4075"/>
                </a:lnSpc>
              </a:pPr>
              <a:r>
                <a:rPr lang="en-US" altLang="zh-CN" sz="3400" dirty="0" err="1">
                  <a:solidFill>
                    <a:srgbClr val="FEFEFE"/>
                  </a:solidFill>
                  <a:latin typeface="Arial" panose="020B0604020202020204" pitchFamily="34" charset="0"/>
                  <a:sym typeface="Arimo Bold" panose="020B0704020202020204" pitchFamily="34" charset="0"/>
                </a:rPr>
                <a:t>Proiectul</a:t>
              </a:r>
              <a:r>
                <a:rPr lang="en-US" altLang="zh-CN" sz="3400" dirty="0">
                  <a:solidFill>
                    <a:srgbClr val="FEFEFE"/>
                  </a:solidFill>
                  <a:latin typeface="Arial" panose="020B0604020202020204" pitchFamily="34" charset="0"/>
                  <a:sym typeface="Arimo Bold" panose="020B0704020202020204" pitchFamily="34" charset="0"/>
                </a:rPr>
                <a:t> nr.: 2022-1-RO01-KA220-VET-000085029</a:t>
              </a:r>
            </a:p>
          </p:txBody>
        </p:sp>
      </p:grpSp>
      <p:sp>
        <p:nvSpPr>
          <p:cNvPr id="102413" name="Freeform 14">
            <a:extLst>
              <a:ext uri="{FF2B5EF4-FFF2-40B4-BE49-F238E27FC236}">
                <a16:creationId xmlns:a16="http://schemas.microsoft.com/office/drawing/2014/main" id="{C32F7255-8E8B-11E1-CFA3-B6D43B443073}"/>
              </a:ext>
            </a:extLst>
          </p:cNvPr>
          <p:cNvSpPr>
            <a:spLocks noChangeArrowheads="1"/>
          </p:cNvSpPr>
          <p:nvPr/>
        </p:nvSpPr>
        <p:spPr bwMode="auto">
          <a:xfrm>
            <a:off x="15762288" y="125413"/>
            <a:ext cx="2457450" cy="2455862"/>
          </a:xfrm>
          <a:custGeom>
            <a:avLst/>
            <a:gdLst>
              <a:gd name="T0" fmla="*/ 0 w 2456948"/>
              <a:gd name="T1" fmla="*/ 0 h 2456948"/>
              <a:gd name="T2" fmla="*/ 2456949 w 2456948"/>
              <a:gd name="T3" fmla="*/ 0 h 2456948"/>
              <a:gd name="T4" fmla="*/ 2456949 w 2456948"/>
              <a:gd name="T5" fmla="*/ 2456949 h 2456948"/>
              <a:gd name="T6" fmla="*/ 0 w 2456948"/>
              <a:gd name="T7" fmla="*/ 2456949 h 2456948"/>
              <a:gd name="T8" fmla="*/ 0 w 2456948"/>
              <a:gd name="T9" fmla="*/ 0 h 2456948"/>
            </a:gdLst>
            <a:ahLst/>
            <a:cxnLst>
              <a:cxn ang="0">
                <a:pos x="T0" y="T1"/>
              </a:cxn>
              <a:cxn ang="0">
                <a:pos x="T2" y="T3"/>
              </a:cxn>
              <a:cxn ang="0">
                <a:pos x="T4" y="T5"/>
              </a:cxn>
              <a:cxn ang="0">
                <a:pos x="T6" y="T7"/>
              </a:cxn>
              <a:cxn ang="0">
                <a:pos x="T8" y="T9"/>
              </a:cxn>
            </a:cxnLst>
            <a:rect l="0" t="0" r="r" b="b"/>
            <a:pathLst>
              <a:path w="2456948" h="2456948">
                <a:moveTo>
                  <a:pt x="0" y="0"/>
                </a:moveTo>
                <a:lnTo>
                  <a:pt x="2456949" y="0"/>
                </a:lnTo>
                <a:lnTo>
                  <a:pt x="2456949" y="2456949"/>
                </a:lnTo>
                <a:lnTo>
                  <a:pt x="0" y="2456949"/>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
        <p:nvSpPr>
          <p:cNvPr id="102414" name="Freeform 15">
            <a:extLst>
              <a:ext uri="{FF2B5EF4-FFF2-40B4-BE49-F238E27FC236}">
                <a16:creationId xmlns:a16="http://schemas.microsoft.com/office/drawing/2014/main" id="{FD5199AD-2E8E-B6C9-6B79-FCFF02682D4B}"/>
              </a:ext>
            </a:extLst>
          </p:cNvPr>
          <p:cNvSpPr>
            <a:spLocks noChangeArrowheads="1"/>
          </p:cNvSpPr>
          <p:nvPr/>
        </p:nvSpPr>
        <p:spPr bwMode="auto">
          <a:xfrm>
            <a:off x="523875" y="693738"/>
            <a:ext cx="6299200" cy="1319212"/>
          </a:xfrm>
          <a:custGeom>
            <a:avLst/>
            <a:gdLst>
              <a:gd name="T0" fmla="*/ 0 w 6298553"/>
              <a:gd name="T1" fmla="*/ 0 h 1320072"/>
              <a:gd name="T2" fmla="*/ 6298553 w 6298553"/>
              <a:gd name="T3" fmla="*/ 0 h 1320072"/>
              <a:gd name="T4" fmla="*/ 6298553 w 6298553"/>
              <a:gd name="T5" fmla="*/ 1320071 h 1320072"/>
              <a:gd name="T6" fmla="*/ 0 w 6298553"/>
              <a:gd name="T7" fmla="*/ 1320071 h 1320072"/>
              <a:gd name="T8" fmla="*/ 0 w 6298553"/>
              <a:gd name="T9" fmla="*/ 0 h 1320072"/>
            </a:gdLst>
            <a:ahLst/>
            <a:cxnLst>
              <a:cxn ang="0">
                <a:pos x="T0" y="T1"/>
              </a:cxn>
              <a:cxn ang="0">
                <a:pos x="T2" y="T3"/>
              </a:cxn>
              <a:cxn ang="0">
                <a:pos x="T4" y="T5"/>
              </a:cxn>
              <a:cxn ang="0">
                <a:pos x="T6" y="T7"/>
              </a:cxn>
              <a:cxn ang="0">
                <a:pos x="T8" y="T9"/>
              </a:cxn>
            </a:cxnLst>
            <a:rect l="0" t="0" r="r" b="b"/>
            <a:pathLst>
              <a:path w="6298553" h="1320072">
                <a:moveTo>
                  <a:pt x="0" y="0"/>
                </a:moveTo>
                <a:lnTo>
                  <a:pt x="6298553" y="0"/>
                </a:lnTo>
                <a:lnTo>
                  <a:pt x="6298553" y="1320071"/>
                </a:lnTo>
                <a:lnTo>
                  <a:pt x="0" y="1320071"/>
                </a:lnTo>
                <a:lnTo>
                  <a:pt x="0" y="0"/>
                </a:lnTo>
                <a:close/>
              </a:path>
            </a:pathLst>
          </a:cu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ltLang="zh-C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par>
                                <p:cTn id="11" presetID="19"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0" fill="hold"/>
                                        <p:tgtEl>
                                          <p:spTgt spid="11"/>
                                        </p:tgtEl>
                                        <p:attrNameLst>
                                          <p:attrName>ppt_w</p:attrName>
                                        </p:attrNameLst>
                                      </p:cBhvr>
                                      <p:tavLst>
                                        <p:tav tm="0" fmla="#ppt_w*sin(2.5*pi*$)">
                                          <p:val>
                                            <p:fltVal val="0"/>
                                          </p:val>
                                        </p:tav>
                                        <p:tav tm="100000">
                                          <p:val>
                                            <p:fltVal val="1"/>
                                          </p:val>
                                        </p:tav>
                                      </p:tavLst>
                                    </p:anim>
                                    <p:anim calcmode="lin" valueType="num">
                                      <p:cBhvr>
                                        <p:cTn id="14"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151985A-6085-A9AC-1DF7-8B50C9621A63}"/>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0941" r="-10680" b="-235"/>
            </a:stretch>
          </a:blipFill>
        </p:spPr>
        <p:txBody>
          <a:bodyPr/>
          <a:lstStyle/>
          <a:p>
            <a:endParaRPr lang="en-RO"/>
          </a:p>
        </p:txBody>
      </p:sp>
      <p:grpSp>
        <p:nvGrpSpPr>
          <p:cNvPr id="3" name="Group 3">
            <a:extLst>
              <a:ext uri="{FF2B5EF4-FFF2-40B4-BE49-F238E27FC236}">
                <a16:creationId xmlns:a16="http://schemas.microsoft.com/office/drawing/2014/main" id="{5B30201A-EC7B-4127-6FF2-A1064C8E5CE1}"/>
              </a:ext>
            </a:extLst>
          </p:cNvPr>
          <p:cNvGrpSpPr>
            <a:grpSpLocks/>
          </p:cNvGrpSpPr>
          <p:nvPr/>
        </p:nvGrpSpPr>
        <p:grpSpPr bwMode="auto">
          <a:xfrm>
            <a:off x="1028700" y="3390900"/>
            <a:ext cx="12393613" cy="5595938"/>
            <a:chOff x="0" y="0"/>
            <a:chExt cx="16525111" cy="7462067"/>
          </a:xfrm>
        </p:grpSpPr>
        <p:pic>
          <p:nvPicPr>
            <p:cNvPr id="23555" name="Picture 4">
              <a:extLst>
                <a:ext uri="{FF2B5EF4-FFF2-40B4-BE49-F238E27FC236}">
                  <a16:creationId xmlns:a16="http://schemas.microsoft.com/office/drawing/2014/main" id="{89A7AF7A-4E97-1D31-A101-ADE417D46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96" b="19896"/>
            <a:stretch>
              <a:fillRect/>
            </a:stretch>
          </p:blipFill>
          <p:spPr bwMode="auto">
            <a:xfrm>
              <a:off x="0" y="0"/>
              <a:ext cx="16525111" cy="74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5">
            <a:extLst>
              <a:ext uri="{FF2B5EF4-FFF2-40B4-BE49-F238E27FC236}">
                <a16:creationId xmlns:a16="http://schemas.microsoft.com/office/drawing/2014/main" id="{453F7B19-83D9-6C1D-5AFC-2B9C1050CB04}"/>
              </a:ext>
            </a:extLst>
          </p:cNvPr>
          <p:cNvSpPr txBox="1">
            <a:spLocks noChangeArrowheads="1"/>
          </p:cNvSpPr>
          <p:nvPr/>
        </p:nvSpPr>
        <p:spPr bwMode="auto">
          <a:xfrm>
            <a:off x="1028700" y="1438275"/>
            <a:ext cx="162306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ts val="5813"/>
              </a:lnSpc>
            </a:pPr>
            <a:r>
              <a:rPr lang="pt-BR" altLang="zh-CN" sz="4800" b="1" dirty="0">
                <a:solidFill>
                  <a:srgbClr val="FFFFFF"/>
                </a:solidFill>
                <a:latin typeface="Arial" panose="020B0604020202020204" pitchFamily="34" charset="0"/>
                <a:sym typeface="Arimo Bold" panose="020B0704020202020204" pitchFamily="34" charset="0"/>
              </a:rPr>
              <a:t>MODELE DE COMPORTAMENT ASERTIV PENTRU PERSOANELE CU DIZABILITĂȚI</a:t>
            </a:r>
            <a:endParaRPr lang="en-US" altLang="zh-CN" sz="4800" b="1" dirty="0">
              <a:solidFill>
                <a:srgbClr val="FFFFFF"/>
              </a:solidFill>
              <a:latin typeface="Arial" panose="020B0604020202020204" pitchFamily="34" charset="0"/>
              <a:sym typeface="Arimo Bold" panose="020B0704020202020204" pitchFamily="34" charset="0"/>
            </a:endParaRPr>
          </a:p>
        </p:txBody>
      </p:sp>
      <p:sp>
        <p:nvSpPr>
          <p:cNvPr id="23557" name="AutoShape 6">
            <a:extLst>
              <a:ext uri="{FF2B5EF4-FFF2-40B4-BE49-F238E27FC236}">
                <a16:creationId xmlns:a16="http://schemas.microsoft.com/office/drawing/2014/main" id="{548DDD1D-D8C2-6F8A-21D5-046769128EC3}"/>
              </a:ext>
            </a:extLst>
          </p:cNvPr>
          <p:cNvSpPr>
            <a:spLocks noChangeShapeType="1"/>
          </p:cNvSpPr>
          <p:nvPr/>
        </p:nvSpPr>
        <p:spPr bwMode="auto">
          <a:xfrm>
            <a:off x="1028700" y="1052513"/>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8" name="AutoShape 7">
            <a:extLst>
              <a:ext uri="{FF2B5EF4-FFF2-40B4-BE49-F238E27FC236}">
                <a16:creationId xmlns:a16="http://schemas.microsoft.com/office/drawing/2014/main" id="{734B5D4D-54C9-BBB3-F142-4C5DC4023EF2}"/>
              </a:ext>
            </a:extLst>
          </p:cNvPr>
          <p:cNvSpPr>
            <a:spLocks noChangeShapeType="1"/>
          </p:cNvSpPr>
          <p:nvPr/>
        </p:nvSpPr>
        <p:spPr bwMode="auto">
          <a:xfrm>
            <a:off x="1028700" y="3386138"/>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3559" name="AutoShape 8">
            <a:extLst>
              <a:ext uri="{FF2B5EF4-FFF2-40B4-BE49-F238E27FC236}">
                <a16:creationId xmlns:a16="http://schemas.microsoft.com/office/drawing/2014/main" id="{6A98D38A-3F4A-53E1-DC50-B0850D696DAA}"/>
              </a:ext>
            </a:extLst>
          </p:cNvPr>
          <p:cNvSpPr>
            <a:spLocks noChangeShapeType="1"/>
          </p:cNvSpPr>
          <p:nvPr/>
        </p:nvSpPr>
        <p:spPr bwMode="auto">
          <a:xfrm>
            <a:off x="1028700" y="8991600"/>
            <a:ext cx="16230600" cy="0"/>
          </a:xfrm>
          <a:prstGeom prst="line">
            <a:avLst/>
          </a:prstGeom>
          <a:noFill/>
          <a:ln w="47625">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3560" name="Group 9">
            <a:extLst>
              <a:ext uri="{FF2B5EF4-FFF2-40B4-BE49-F238E27FC236}">
                <a16:creationId xmlns:a16="http://schemas.microsoft.com/office/drawing/2014/main" id="{D73D8FA2-0D09-DFC4-B323-F69F79180FB4}"/>
              </a:ext>
            </a:extLst>
          </p:cNvPr>
          <p:cNvGrpSpPr>
            <a:grpSpLocks/>
          </p:cNvGrpSpPr>
          <p:nvPr/>
        </p:nvGrpSpPr>
        <p:grpSpPr bwMode="auto">
          <a:xfrm>
            <a:off x="365125" y="9450388"/>
            <a:ext cx="17557750" cy="609600"/>
            <a:chOff x="0" y="0"/>
            <a:chExt cx="23408743" cy="812506"/>
          </a:xfrm>
        </p:grpSpPr>
        <p:sp>
          <p:nvSpPr>
            <p:cNvPr id="10" name="Freeform 10">
              <a:extLst>
                <a:ext uri="{FF2B5EF4-FFF2-40B4-BE49-F238E27FC236}">
                  <a16:creationId xmlns:a16="http://schemas.microsoft.com/office/drawing/2014/main" id="{3DE231D1-EDD1-2939-4736-6D317B9E2BD2}"/>
                </a:ext>
              </a:extLst>
            </p:cNvPr>
            <p:cNvSpPr/>
            <p:nvPr/>
          </p:nvSpPr>
          <p:spPr>
            <a:xfrm>
              <a:off x="0" y="0"/>
              <a:ext cx="3869076" cy="812506"/>
            </a:xfrm>
            <a:custGeom>
              <a:avLst/>
              <a:gdLst/>
              <a:ahLst/>
              <a:cxnLst/>
              <a:rect l="l" t="t" r="r" b="b"/>
              <a:pathLst>
                <a:path w="3869076" h="812506">
                  <a:moveTo>
                    <a:pt x="0" y="0"/>
                  </a:moveTo>
                  <a:lnTo>
                    <a:pt x="3869076" y="0"/>
                  </a:lnTo>
                  <a:lnTo>
                    <a:pt x="3869076" y="812506"/>
                  </a:lnTo>
                  <a:lnTo>
                    <a:pt x="0" y="812506"/>
                  </a:lnTo>
                  <a:lnTo>
                    <a:pt x="0" y="0"/>
                  </a:lnTo>
                  <a:close/>
                </a:path>
              </a:pathLst>
            </a:custGeom>
            <a:blipFill>
              <a:blip r:embed="rId4"/>
              <a:stretch>
                <a:fillRect l="-217" r="-217"/>
              </a:stretch>
            </a:blipFill>
          </p:spPr>
          <p:txBody>
            <a:bodyPr/>
            <a:lstStyle/>
            <a:p>
              <a:endParaRPr lang="en-RO"/>
            </a:p>
          </p:txBody>
        </p:sp>
        <p:sp>
          <p:nvSpPr>
            <p:cNvPr id="11" name="TextBox 11">
              <a:extLst>
                <a:ext uri="{FF2B5EF4-FFF2-40B4-BE49-F238E27FC236}">
                  <a16:creationId xmlns:a16="http://schemas.microsoft.com/office/drawing/2014/main" id="{796870FC-A6FD-EDA1-2872-2BCCC77DF7F5}"/>
                </a:ext>
              </a:extLst>
            </p:cNvPr>
            <p:cNvSpPr txBox="1"/>
            <p:nvPr/>
          </p:nvSpPr>
          <p:spPr>
            <a:xfrm>
              <a:off x="13268483" y="-44435"/>
              <a:ext cx="10140260" cy="856941"/>
            </a:xfrm>
            <a:prstGeom prst="rect">
              <a:avLst/>
            </a:prstGeom>
          </p:spPr>
          <p:txBody>
            <a:bodyPr lIns="0" tIns="0" rIns="0" bIns="0">
              <a:spAutoFit/>
            </a:bodyPr>
            <a:lstStyle/>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Erasmus+ Programme – Strategic Partnership</a:t>
              </a:r>
            </a:p>
            <a:p>
              <a:pPr algn="r" fontAlgn="auto">
                <a:lnSpc>
                  <a:spcPts val="2765"/>
                </a:lnSpc>
                <a:defRPr/>
              </a:pPr>
              <a:r>
                <a:rPr lang="en-US" sz="1645" noProof="1">
                  <a:solidFill>
                    <a:srgbClr val="FFFFFF"/>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Project: “Teach Me To Help” | # 2022-1-RO01-KA220-VET-000085029</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2000"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ppt_x</p:attrName>
                                        </p:attrNameLst>
                                      </p:cBhvr>
                                      <p:tavLst>
                                        <p:tav tm="0">
                                          <p:val>
                                            <p:strVal val="#ppt_x-.2"/>
                                          </p:val>
                                        </p:tav>
                                        <p:tav tm="100000">
                                          <p:val>
                                            <p:strVal val="#ppt_x"/>
                                          </p:val>
                                        </p:tav>
                                      </p:tavLst>
                                    </p:anim>
                                    <p:anim calcmode="lin" valueType="num">
                                      <p:cBhvr>
                                        <p:cTn id="13"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6601</Words>
  <Application>Microsoft Office PowerPoint</Application>
  <PresentationFormat>Custom</PresentationFormat>
  <Paragraphs>506</Paragraphs>
  <Slides>86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Arimo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WP3 - A1 - Module III - Lesson 5</dc:title>
  <dc:creator>Cristina</dc:creator>
  <cp:lastModifiedBy>Maria Vulcan</cp:lastModifiedBy>
  <cp:revision>37</cp:revision>
  <dcterms:created xsi:type="dcterms:W3CDTF">2006-08-16T00:00:00Z</dcterms:created>
  <dcterms:modified xsi:type="dcterms:W3CDTF">2024-07-27T09:43:22Z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DEAE8FCC786B4B6782F6DBE7EF4D2EAD_13</vt:lpwstr>
  </property>
  <property fmtid="{D5CDD505-2E9C-101B-9397-08002B2CF9AE}" pid="3" name="KSOProductBuildVer">
    <vt:lpwstr>1033-12.2.0.17119</vt:lpwstr>
  </property>
</Properties>
</file>