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60" r:id="rId3"/>
    <p:sldId id="261" r:id="rId4"/>
    <p:sldId id="347" r:id="rId5"/>
    <p:sldId id="262" r:id="rId6"/>
    <p:sldId id="263" r:id="rId7"/>
    <p:sldId id="348" r:id="rId8"/>
    <p:sldId id="349" r:id="rId9"/>
    <p:sldId id="362"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3" r:id="rId23"/>
  </p:sldIdLst>
  <p:sldSz cx="12192000" cy="6858000"/>
  <p:notesSz cx="6858000" cy="9144000"/>
  <p:embeddedFontLst>
    <p:embeddedFont>
      <p:font typeface="Arial Black" panose="020B0604020202020204" pitchFamily="34" charset="0"/>
      <p:regular r:id="rId25"/>
      <p:bold r:id="rId26"/>
    </p:embeddedFont>
    <p:embeddedFont>
      <p:font typeface="Lexend" pitchFamily="2" charset="77"/>
      <p:regular r:id="rId27"/>
      <p:bold r:id="rId28"/>
    </p:embeddedFont>
    <p:embeddedFont>
      <p:font typeface="Lexend Medium" pitchFamily="2" charset="77"/>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8" roundtripDataSignature="AMtx7mh4BNO+CU29o3Mi4NUOjoDRRauYV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94"/>
  </p:normalViewPr>
  <p:slideViewPr>
    <p:cSldViewPr snapToGrid="0">
      <p:cViewPr varScale="1">
        <p:scale>
          <a:sx n="80" d="100"/>
          <a:sy n="80" d="100"/>
        </p:scale>
        <p:origin x="216" y="10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10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100" Type="http://schemas.openxmlformats.org/officeDocument/2006/relationships/viewProps" Target="viewProps.xml"/><Relationship Id="rId8" Type="http://schemas.openxmlformats.org/officeDocument/2006/relationships/slide" Target="slides/slide7.xml"/><Relationship Id="rId9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o-RO"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528520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665626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995920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574344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4217084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791392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34213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878794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51881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4115765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388487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4154513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841611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503320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524975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986039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158482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
  <p:cSld name="Blank ">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8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84"/>
          <p:cNvSpPr>
            <a:spLocks noGrp="1"/>
          </p:cNvSpPr>
          <p:nvPr>
            <p:ph type="pic" idx="2"/>
          </p:nvPr>
        </p:nvSpPr>
        <p:spPr>
          <a:xfrm>
            <a:off x="5183188" y="987425"/>
            <a:ext cx="6172200" cy="4873625"/>
          </a:xfrm>
          <a:prstGeom prst="rect">
            <a:avLst/>
          </a:prstGeom>
          <a:noFill/>
          <a:ln>
            <a:noFill/>
          </a:ln>
        </p:spPr>
      </p:sp>
      <p:sp>
        <p:nvSpPr>
          <p:cNvPr id="74" name="Google Shape;74;p8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8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8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8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8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76"/>
          <p:cNvSpPr txBox="1">
            <a:spLocks noGrp="1"/>
          </p:cNvSpPr>
          <p:nvPr>
            <p:ph type="title"/>
          </p:nvPr>
        </p:nvSpPr>
        <p:spPr>
          <a:xfrm>
            <a:off x="1552792" y="464943"/>
            <a:ext cx="9758000" cy="763600"/>
          </a:xfrm>
          <a:prstGeom prst="rect">
            <a:avLst/>
          </a:prstGeom>
          <a:noFill/>
          <a:ln>
            <a:noFill/>
          </a:ln>
        </p:spPr>
        <p:txBody>
          <a:bodyPr spcFirstLastPara="1" wrap="square" lIns="94750" tIns="94750" rIns="94750" bIns="94750" anchor="t" anchorCtr="0">
            <a:noAutofit/>
          </a:bodyPr>
          <a:lstStyle>
            <a:lvl1pPr lvl="0">
              <a:lnSpc>
                <a:spcPct val="100000"/>
              </a:lnSpc>
              <a:spcBef>
                <a:spcPts val="0"/>
              </a:spcBef>
              <a:spcAft>
                <a:spcPts val="0"/>
              </a:spcAft>
              <a:buClr>
                <a:schemeClr val="accent2"/>
              </a:buClr>
              <a:buSzPts val="3600"/>
              <a:buFont typeface="Lexend Medium"/>
              <a:buNone/>
              <a:defRPr sz="3600">
                <a:solidFill>
                  <a:schemeClr val="accent2"/>
                </a:solidFill>
                <a:latin typeface="Lexend Medium"/>
                <a:ea typeface="Lexend Medium"/>
                <a:cs typeface="Lexend Medium"/>
                <a:sym typeface="Lexend Medium"/>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a:endParaRPr/>
          </a:p>
        </p:txBody>
      </p:sp>
      <p:sp>
        <p:nvSpPr>
          <p:cNvPr id="24" name="Google Shape;24;p76"/>
          <p:cNvSpPr txBox="1">
            <a:spLocks noGrp="1"/>
          </p:cNvSpPr>
          <p:nvPr>
            <p:ph type="body" idx="1"/>
          </p:nvPr>
        </p:nvSpPr>
        <p:spPr>
          <a:xfrm>
            <a:off x="960000" y="1536633"/>
            <a:ext cx="10272000" cy="697600"/>
          </a:xfrm>
          <a:prstGeom prst="rect">
            <a:avLst/>
          </a:prstGeom>
          <a:noFill/>
          <a:ln>
            <a:noFill/>
          </a:ln>
        </p:spPr>
        <p:txBody>
          <a:bodyPr spcFirstLastPara="1" wrap="square" lIns="94750" tIns="94750" rIns="94750" bIns="94750" anchor="t" anchorCtr="0">
            <a:noAutofit/>
          </a:bodyPr>
          <a:lstStyle>
            <a:lvl1pPr marL="457200" lvl="0" indent="-361950" algn="l">
              <a:lnSpc>
                <a:spcPct val="100000"/>
              </a:lnSpc>
              <a:spcBef>
                <a:spcPts val="0"/>
              </a:spcBef>
              <a:spcAft>
                <a:spcPts val="0"/>
              </a:spcAft>
              <a:buClr>
                <a:srgbClr val="445D73"/>
              </a:buClr>
              <a:buSzPts val="2100"/>
              <a:buFont typeface="Calibri"/>
              <a:buAutoNum type="alphaUcPeriod"/>
              <a:defRPr sz="2135">
                <a:solidFill>
                  <a:srgbClr val="445D73"/>
                </a:solidFill>
              </a:defRPr>
            </a:lvl1pPr>
            <a:lvl2pPr marL="914400" lvl="1" indent="-361950" algn="l">
              <a:lnSpc>
                <a:spcPct val="100000"/>
              </a:lnSpc>
              <a:spcBef>
                <a:spcPts val="0"/>
              </a:spcBef>
              <a:spcAft>
                <a:spcPts val="0"/>
              </a:spcAft>
              <a:buClr>
                <a:srgbClr val="445D73"/>
              </a:buClr>
              <a:buSzPts val="2100"/>
              <a:buFont typeface="Calibri"/>
              <a:buAutoNum type="alphaLcPeriod"/>
              <a:defRPr sz="2135">
                <a:solidFill>
                  <a:srgbClr val="445D73"/>
                </a:solidFill>
              </a:defRPr>
            </a:lvl2pPr>
            <a:lvl3pPr marL="1371600" lvl="2" indent="-361950" algn="l">
              <a:lnSpc>
                <a:spcPct val="100000"/>
              </a:lnSpc>
              <a:spcBef>
                <a:spcPts val="0"/>
              </a:spcBef>
              <a:spcAft>
                <a:spcPts val="0"/>
              </a:spcAft>
              <a:buClr>
                <a:srgbClr val="445D73"/>
              </a:buClr>
              <a:buSzPts val="2100"/>
              <a:buFont typeface="Calibri"/>
              <a:buAutoNum type="romanLcPeriod"/>
              <a:defRPr sz="2135">
                <a:solidFill>
                  <a:srgbClr val="445D73"/>
                </a:solidFill>
              </a:defRPr>
            </a:lvl3pPr>
            <a:lvl4pPr marL="1828800" lvl="3" indent="-330200" algn="l">
              <a:lnSpc>
                <a:spcPct val="100000"/>
              </a:lnSpc>
              <a:spcBef>
                <a:spcPts val="0"/>
              </a:spcBef>
              <a:spcAft>
                <a:spcPts val="0"/>
              </a:spcAft>
              <a:buClr>
                <a:srgbClr val="445D73"/>
              </a:buClr>
              <a:buSzPts val="1600"/>
              <a:buAutoNum type="arabicPeriod"/>
              <a:defRPr sz="2135">
                <a:solidFill>
                  <a:srgbClr val="445D73"/>
                </a:solidFill>
              </a:defRPr>
            </a:lvl4pPr>
            <a:lvl5pPr marL="2286000" lvl="4" indent="-330200" algn="l">
              <a:lnSpc>
                <a:spcPct val="100000"/>
              </a:lnSpc>
              <a:spcBef>
                <a:spcPts val="0"/>
              </a:spcBef>
              <a:spcAft>
                <a:spcPts val="0"/>
              </a:spcAft>
              <a:buClr>
                <a:srgbClr val="445D73"/>
              </a:buClr>
              <a:buSzPts val="1600"/>
              <a:buAutoNum type="alphaLcPeriod"/>
              <a:defRPr sz="2135">
                <a:solidFill>
                  <a:srgbClr val="445D73"/>
                </a:solidFill>
              </a:defRPr>
            </a:lvl5pPr>
            <a:lvl6pPr marL="2743200" lvl="5" indent="-330200" algn="l">
              <a:lnSpc>
                <a:spcPct val="100000"/>
              </a:lnSpc>
              <a:spcBef>
                <a:spcPts val="0"/>
              </a:spcBef>
              <a:spcAft>
                <a:spcPts val="0"/>
              </a:spcAft>
              <a:buClr>
                <a:srgbClr val="445D73"/>
              </a:buClr>
              <a:buSzPts val="1600"/>
              <a:buAutoNum type="romanLcPeriod"/>
              <a:defRPr sz="2135">
                <a:solidFill>
                  <a:srgbClr val="445D73"/>
                </a:solidFill>
              </a:defRPr>
            </a:lvl6pPr>
            <a:lvl7pPr marL="3200400" lvl="6" indent="-330200" algn="l">
              <a:lnSpc>
                <a:spcPct val="100000"/>
              </a:lnSpc>
              <a:spcBef>
                <a:spcPts val="0"/>
              </a:spcBef>
              <a:spcAft>
                <a:spcPts val="0"/>
              </a:spcAft>
              <a:buClr>
                <a:srgbClr val="445D73"/>
              </a:buClr>
              <a:buSzPts val="1600"/>
              <a:buAutoNum type="arabicPeriod"/>
              <a:defRPr sz="2135">
                <a:solidFill>
                  <a:srgbClr val="445D73"/>
                </a:solidFill>
              </a:defRPr>
            </a:lvl7pPr>
            <a:lvl8pPr marL="3657600" lvl="7" indent="-330200" algn="l">
              <a:lnSpc>
                <a:spcPct val="100000"/>
              </a:lnSpc>
              <a:spcBef>
                <a:spcPts val="0"/>
              </a:spcBef>
              <a:spcAft>
                <a:spcPts val="0"/>
              </a:spcAft>
              <a:buClr>
                <a:srgbClr val="445D73"/>
              </a:buClr>
              <a:buSzPts val="1600"/>
              <a:buAutoNum type="alphaLcPeriod"/>
              <a:defRPr sz="2135">
                <a:solidFill>
                  <a:srgbClr val="445D73"/>
                </a:solidFill>
              </a:defRPr>
            </a:lvl8pPr>
            <a:lvl9pPr marL="4114800" lvl="8" indent="-330200" algn="l">
              <a:lnSpc>
                <a:spcPct val="100000"/>
              </a:lnSpc>
              <a:spcBef>
                <a:spcPts val="0"/>
              </a:spcBef>
              <a:spcAft>
                <a:spcPts val="0"/>
              </a:spcAft>
              <a:buClr>
                <a:srgbClr val="445D73"/>
              </a:buClr>
              <a:buSzPts val="1600"/>
              <a:buAutoNum type="romanLcPeriod"/>
              <a:defRPr sz="2135">
                <a:solidFill>
                  <a:srgbClr val="445D73"/>
                </a:solidFill>
              </a:defRPr>
            </a:lvl9pPr>
          </a:lstStyle>
          <a:p>
            <a:endParaRPr/>
          </a:p>
        </p:txBody>
      </p:sp>
      <p:pic>
        <p:nvPicPr>
          <p:cNvPr id="25" name="Google Shape;25;p76"/>
          <p:cNvPicPr preferRelativeResize="0"/>
          <p:nvPr/>
        </p:nvPicPr>
        <p:blipFill rotWithShape="1">
          <a:blip r:embed="rId2">
            <a:alphaModFix/>
          </a:blip>
          <a:srcRect l="2722" r="2731"/>
          <a:stretch/>
        </p:blipFill>
        <p:spPr>
          <a:xfrm>
            <a:off x="10391189" y="6240464"/>
            <a:ext cx="1306324" cy="308304"/>
          </a:xfrm>
          <a:prstGeom prst="rect">
            <a:avLst/>
          </a:prstGeom>
          <a:noFill/>
          <a:ln>
            <a:noFill/>
          </a:ln>
        </p:spPr>
      </p:pic>
      <p:pic>
        <p:nvPicPr>
          <p:cNvPr id="26" name="Google Shape;26;p76"/>
          <p:cNvPicPr preferRelativeResize="0"/>
          <p:nvPr/>
        </p:nvPicPr>
        <p:blipFill rotWithShape="1">
          <a:blip r:embed="rId3">
            <a:alphaModFix/>
          </a:blip>
          <a:srcRect t="2380" b="2380"/>
          <a:stretch/>
        </p:blipFill>
        <p:spPr>
          <a:xfrm>
            <a:off x="494865" y="399001"/>
            <a:ext cx="801617" cy="763465"/>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7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7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7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7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8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8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8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8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8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8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8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Lexend Medium"/>
              <a:buNone/>
              <a:defRPr sz="4400" i="0" u="none" strike="noStrike" cap="none">
                <a:solidFill>
                  <a:schemeClr val="accent2"/>
                </a:solidFill>
                <a:latin typeface="Lexend Medium"/>
                <a:ea typeface="Lexend Medium"/>
                <a:cs typeface="Lexend Medium"/>
                <a:sym typeface="Lexend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61950" rtl="0">
              <a:lnSpc>
                <a:spcPct val="100000"/>
              </a:lnSpc>
              <a:spcBef>
                <a:spcPts val="10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1pPr>
            <a:lvl2pPr marL="914400" marR="0" lvl="1" indent="-361950"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2pPr>
            <a:lvl3pPr marL="1371600" marR="0" lvl="2" indent="-361950"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3pPr>
            <a:lvl4pPr marL="1828800" marR="0" lvl="3" indent="-361950"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4pPr>
            <a:lvl5pPr marL="2286000" marR="0" lvl="4" indent="-361950"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5pPr>
            <a:lvl6pPr marL="2743200" marR="0" lvl="5" indent="-361950"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6pPr>
            <a:lvl7pPr marL="3200400" marR="0" lvl="6" indent="-361950"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7pPr>
            <a:lvl8pPr marL="3657600" marR="0" lvl="7" indent="-361950"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8pPr>
            <a:lvl9pPr marL="4114800" marR="0" lvl="8" indent="-361950"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9pPr>
          </a:lstStyle>
          <a:p>
            <a:endParaRPr/>
          </a:p>
        </p:txBody>
      </p:sp>
      <p:sp>
        <p:nvSpPr>
          <p:cNvPr id="12" name="Google Shape;12;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
          <p:cNvPicPr preferRelativeResize="0"/>
          <p:nvPr/>
        </p:nvPicPr>
        <p:blipFill rotWithShape="1">
          <a:blip r:embed="rId3">
            <a:alphaModFix/>
          </a:blip>
          <a:srcRect t="2380" b="2380"/>
          <a:stretch/>
        </p:blipFill>
        <p:spPr>
          <a:xfrm>
            <a:off x="4953701" y="99480"/>
            <a:ext cx="2701300" cy="2572709"/>
          </a:xfrm>
          <a:prstGeom prst="rect">
            <a:avLst/>
          </a:prstGeom>
          <a:noFill/>
          <a:ln>
            <a:noFill/>
          </a:ln>
        </p:spPr>
      </p:pic>
      <p:sp>
        <p:nvSpPr>
          <p:cNvPr id="165" name="Google Shape;165;p1"/>
          <p:cNvSpPr/>
          <p:nvPr/>
        </p:nvSpPr>
        <p:spPr>
          <a:xfrm>
            <a:off x="5272000" y="4856352"/>
            <a:ext cx="6778400" cy="813200"/>
          </a:xfrm>
          <a:prstGeom prst="rect">
            <a:avLst/>
          </a:prstGeom>
          <a:solidFill>
            <a:srgbClr val="FF9900"/>
          </a:solidFill>
          <a:ln>
            <a:noFill/>
          </a:ln>
        </p:spPr>
        <p:txBody>
          <a:bodyPr spcFirstLastPara="1" wrap="square" lIns="126325" tIns="126325" rIns="126325" bIns="126325" anchor="ctr" anchorCtr="0">
            <a:noAutofit/>
          </a:bodyPr>
          <a:lstStyle/>
          <a:p>
            <a:pPr xmlns:a="http://schemas.openxmlformats.org/drawingml/2006/main" marL="0" marR="0" lvl="0" indent="0" algn="ctr" rtl="0">
              <a:spcBef>
                <a:spcPts val="0"/>
              </a:spcBef>
              <a:spcAft>
                <a:spcPts val="0"/>
              </a:spcAft>
              <a:buNone/>
            </a:pPr>
            <a:r xmlns:a="http://schemas.openxmlformats.org/drawingml/2006/main">
              <a:rPr lang="el" sz="2135" b="1" i="0" u="none" strike="noStrike" cap="none">
                <a:solidFill>
                  <a:srgbClr val="FEFEFE"/>
                </a:solidFill>
                <a:latin typeface="Arial"/>
                <a:ea typeface="Arial"/>
                <a:cs typeface="Arial"/>
                <a:sym typeface="Arial"/>
              </a:rPr>
              <a:t>Αριθμός έργου: 2022-1-RO01-KA220-VET-000085029</a:t>
            </a:r>
            <a:endParaRPr xmlns:a="http://schemas.openxmlformats.org/drawingml/2006/main" sz="2135" b="1" i="0" u="none" strike="noStrike" cap="none">
              <a:solidFill>
                <a:srgbClr val="FF9900"/>
              </a:solidFill>
              <a:latin typeface="Arial"/>
              <a:ea typeface="Arial"/>
              <a:cs typeface="Arial"/>
              <a:sym typeface="Arial"/>
            </a:endParaRPr>
          </a:p>
        </p:txBody>
      </p:sp>
      <p:pic>
        <p:nvPicPr>
          <p:cNvPr id="166" name="Google Shape;166;p1"/>
          <p:cNvPicPr preferRelativeResize="0"/>
          <p:nvPr/>
        </p:nvPicPr>
        <p:blipFill rotWithShape="1">
          <a:blip r:embed="rId4">
            <a:alphaModFix/>
          </a:blip>
          <a:srcRect l="2722" r="2731"/>
          <a:stretch/>
        </p:blipFill>
        <p:spPr>
          <a:xfrm>
            <a:off x="8429000" y="391891"/>
            <a:ext cx="2800080" cy="660845"/>
          </a:xfrm>
          <a:prstGeom prst="rect">
            <a:avLst/>
          </a:prstGeom>
          <a:noFill/>
          <a:ln>
            <a:noFill/>
          </a:ln>
        </p:spPr>
      </p:pic>
      <p:sp>
        <p:nvSpPr>
          <p:cNvPr id="167" name="Google Shape;167;p1"/>
          <p:cNvSpPr txBox="1"/>
          <p:nvPr/>
        </p:nvSpPr>
        <p:spPr>
          <a:xfrm>
            <a:off x="0" y="2712983"/>
            <a:ext cx="12192000" cy="2266000"/>
          </a:xfrm>
          <a:prstGeom prst="rect">
            <a:avLst/>
          </a:prstGeom>
          <a:solidFill>
            <a:srgbClr val="5F7D95"/>
          </a:solidFill>
          <a:ln>
            <a:noFill/>
          </a:ln>
        </p:spPr>
        <p:txBody>
          <a:bodyPr spcFirstLastPara="1" wrap="square" lIns="126325" tIns="126325" rIns="126325" bIns="126325" anchor="ctr" anchorCtr="0">
            <a:noAutofit/>
          </a:bodyPr>
          <a:lstStyle/>
          <a:p>
            <a:pPr marL="0" marR="0" lvl="0" indent="0" algn="ctr" rtl="0">
              <a:lnSpc>
                <a:spcPct val="90000"/>
              </a:lnSpc>
              <a:spcBef>
                <a:spcPts val="0"/>
              </a:spcBef>
              <a:spcAft>
                <a:spcPts val="0"/>
              </a:spcAft>
              <a:buNone/>
            </a:pPr>
            <a:endParaRPr lang="ro-RO" sz="7200" b="1" i="0" u="none" strike="noStrike" cap="none" dirty="0">
              <a:solidFill>
                <a:srgbClr val="FFFFFF"/>
              </a:solidFill>
              <a:latin typeface="Arial Black"/>
              <a:ea typeface="Arial Black"/>
              <a:cs typeface="Arial Black"/>
              <a:sym typeface="Arial Black"/>
            </a:endParaRPr>
          </a:p>
          <a:p>
            <a:pPr xmlns:a="http://schemas.openxmlformats.org/drawingml/2006/main" marL="0" marR="0" lvl="0" indent="0" algn="ctr" rtl="0">
              <a:lnSpc>
                <a:spcPct val="90000"/>
              </a:lnSpc>
              <a:spcBef>
                <a:spcPts val="0"/>
              </a:spcBef>
              <a:spcAft>
                <a:spcPts val="0"/>
              </a:spcAft>
              <a:buNone/>
            </a:pPr>
            <a:r xmlns:a="http://schemas.openxmlformats.org/drawingml/2006/main">
              <a:rPr lang="el" sz="7200" b="1" i="0" u="none" strike="noStrike" cap="none" dirty="0" err="1">
                <a:solidFill>
                  <a:srgbClr val="FFFFFF"/>
                </a:solidFill>
                <a:latin typeface="Arial Black"/>
                <a:ea typeface="Arial Black"/>
                <a:cs typeface="Arial Black"/>
                <a:sym typeface="Arial Black"/>
              </a:rPr>
              <a:t>Διδάσκω</a:t>
            </a:r>
            <a:r xmlns:a="http://schemas.openxmlformats.org/drawingml/2006/main">
              <a:rPr lang="el" sz="7200" b="1" i="0" u="none" strike="noStrike" cap="none" dirty="0">
                <a:solidFill>
                  <a:srgbClr val="FFFFFF"/>
                </a:solidFill>
                <a:latin typeface="Arial Black"/>
                <a:ea typeface="Arial Black"/>
                <a:cs typeface="Arial Black"/>
                <a:sym typeface="Arial Black"/>
              </a:rPr>
              <a:t> </a:t>
            </a:r>
            <a:r xmlns:a="http://schemas.openxmlformats.org/drawingml/2006/main">
              <a:rPr lang="el" sz="7200" b="1" i="0" u="none" strike="noStrike" cap="none" dirty="0" err="1">
                <a:solidFill>
                  <a:srgbClr val="FFFFFF"/>
                </a:solidFill>
                <a:latin typeface="Arial Black"/>
                <a:ea typeface="Arial Black"/>
                <a:cs typeface="Arial Black"/>
                <a:sym typeface="Arial Black"/>
              </a:rPr>
              <a:t>μου</a:t>
            </a:r>
            <a:r xmlns:a="http://schemas.openxmlformats.org/drawingml/2006/main">
              <a:rPr lang="el" sz="7200" b="1" i="0" u="none" strike="noStrike" cap="none" dirty="0">
                <a:solidFill>
                  <a:srgbClr val="FFFFFF"/>
                </a:solidFill>
                <a:latin typeface="Arial Black"/>
                <a:ea typeface="Arial Black"/>
                <a:cs typeface="Arial Black"/>
                <a:sym typeface="Arial Black"/>
              </a:rPr>
              <a:t> </a:t>
            </a:r>
            <a:r xmlns:a="http://schemas.openxmlformats.org/drawingml/2006/main">
              <a:rPr lang="el" sz="7200" b="1" i="0" u="none" strike="noStrike" cap="none" dirty="0" err="1">
                <a:solidFill>
                  <a:srgbClr val="FFFFFF"/>
                </a:solidFill>
                <a:latin typeface="Arial Black"/>
                <a:ea typeface="Arial Black"/>
                <a:cs typeface="Arial Black"/>
                <a:sym typeface="Arial Black"/>
              </a:rPr>
              <a:t>να</a:t>
            </a:r>
            <a:r xmlns:a="http://schemas.openxmlformats.org/drawingml/2006/main">
              <a:rPr lang="el" sz="7200" b="1" i="0" u="none" strike="noStrike" cap="none" dirty="0">
                <a:solidFill>
                  <a:srgbClr val="FFFFFF"/>
                </a:solidFill>
                <a:latin typeface="Arial Black"/>
                <a:ea typeface="Arial Black"/>
                <a:cs typeface="Arial Black"/>
                <a:sym typeface="Arial Black"/>
              </a:rPr>
              <a:t> </a:t>
            </a:r>
            <a:r xmlns:a="http://schemas.openxmlformats.org/drawingml/2006/main">
              <a:rPr lang="el" sz="7200" b="1" i="0" u="none" strike="noStrike" cap="none" dirty="0" err="1">
                <a:solidFill>
                  <a:srgbClr val="FFFFFF"/>
                </a:solidFill>
                <a:latin typeface="Arial Black"/>
                <a:ea typeface="Arial Black"/>
                <a:cs typeface="Arial Black"/>
                <a:sym typeface="Arial Black"/>
              </a:rPr>
              <a:t>βοήθεια</a:t>
            </a:r>
            <a:endParaRPr xmlns:a="http://schemas.openxmlformats.org/drawingml/2006/main" sz="8000" b="1" i="0" u="none" strike="noStrike" cap="none" dirty="0">
              <a:solidFill>
                <a:srgbClr val="FFFFFF"/>
              </a:solidFill>
              <a:latin typeface="Lexend"/>
              <a:ea typeface="Lexend"/>
              <a:cs typeface="Lexend"/>
              <a:sym typeface="Lexend"/>
            </a:endParaRPr>
          </a:p>
          <a:p>
            <a:pPr xmlns:a="http://schemas.openxmlformats.org/drawingml/2006/main" algn="ctr">
              <a:lnSpc>
                <a:spcPct val="115000"/>
              </a:lnSpc>
              <a:spcAft>
                <a:spcPts val="800"/>
              </a:spcAft>
            </a:pPr>
            <a:r xmlns:a="http://schemas.openxmlformats.org/drawingml/2006/main">
              <a:rPr lang="el" sz="28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ΓΕΓΟΝΟΣ ΠΟΛΛΑΠΛΑΣΙΑΣΜΟΥ</a:t>
            </a:r>
            <a:endParaRPr xmlns:a="http://schemas.openxmlformats.org/drawingml/2006/main" lang="en-RO"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ctr" rtl="0">
              <a:lnSpc>
                <a:spcPct val="90000"/>
              </a:lnSpc>
              <a:spcBef>
                <a:spcPts val="0"/>
              </a:spcBef>
              <a:spcAft>
                <a:spcPts val="0"/>
              </a:spcAft>
              <a:buNone/>
            </a:pPr>
            <a:br>
              <a:rPr lang="ro-RO" sz="3200" b="1" i="0" u="none" strike="noStrike" cap="none" dirty="0">
                <a:solidFill>
                  <a:schemeClr val="lt1"/>
                </a:solidFill>
                <a:latin typeface="Calibri"/>
                <a:ea typeface="Calibri"/>
                <a:cs typeface="Calibri"/>
                <a:sym typeface="Calibri"/>
              </a:rPr>
            </a:br>
            <a:endParaRPr sz="3200" b="1" i="0" u="none" strike="noStrike" cap="none" dirty="0">
              <a:solidFill>
                <a:schemeClr val="lt1"/>
              </a:solidFill>
              <a:latin typeface="Lexend"/>
              <a:ea typeface="Lexend"/>
              <a:cs typeface="Lexend"/>
              <a:sym typeface="Lexend"/>
            </a:endParaRPr>
          </a:p>
        </p:txBody>
      </p:sp>
      <p:grpSp>
        <p:nvGrpSpPr>
          <p:cNvPr id="168" name="Google Shape;168;p1"/>
          <p:cNvGrpSpPr/>
          <p:nvPr/>
        </p:nvGrpSpPr>
        <p:grpSpPr>
          <a:xfrm>
            <a:off x="1211416" y="5675459"/>
            <a:ext cx="9769187" cy="1128737"/>
            <a:chOff x="498500" y="4137629"/>
            <a:chExt cx="8147326" cy="941346"/>
          </a:xfrm>
        </p:grpSpPr>
        <p:grpSp>
          <p:nvGrpSpPr>
            <p:cNvPr id="169" name="Google Shape;169;p1"/>
            <p:cNvGrpSpPr/>
            <p:nvPr/>
          </p:nvGrpSpPr>
          <p:grpSpPr>
            <a:xfrm>
              <a:off x="498500" y="4226550"/>
              <a:ext cx="4586516" cy="852425"/>
              <a:chOff x="498500" y="4226550"/>
              <a:chExt cx="4586516" cy="852425"/>
            </a:xfrm>
          </p:grpSpPr>
          <p:grpSp>
            <p:nvGrpSpPr>
              <p:cNvPr id="170" name="Google Shape;170;p1"/>
              <p:cNvGrpSpPr/>
              <p:nvPr/>
            </p:nvGrpSpPr>
            <p:grpSpPr>
              <a:xfrm>
                <a:off x="498500" y="4226550"/>
                <a:ext cx="2782903" cy="852425"/>
                <a:chOff x="661431" y="5761985"/>
                <a:chExt cx="4102762" cy="1256708"/>
              </a:xfrm>
            </p:grpSpPr>
            <p:pic>
              <p:nvPicPr>
                <p:cNvPr id="171" name="Google Shape;171;p1"/>
                <p:cNvPicPr preferRelativeResize="0"/>
                <p:nvPr/>
              </p:nvPicPr>
              <p:blipFill rotWithShape="1">
                <a:blip r:embed="rId5">
                  <a:alphaModFix/>
                </a:blip>
                <a:srcRect/>
                <a:stretch/>
              </p:blipFill>
              <p:spPr>
                <a:xfrm>
                  <a:off x="3392779" y="5768268"/>
                  <a:ext cx="1371414" cy="1072165"/>
                </a:xfrm>
                <a:prstGeom prst="rect">
                  <a:avLst/>
                </a:prstGeom>
                <a:noFill/>
                <a:ln>
                  <a:noFill/>
                </a:ln>
              </p:spPr>
            </p:pic>
            <p:pic>
              <p:nvPicPr>
                <p:cNvPr id="172" name="Google Shape;172;p1"/>
                <p:cNvPicPr preferRelativeResize="0"/>
                <p:nvPr/>
              </p:nvPicPr>
              <p:blipFill rotWithShape="1">
                <a:blip r:embed="rId6">
                  <a:alphaModFix/>
                </a:blip>
                <a:srcRect/>
                <a:stretch/>
              </p:blipFill>
              <p:spPr>
                <a:xfrm>
                  <a:off x="661431" y="5761985"/>
                  <a:ext cx="1584550" cy="1256708"/>
                </a:xfrm>
                <a:prstGeom prst="rect">
                  <a:avLst/>
                </a:prstGeom>
                <a:noFill/>
                <a:ln>
                  <a:noFill/>
                </a:ln>
              </p:spPr>
            </p:pic>
          </p:grpSp>
          <p:pic>
            <p:nvPicPr>
              <p:cNvPr id="173" name="Google Shape;173;p1" descr="Logo Oriensys"/>
              <p:cNvPicPr preferRelativeResize="0"/>
              <p:nvPr/>
            </p:nvPicPr>
            <p:blipFill rotWithShape="1">
              <a:blip r:embed="rId7">
                <a:alphaModFix/>
              </a:blip>
              <a:srcRect/>
              <a:stretch/>
            </p:blipFill>
            <p:spPr>
              <a:xfrm>
                <a:off x="4059273" y="4297788"/>
                <a:ext cx="1025743" cy="621025"/>
              </a:xfrm>
              <a:prstGeom prst="rect">
                <a:avLst/>
              </a:prstGeom>
              <a:noFill/>
              <a:ln>
                <a:noFill/>
              </a:ln>
            </p:spPr>
          </p:pic>
        </p:grpSp>
        <p:pic>
          <p:nvPicPr>
            <p:cNvPr id="174" name="Google Shape;174;p1"/>
            <p:cNvPicPr preferRelativeResize="0"/>
            <p:nvPr/>
          </p:nvPicPr>
          <p:blipFill rotWithShape="1">
            <a:blip r:embed="rId8">
              <a:alphaModFix/>
            </a:blip>
            <a:srcRect/>
            <a:stretch/>
          </p:blipFill>
          <p:spPr>
            <a:xfrm>
              <a:off x="7927676" y="4244682"/>
              <a:ext cx="718150" cy="727244"/>
            </a:xfrm>
            <a:prstGeom prst="rect">
              <a:avLst/>
            </a:prstGeom>
            <a:noFill/>
            <a:ln>
              <a:noFill/>
            </a:ln>
          </p:spPr>
        </p:pic>
        <p:pic>
          <p:nvPicPr>
            <p:cNvPr id="175" name="Google Shape;175;p1"/>
            <p:cNvPicPr preferRelativeResize="0"/>
            <p:nvPr/>
          </p:nvPicPr>
          <p:blipFill rotWithShape="1">
            <a:blip r:embed="rId9">
              <a:alphaModFix/>
            </a:blip>
            <a:srcRect t="-7329" b="7329"/>
            <a:stretch/>
          </p:blipFill>
          <p:spPr>
            <a:xfrm>
              <a:off x="6147275" y="4137629"/>
              <a:ext cx="718150" cy="913596"/>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xmlns:a="http://schemas.openxmlformats.org/drawingml/2006/main" marL="95250" indent="0">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Ενότητα 3 Καθορισμός των προβλημάτων που πρέπει να αντιμετωπιστούν για διαδικτυακά μαθήματα για άτομα με αναπηρίες</a:t>
            </a:r>
          </a:p>
          <a:p>
            <a:pPr xmlns:a="http://schemas.openxmlformats.org/drawingml/2006/main" marL="95250" indent="0">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Ενότητα 4 Προσδιορισμός μεθόδων διδασκαλίας για διαδικτυακά μαθήματα για άτομα με αναπηρίες</a:t>
            </a:r>
          </a:p>
          <a:p>
            <a:pPr xmlns:a="http://schemas.openxmlformats.org/drawingml/2006/main" marL="95250" indent="0">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Ενότητα 5 Προσδιορισμός των μέσων με τα οποία μπορούν να επιτευχθούν οι στόχοι για διαδικτυακά μαθήματα για άτομα με αναπηρίες</a:t>
            </a:r>
          </a:p>
          <a:p>
            <a:pPr xmlns:a="http://schemas.openxmlformats.org/drawingml/2006/main" marL="95250" indent="0">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Ενότητα 6 Έκθεση που συνοδεύεται από τεχνικά μέσα, συνομιλία, άσκηση, επίδειξη για διαδικτυακά μαθήματα που προορίζονται για άτομα με αναπηρίες</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xmlns:a="http://schemas.openxmlformats.org/drawingml/2006/main" algn="ctr"/>
            <a:r xmlns:a="http://schemas.openxmlformats.org/drawingml/2006/main">
              <a:rPr lang="el" sz="2800" b="1" kern="100" dirty="0">
                <a:effectLst/>
                <a:latin typeface="+mn-lt"/>
                <a:ea typeface="Aptos" panose="020B0004020202020204" pitchFamily="34" charset="0"/>
                <a:cs typeface="Times New Roman" panose="02020603050405020304" pitchFamily="18" charset="0"/>
              </a:rPr>
              <a:t>Αποτελέσματα του έργου</a:t>
            </a:r>
            <a:br xmlns:a="http://schemas.openxmlformats.org/drawingml/2006/main">
              <a:rPr lang="en-RO" sz="2800" kern="100" dirty="0">
                <a:effectLst/>
                <a:latin typeface="+mn-lt"/>
                <a:ea typeface="Aptos" panose="020B0004020202020204" pitchFamily="34" charset="0"/>
                <a:cs typeface="Times New Roman" panose="02020603050405020304" pitchFamily="18" charset="0"/>
              </a:rPr>
            </a:br>
            <a:endParaRPr xmlns:a="http://schemas.openxmlformats.org/drawingml/2006/main"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id="{B5A1E8FA-7BA0-B4DC-F57D-1444387C8B4B}"/>
              </a:ext>
            </a:extLst>
          </p:cNvPr>
          <p:cNvPicPr>
            <a:picLocks noChangeAspect="1"/>
          </p:cNvPicPr>
          <p:nvPr/>
        </p:nvPicPr>
        <p:blipFill>
          <a:blip r:embed="rId3"/>
          <a:stretch>
            <a:fillRect/>
          </a:stretch>
        </p:blipFill>
        <p:spPr>
          <a:xfrm>
            <a:off x="487058" y="5237357"/>
            <a:ext cx="1282700" cy="1155700"/>
          </a:xfrm>
          <a:prstGeom prst="rect">
            <a:avLst/>
          </a:prstGeom>
        </p:spPr>
      </p:pic>
    </p:spTree>
    <p:extLst>
      <p:ext uri="{BB962C8B-B14F-4D97-AF65-F5344CB8AC3E}">
        <p14:creationId xmlns:p14="http://schemas.microsoft.com/office/powerpoint/2010/main" val="3862621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xmlns:a="http://schemas.openxmlformats.org/drawingml/2006/main" marL="95250" indent="0">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Ενότητα 7 Ενεργές - Συμμετοχικές Μέθοδοι για Διαδικτυακά Μαθήματα για Άτομα με Αναπηρία</a:t>
            </a:r>
          </a:p>
          <a:p>
            <a:pPr xmlns:a="http://schemas.openxmlformats.org/drawingml/2006/main" marL="95250" indent="0">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Ενότητα 8 Μέθοδοι στερέωσης και ενοποίησης για διαδικτυακά μαθήματα για άτομα με αναπηρίες</a:t>
            </a:r>
          </a:p>
          <a:p>
            <a:pPr xmlns:a="http://schemas.openxmlformats.org/drawingml/2006/main" marL="95250" indent="0">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Ενότητα 9 Έκθεση που συνοδεύεται από τεχνικά μέσα, συνομιλία, άσκηση, επίδειξη για διαδικτυακά μαθήματα που προορίζονται για άτομα με αναπηρίες</a:t>
            </a:r>
          </a:p>
          <a:p>
            <a:pPr xmlns:a="http://schemas.openxmlformats.org/drawingml/2006/main" marL="95250" indent="0">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Πρόγραμμα Ενότητας 10 με προτάσεις για τη διάρκεια κάθε συνεδρίας διαδικτυακού μαθήματος για άτομα με αναπηρία</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xmlns:a="http://schemas.openxmlformats.org/drawingml/2006/main" algn="ctr"/>
            <a:r xmlns:a="http://schemas.openxmlformats.org/drawingml/2006/main">
              <a:rPr lang="el" sz="2800" b="1" kern="100" dirty="0">
                <a:effectLst/>
                <a:latin typeface="+mn-lt"/>
                <a:ea typeface="Aptos" panose="020B0004020202020204" pitchFamily="34" charset="0"/>
                <a:cs typeface="Times New Roman" panose="02020603050405020304" pitchFamily="18" charset="0"/>
              </a:rPr>
              <a:t>Αποτελέσματα του έργου</a:t>
            </a:r>
            <a:br xmlns:a="http://schemas.openxmlformats.org/drawingml/2006/main">
              <a:rPr lang="en-RO" sz="2800" kern="100" dirty="0">
                <a:effectLst/>
                <a:latin typeface="+mn-lt"/>
                <a:ea typeface="Aptos" panose="020B0004020202020204" pitchFamily="34" charset="0"/>
                <a:cs typeface="Times New Roman" panose="02020603050405020304" pitchFamily="18" charset="0"/>
              </a:rPr>
            </a:br>
            <a:endParaRPr xmlns:a="http://schemas.openxmlformats.org/drawingml/2006/main"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id="{A5768AD9-02FE-9930-9C61-6A2886282070}"/>
              </a:ext>
            </a:extLst>
          </p:cNvPr>
          <p:cNvPicPr>
            <a:picLocks noChangeAspect="1"/>
          </p:cNvPicPr>
          <p:nvPr/>
        </p:nvPicPr>
        <p:blipFill>
          <a:blip r:embed="rId3"/>
          <a:stretch>
            <a:fillRect/>
          </a:stretch>
        </p:blipFill>
        <p:spPr>
          <a:xfrm>
            <a:off x="408166" y="5511664"/>
            <a:ext cx="1282700" cy="1155700"/>
          </a:xfrm>
          <a:prstGeom prst="rect">
            <a:avLst/>
          </a:prstGeom>
        </p:spPr>
      </p:pic>
    </p:spTree>
    <p:extLst>
      <p:ext uri="{BB962C8B-B14F-4D97-AF65-F5344CB8AC3E}">
        <p14:creationId xmlns:p14="http://schemas.microsoft.com/office/powerpoint/2010/main" val="3784965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xmlns:a="http://schemas.openxmlformats.org/drawingml/2006/main" marL="95250" indent="0" algn="just">
              <a:lnSpc>
                <a:spcPct val="115000"/>
              </a:lnSpc>
              <a:spcAft>
                <a:spcPts val="800"/>
              </a:spcAft>
              <a:buNone/>
            </a:pPr>
            <a:r xmlns:a="http://schemas.openxmlformats.org/drawingml/2006/main">
              <a:rPr lang="el" sz="2400" b="1" kern="100" dirty="0">
                <a:effectLst/>
                <a:latin typeface="+mn-lt"/>
                <a:ea typeface="Aptos" panose="020B0004020202020204" pitchFamily="34" charset="0"/>
                <a:cs typeface="Times New Roman" panose="02020603050405020304" pitchFamily="18" charset="0"/>
              </a:rPr>
              <a:t>2. Μαθήματα βίντεο «Αποτελεσματική επικοινωνία στο διαδικτυακό περιβάλλον, προσαρμοσμένη σε άτομα με αναπηρία»</a:t>
            </a:r>
            <a:endParaRPr xmlns:a="http://schemas.openxmlformats.org/drawingml/2006/main" lang="en-RO" sz="2400" kern="100" dirty="0">
              <a:effectLst/>
              <a:latin typeface="+mn-lt"/>
              <a:ea typeface="Aptos" panose="020B0004020202020204" pitchFamily="34" charset="0"/>
              <a:cs typeface="Times New Roman" panose="02020603050405020304" pitchFamily="18" charset="0"/>
            </a:endParaRPr>
          </a:p>
          <a:p>
            <a:pPr xmlns:a="http://schemas.openxmlformats.org/drawingml/2006/main" marL="95250" indent="0" algn="just">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Αυτό το μάθημα βίντεο παρείχε λεπτομερή εκπαίδευση σχετικά με την </a:t>
            </a:r>
            <a:r xmlns:a="http://schemas.openxmlformats.org/drawingml/2006/main">
              <a:rPr lang="el" sz="2400" b="1" kern="100" dirty="0">
                <a:effectLst/>
                <a:latin typeface="+mn-lt"/>
                <a:ea typeface="Aptos" panose="020B0004020202020204" pitchFamily="34" charset="0"/>
                <a:cs typeface="Times New Roman" panose="02020603050405020304" pitchFamily="18" charset="0"/>
              </a:rPr>
              <a:t>διαδικτυακή επικοινωνία </a:t>
            </a:r>
            <a:r xmlns:a="http://schemas.openxmlformats.org/drawingml/2006/main">
              <a:rPr lang="el" sz="2400" kern="100" dirty="0">
                <a:effectLst/>
                <a:latin typeface="+mn-lt"/>
                <a:ea typeface="Aptos" panose="020B0004020202020204" pitchFamily="34" charset="0"/>
                <a:cs typeface="Times New Roman" panose="02020603050405020304" pitchFamily="18" charset="0"/>
              </a:rPr>
              <a:t>προσαρμοσμένη στις ανάγκες των ατόμων με αναπηρία, με έμφαση σε τεχνικές λεκτικής και περιεχομένου. Τα μαθήματα που περιλαμβάνονται:</a:t>
            </a:r>
          </a:p>
          <a:p>
            <a:pPr xmlns:a="http://schemas.openxmlformats.org/drawingml/2006/main" marL="95250" indent="0" algn="just">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Μάθημα 1 Ορισμός επικοινωνίας, έννοιες, μορφές και είδη επικοινωνίας</a:t>
            </a:r>
          </a:p>
          <a:p>
            <a:pPr xmlns:a="http://schemas.openxmlformats.org/drawingml/2006/main" marL="95250" indent="0" algn="just">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Μάθημα 2 Ετυμολογία επικοινωνίας και εννοιολογικός ορισμός της ανθρώπινης αλληλεπίδρασης για άτομα με αναπηρία</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xmlns:a="http://schemas.openxmlformats.org/drawingml/2006/main" algn="ctr"/>
            <a:r xmlns:a="http://schemas.openxmlformats.org/drawingml/2006/main">
              <a:rPr lang="el" sz="2800" b="1" kern="100" dirty="0">
                <a:effectLst/>
                <a:latin typeface="+mn-lt"/>
                <a:ea typeface="Aptos" panose="020B0004020202020204" pitchFamily="34" charset="0"/>
                <a:cs typeface="Times New Roman" panose="02020603050405020304" pitchFamily="18" charset="0"/>
              </a:rPr>
              <a:t>Αποτελέσματα του έργου</a:t>
            </a:r>
            <a:br xmlns:a="http://schemas.openxmlformats.org/drawingml/2006/main">
              <a:rPr lang="en-RO" sz="2800" kern="100" dirty="0">
                <a:effectLst/>
                <a:latin typeface="+mn-lt"/>
                <a:ea typeface="Aptos" panose="020B0004020202020204" pitchFamily="34" charset="0"/>
                <a:cs typeface="Times New Roman" panose="02020603050405020304" pitchFamily="18" charset="0"/>
              </a:rPr>
            </a:br>
            <a:endParaRPr xmlns:a="http://schemas.openxmlformats.org/drawingml/2006/main"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id="{34E26D74-5EF5-63B2-B6BC-7D098751245F}"/>
              </a:ext>
            </a:extLst>
          </p:cNvPr>
          <p:cNvPicPr>
            <a:picLocks noChangeAspect="1"/>
          </p:cNvPicPr>
          <p:nvPr/>
        </p:nvPicPr>
        <p:blipFill>
          <a:blip r:embed="rId3"/>
          <a:stretch>
            <a:fillRect/>
          </a:stretch>
        </p:blipFill>
        <p:spPr>
          <a:xfrm>
            <a:off x="318651" y="5237357"/>
            <a:ext cx="1282700" cy="1155700"/>
          </a:xfrm>
          <a:prstGeom prst="rect">
            <a:avLst/>
          </a:prstGeom>
        </p:spPr>
      </p:pic>
    </p:spTree>
    <p:extLst>
      <p:ext uri="{BB962C8B-B14F-4D97-AF65-F5344CB8AC3E}">
        <p14:creationId xmlns:p14="http://schemas.microsoft.com/office/powerpoint/2010/main" val="1604003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xmlns:a="http://schemas.openxmlformats.org/drawingml/2006/main" marL="95250" indent="0" algn="just">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Μάθημα 3 Λεκτική επικοινωνία και τεχνικές περιεχομένου για χρήση με άτομα με αναπηρία στο διαδικτυακό περιβάλλον – δημιουργία περιεχομένου</a:t>
            </a:r>
          </a:p>
          <a:p>
            <a:pPr xmlns:a="http://schemas.openxmlformats.org/drawingml/2006/main" marL="95250" indent="0" algn="just">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Μάθημα 4 Τεχνικές διαδικτυακής λεκτικής επικοινωνίας - η σημασία των λέξεων και πώς μπορούν να επηρεάσουν την αντίληψη</a:t>
            </a:r>
          </a:p>
          <a:p>
            <a:pPr xmlns:a="http://schemas.openxmlformats.org/drawingml/2006/main" marL="95250" indent="0" algn="just">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Μάθημα 5 Διεκδικητική συμπεριφορά στην ηλεκτρονική επικοινωνία και πρότυπα συμπεριφοράς</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xmlns:a="http://schemas.openxmlformats.org/drawingml/2006/main" algn="ctr"/>
            <a:r xmlns:a="http://schemas.openxmlformats.org/drawingml/2006/main">
              <a:rPr lang="el" sz="2800" b="1" kern="100" dirty="0">
                <a:effectLst/>
                <a:latin typeface="+mn-lt"/>
                <a:ea typeface="Aptos" panose="020B0004020202020204" pitchFamily="34" charset="0"/>
                <a:cs typeface="Times New Roman" panose="02020603050405020304" pitchFamily="18" charset="0"/>
              </a:rPr>
              <a:t>Αποτελέσματα έργου</a:t>
            </a:r>
            <a:br xmlns:a="http://schemas.openxmlformats.org/drawingml/2006/main">
              <a:rPr lang="en-RO" sz="2800" kern="100" dirty="0">
                <a:effectLst/>
                <a:latin typeface="+mn-lt"/>
                <a:ea typeface="Aptos" panose="020B0004020202020204" pitchFamily="34" charset="0"/>
                <a:cs typeface="Times New Roman" panose="02020603050405020304" pitchFamily="18" charset="0"/>
              </a:rPr>
            </a:br>
            <a:endParaRPr xmlns:a="http://schemas.openxmlformats.org/drawingml/2006/main"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id="{D1A244E2-7B24-A9E1-4213-650C8A27BEDF}"/>
              </a:ext>
            </a:extLst>
          </p:cNvPr>
          <p:cNvPicPr>
            <a:picLocks noChangeAspect="1"/>
          </p:cNvPicPr>
          <p:nvPr/>
        </p:nvPicPr>
        <p:blipFill>
          <a:blip r:embed="rId3"/>
          <a:stretch>
            <a:fillRect/>
          </a:stretch>
        </p:blipFill>
        <p:spPr>
          <a:xfrm>
            <a:off x="642018" y="5237357"/>
            <a:ext cx="1282700" cy="1155700"/>
          </a:xfrm>
          <a:prstGeom prst="rect">
            <a:avLst/>
          </a:prstGeom>
        </p:spPr>
      </p:pic>
    </p:spTree>
    <p:extLst>
      <p:ext uri="{BB962C8B-B14F-4D97-AF65-F5344CB8AC3E}">
        <p14:creationId xmlns:p14="http://schemas.microsoft.com/office/powerpoint/2010/main" val="3135945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endParaRPr lang="en-RO" sz="2400" b="1" kern="100" dirty="0">
              <a:effectLst/>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endParaRPr lang="en-RO" sz="2400" b="1" kern="100" dirty="0">
              <a:latin typeface="+mn-lt"/>
              <a:ea typeface="Aptos" panose="020B0004020202020204" pitchFamily="34" charset="0"/>
              <a:cs typeface="Times New Roman" panose="02020603050405020304" pitchFamily="18" charset="0"/>
            </a:endParaRPr>
          </a:p>
          <a:p>
            <a:pPr xmlns:a="http://schemas.openxmlformats.org/drawingml/2006/main" marL="95250" indent="0" algn="just">
              <a:lnSpc>
                <a:spcPct val="115000"/>
              </a:lnSpc>
              <a:spcAft>
                <a:spcPts val="800"/>
              </a:spcAft>
              <a:buNone/>
            </a:pPr>
            <a:r xmlns:a="http://schemas.openxmlformats.org/drawingml/2006/main">
              <a:rPr lang="el" sz="2400" b="1" kern="100" dirty="0">
                <a:effectLst/>
                <a:latin typeface="+mn-lt"/>
                <a:ea typeface="Aptos" panose="020B0004020202020204" pitchFamily="34" charset="0"/>
                <a:cs typeface="Times New Roman" panose="02020603050405020304" pitchFamily="18" charset="0"/>
              </a:rPr>
              <a:t>3. Εκπαίδευση ομάδας στόχου 200 ατόμων</a:t>
            </a:r>
            <a:endParaRPr xmlns:a="http://schemas.openxmlformats.org/drawingml/2006/main" lang="en-RO" sz="2400" kern="100" dirty="0">
              <a:effectLst/>
              <a:latin typeface="+mn-lt"/>
              <a:ea typeface="Aptos" panose="020B0004020202020204" pitchFamily="34" charset="0"/>
              <a:cs typeface="Times New Roman" panose="02020603050405020304" pitchFamily="18" charset="0"/>
            </a:endParaRPr>
          </a:p>
          <a:p>
            <a:pPr xmlns:a="http://schemas.openxmlformats.org/drawingml/2006/main" marL="95250" indent="0" algn="just">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Συνολικά </a:t>
            </a:r>
            <a:r xmlns:a="http://schemas.openxmlformats.org/drawingml/2006/main">
              <a:rPr lang="el" sz="2400" b="1" kern="100" dirty="0">
                <a:effectLst/>
                <a:latin typeface="+mn-lt"/>
                <a:ea typeface="Aptos" panose="020B0004020202020204" pitchFamily="34" charset="0"/>
                <a:cs typeface="Times New Roman" panose="02020603050405020304" pitchFamily="18" charset="0"/>
              </a:rPr>
              <a:t>200 άτομα </a:t>
            </a:r>
            <a:r xmlns:a="http://schemas.openxmlformats.org/drawingml/2006/main">
              <a:rPr lang="el" sz="2400" kern="100" dirty="0">
                <a:effectLst/>
                <a:latin typeface="+mn-lt"/>
                <a:ea typeface="Aptos" panose="020B0004020202020204" pitchFamily="34" charset="0"/>
                <a:cs typeface="Times New Roman" panose="02020603050405020304" pitchFamily="18" charset="0"/>
              </a:rPr>
              <a:t>από την ομάδα-στόχο εκπαιδεύτηκαν πιλοτικά με τον οδηγό και τα μαθήματα βίντεο, με αποτέλεσμα αυξημένες δεξιότητες και επιδόσεις στην παροχή διαδικτυακών εκπαιδευτικών μαθημάτων.</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xmlns:a="http://schemas.openxmlformats.org/drawingml/2006/main" algn="ctr"/>
            <a:r xmlns:a="http://schemas.openxmlformats.org/drawingml/2006/main">
              <a:rPr lang="el" sz="2800" b="1" kern="100" dirty="0">
                <a:effectLst/>
                <a:latin typeface="+mn-lt"/>
                <a:ea typeface="Aptos" panose="020B0004020202020204" pitchFamily="34" charset="0"/>
                <a:cs typeface="Times New Roman" panose="02020603050405020304" pitchFamily="18" charset="0"/>
              </a:rPr>
              <a:t>Αποτελέσματα έργου</a:t>
            </a:r>
            <a:br xmlns:a="http://schemas.openxmlformats.org/drawingml/2006/main">
              <a:rPr lang="en-RO" sz="2800" kern="100" dirty="0">
                <a:effectLst/>
                <a:latin typeface="+mn-lt"/>
                <a:ea typeface="Aptos" panose="020B0004020202020204" pitchFamily="34" charset="0"/>
                <a:cs typeface="Times New Roman" panose="02020603050405020304" pitchFamily="18" charset="0"/>
              </a:rPr>
            </a:br>
            <a:endParaRPr xmlns:a="http://schemas.openxmlformats.org/drawingml/2006/main"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id="{572346E8-DAD4-9C45-9A08-FB32BA56433B}"/>
              </a:ext>
            </a:extLst>
          </p:cNvPr>
          <p:cNvPicPr>
            <a:picLocks noChangeAspect="1"/>
          </p:cNvPicPr>
          <p:nvPr/>
        </p:nvPicPr>
        <p:blipFill>
          <a:blip r:embed="rId3"/>
          <a:stretch>
            <a:fillRect/>
          </a:stretch>
        </p:blipFill>
        <p:spPr>
          <a:xfrm>
            <a:off x="408166" y="5511664"/>
            <a:ext cx="1282700" cy="1155700"/>
          </a:xfrm>
          <a:prstGeom prst="rect">
            <a:avLst/>
          </a:prstGeom>
        </p:spPr>
      </p:pic>
    </p:spTree>
    <p:extLst>
      <p:ext uri="{BB962C8B-B14F-4D97-AF65-F5344CB8AC3E}">
        <p14:creationId xmlns:p14="http://schemas.microsoft.com/office/powerpoint/2010/main" val="734945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endParaRPr lang="en-RO" sz="2400" b="1" kern="100" dirty="0">
              <a:effectLst/>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endParaRPr lang="en-RO" sz="2400" b="1" kern="100" dirty="0">
              <a:latin typeface="+mn-lt"/>
              <a:ea typeface="Aptos" panose="020B0004020202020204" pitchFamily="34" charset="0"/>
              <a:cs typeface="Times New Roman" panose="02020603050405020304" pitchFamily="18" charset="0"/>
            </a:endParaRPr>
          </a:p>
          <a:p>
            <a:pPr xmlns:a="http://schemas.openxmlformats.org/drawingml/2006/main" marL="95250" indent="0">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Το έργο είχε σημαντικό αντίκτυπο στους </a:t>
            </a:r>
            <a:r xmlns:a="http://schemas.openxmlformats.org/drawingml/2006/main">
              <a:rPr lang="el" sz="2400" b="1" kern="100" dirty="0">
                <a:effectLst/>
                <a:latin typeface="+mn-lt"/>
                <a:ea typeface="Aptos" panose="020B0004020202020204" pitchFamily="34" charset="0"/>
                <a:cs typeface="Times New Roman" panose="02020603050405020304" pitchFamily="18" charset="0"/>
              </a:rPr>
              <a:t>κοινωνικούς λειτουργούς </a:t>
            </a:r>
            <a:r xmlns:a="http://schemas.openxmlformats.org/drawingml/2006/main">
              <a:rPr lang="el" sz="2400" kern="100" dirty="0">
                <a:effectLst/>
                <a:latin typeface="+mn-lt"/>
                <a:ea typeface="Aptos" panose="020B0004020202020204" pitchFamily="34" charset="0"/>
                <a:cs typeface="Times New Roman" panose="02020603050405020304" pitchFamily="18" charset="0"/>
              </a:rPr>
              <a:t>, οι οποίοι απέκτησαν νέες δεξιότητες σχετικές με το ψηφιακό περιβάλλον, και στα </a:t>
            </a:r>
            <a:r xmlns:a="http://schemas.openxmlformats.org/drawingml/2006/main">
              <a:rPr lang="el" sz="2400" b="1" kern="100" dirty="0">
                <a:effectLst/>
                <a:latin typeface="+mn-lt"/>
                <a:ea typeface="Aptos" panose="020B0004020202020204" pitchFamily="34" charset="0"/>
                <a:cs typeface="Times New Roman" panose="02020603050405020304" pitchFamily="18" charset="0"/>
              </a:rPr>
              <a:t>άτομα με αναπηρίες </a:t>
            </a:r>
            <a:r xmlns:a="http://schemas.openxmlformats.org/drawingml/2006/main">
              <a:rPr lang="el" sz="2400" kern="100" dirty="0">
                <a:effectLst/>
                <a:latin typeface="+mn-lt"/>
                <a:ea typeface="Aptos" panose="020B0004020202020204" pitchFamily="34" charset="0"/>
                <a:cs typeface="Times New Roman" panose="02020603050405020304" pitchFamily="18" charset="0"/>
              </a:rPr>
              <a:t>, που είχαν πρόσβαση σε μια πιο περιεκτική εκπαίδευση προσαρμοσμένη στις ανάγκες τους. </a:t>
            </a:r>
            <a:r xmlns:a="http://schemas.openxmlformats.org/drawingml/2006/main">
              <a:rPr lang="el" sz="2400" b="1" kern="100" dirty="0">
                <a:effectLst/>
                <a:latin typeface="+mn-lt"/>
                <a:ea typeface="Aptos" panose="020B0004020202020204" pitchFamily="34" charset="0"/>
                <a:cs typeface="Times New Roman" panose="02020603050405020304" pitchFamily="18" charset="0"/>
              </a:rPr>
              <a:t>Το Teach Me To Help </a:t>
            </a:r>
            <a:r xmlns:a="http://schemas.openxmlformats.org/drawingml/2006/main">
              <a:rPr lang="el" sz="2400" kern="100" dirty="0">
                <a:effectLst/>
                <a:latin typeface="+mn-lt"/>
                <a:ea typeface="Aptos" panose="020B0004020202020204" pitchFamily="34" charset="0"/>
                <a:cs typeface="Times New Roman" panose="02020603050405020304" pitchFamily="18" charset="0"/>
              </a:rPr>
              <a:t>συνέβαλε στην κοινωνική και επαγγελματική τους ένταξη, δίνοντάς τους περισσότερες πιθανότητες να βρουν δουλειά και να συμμετέχουν ενεργά στην κοινοτική ζωή.</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xmlns:a="http://schemas.openxmlformats.org/drawingml/2006/main" algn="ctr"/>
            <a:r xmlns:a="http://schemas.openxmlformats.org/drawingml/2006/main">
              <a:rPr lang="el" sz="2800" b="1" kern="100" dirty="0">
                <a:effectLst/>
                <a:latin typeface="+mn-lt"/>
                <a:ea typeface="Aptos" panose="020B0004020202020204" pitchFamily="34" charset="0"/>
                <a:cs typeface="Times New Roman" panose="02020603050405020304" pitchFamily="18" charset="0"/>
              </a:rPr>
              <a:t>Αντίκτυπος του Έργου</a:t>
            </a:r>
            <a:br xmlns:a="http://schemas.openxmlformats.org/drawingml/2006/main">
              <a:rPr lang="en-RO" sz="2800" kern="100" dirty="0">
                <a:effectLst/>
                <a:latin typeface="Aptos" panose="020B0004020202020204" pitchFamily="34" charset="0"/>
                <a:ea typeface="Aptos" panose="020B0004020202020204" pitchFamily="34" charset="0"/>
                <a:cs typeface="Times New Roman" panose="02020603050405020304" pitchFamily="18" charset="0"/>
              </a:rPr>
            </a:br>
            <a:br xmlns:a="http://schemas.openxmlformats.org/drawingml/2006/main">
              <a:rPr lang="en-RO" sz="2800" kern="100" dirty="0">
                <a:effectLst/>
                <a:latin typeface="+mn-lt"/>
                <a:ea typeface="Aptos" panose="020B0004020202020204" pitchFamily="34" charset="0"/>
                <a:cs typeface="Times New Roman" panose="02020603050405020304" pitchFamily="18" charset="0"/>
              </a:rPr>
            </a:br>
            <a:endParaRPr xmlns:a="http://schemas.openxmlformats.org/drawingml/2006/main"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id="{6C49C2B4-A75E-4875-D5AC-57B8AD3E5912}"/>
              </a:ext>
            </a:extLst>
          </p:cNvPr>
          <p:cNvPicPr>
            <a:picLocks noChangeAspect="1"/>
          </p:cNvPicPr>
          <p:nvPr/>
        </p:nvPicPr>
        <p:blipFill>
          <a:blip r:embed="rId3"/>
          <a:stretch>
            <a:fillRect/>
          </a:stretch>
        </p:blipFill>
        <p:spPr>
          <a:xfrm>
            <a:off x="293180" y="5511664"/>
            <a:ext cx="1282700" cy="1155700"/>
          </a:xfrm>
          <a:prstGeom prst="rect">
            <a:avLst/>
          </a:prstGeom>
        </p:spPr>
      </p:pic>
    </p:spTree>
    <p:extLst>
      <p:ext uri="{BB962C8B-B14F-4D97-AF65-F5344CB8AC3E}">
        <p14:creationId xmlns:p14="http://schemas.microsoft.com/office/powerpoint/2010/main" val="352237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endParaRPr lang="en-RO" sz="2400" b="1" kern="100" dirty="0">
              <a:effectLst/>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endParaRPr lang="en-RO" sz="2400" b="1" kern="100" dirty="0">
              <a:latin typeface="+mn-lt"/>
              <a:ea typeface="Aptos" panose="020B0004020202020204" pitchFamily="34" charset="0"/>
              <a:cs typeface="Times New Roman" panose="02020603050405020304" pitchFamily="18" charset="0"/>
            </a:endParaRPr>
          </a:p>
          <a:p>
            <a:pPr xmlns:a="http://schemas.openxmlformats.org/drawingml/2006/main" marL="95250" indent="0">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έργο </a:t>
            </a:r>
            <a:r xmlns:a="http://schemas.openxmlformats.org/drawingml/2006/main">
              <a:rPr lang="el" sz="2400" b="1" kern="100" dirty="0">
                <a:effectLst/>
                <a:latin typeface="+mn-lt"/>
                <a:ea typeface="Aptos" panose="020B0004020202020204" pitchFamily="34" charset="0"/>
                <a:cs typeface="Times New Roman" panose="02020603050405020304" pitchFamily="18" charset="0"/>
              </a:rPr>
              <a:t>"Teach Me To Help" </a:t>
            </a:r>
            <a:r xmlns:a="http://schemas.openxmlformats.org/drawingml/2006/main">
              <a:rPr lang="el" sz="2400" kern="100" dirty="0">
                <a:effectLst/>
                <a:latin typeface="+mn-lt"/>
                <a:ea typeface="Aptos" panose="020B0004020202020204" pitchFamily="34" charset="0"/>
                <a:cs typeface="Times New Roman" panose="02020603050405020304" pitchFamily="18" charset="0"/>
              </a:rPr>
              <a:t>έχει </a:t>
            </a:r>
            <a:r xmlns:a="http://schemas.openxmlformats.org/drawingml/2006/main">
              <a:rPr lang="el" sz="2400" b="1" kern="100" dirty="0">
                <a:effectLst/>
                <a:latin typeface="+mn-lt"/>
                <a:ea typeface="Aptos" panose="020B0004020202020204" pitchFamily="34" charset="0"/>
                <a:cs typeface="Times New Roman" panose="02020603050405020304" pitchFamily="18" charset="0"/>
              </a:rPr>
              <a:t>βιώσιμο χαρακτήρα </a:t>
            </a:r>
            <a:r xmlns:a="http://schemas.openxmlformats.org/drawingml/2006/main">
              <a:rPr lang="el" sz="2400" kern="100" dirty="0">
                <a:effectLst/>
                <a:latin typeface="+mn-lt"/>
                <a:ea typeface="Aptos" panose="020B0004020202020204" pitchFamily="34" charset="0"/>
                <a:cs typeface="Times New Roman" panose="02020603050405020304" pitchFamily="18" charset="0"/>
              </a:rPr>
              <a:t>δημιουργώντας εκπαιδευτικούς πόρους που μπορούν να χρησιμοποιηθούν και να προσαρμοστούν μακροπρόθεσμα. Ο οδηγός «Open Virtual Doors» και το διαδικτυακό μάθημα βίντεο επικοινωνίας είναι εργαλεία που θα συνεχίσουν να υποστηρίζουν την εκπαίδευση κοινωνικών λειτουργών και ατόμων με αναπηρία πολύ μετά την επίσημη ολοκλήρωση του έργου.</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xmlns:a="http://schemas.openxmlformats.org/drawingml/2006/main" algn="ctr"/>
            <a:r xmlns:a="http://schemas.openxmlformats.org/drawingml/2006/main">
              <a:rPr lang="el" sz="2800" b="1" kern="100" dirty="0">
                <a:effectLst/>
                <a:latin typeface="+mn-lt"/>
                <a:ea typeface="Aptos" panose="020B0004020202020204" pitchFamily="34" charset="0"/>
                <a:cs typeface="Times New Roman" panose="02020603050405020304" pitchFamily="18" charset="0"/>
              </a:rPr>
              <a:t>Βιωσιμότητα του Έργου</a:t>
            </a:r>
            <a:br xmlns:a="http://schemas.openxmlformats.org/drawingml/2006/main">
              <a:rPr lang="en-RO" sz="2800" kern="100" dirty="0">
                <a:effectLst/>
                <a:latin typeface="Aptos" panose="020B0004020202020204" pitchFamily="34" charset="0"/>
                <a:ea typeface="Aptos" panose="020B0004020202020204" pitchFamily="34" charset="0"/>
                <a:cs typeface="Times New Roman" panose="02020603050405020304" pitchFamily="18" charset="0"/>
              </a:rPr>
            </a:br>
            <a:br xmlns:a="http://schemas.openxmlformats.org/drawingml/2006/main">
              <a:rPr lang="en-RO" sz="2800" kern="100" dirty="0">
                <a:effectLst/>
                <a:latin typeface="Aptos" panose="020B0004020202020204" pitchFamily="34" charset="0"/>
                <a:ea typeface="Aptos" panose="020B0004020202020204" pitchFamily="34" charset="0"/>
                <a:cs typeface="Times New Roman" panose="02020603050405020304" pitchFamily="18" charset="0"/>
              </a:rPr>
            </a:br>
            <a:br xmlns:a="http://schemas.openxmlformats.org/drawingml/2006/main">
              <a:rPr lang="en-RO" sz="2800" kern="100" dirty="0">
                <a:effectLst/>
                <a:latin typeface="+mn-lt"/>
                <a:ea typeface="Aptos" panose="020B0004020202020204" pitchFamily="34" charset="0"/>
                <a:cs typeface="Times New Roman" panose="02020603050405020304" pitchFamily="18" charset="0"/>
              </a:rPr>
            </a:br>
            <a:endParaRPr xmlns:a="http://schemas.openxmlformats.org/drawingml/2006/main"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id="{4E2E9A3F-927D-E9C9-EC56-F8CA17FC22B2}"/>
              </a:ext>
            </a:extLst>
          </p:cNvPr>
          <p:cNvPicPr>
            <a:picLocks noChangeAspect="1"/>
          </p:cNvPicPr>
          <p:nvPr/>
        </p:nvPicPr>
        <p:blipFill>
          <a:blip r:embed="rId3"/>
          <a:stretch>
            <a:fillRect/>
          </a:stretch>
        </p:blipFill>
        <p:spPr>
          <a:xfrm>
            <a:off x="408166" y="5237357"/>
            <a:ext cx="1282700" cy="1155700"/>
          </a:xfrm>
          <a:prstGeom prst="rect">
            <a:avLst/>
          </a:prstGeom>
        </p:spPr>
      </p:pic>
    </p:spTree>
    <p:extLst>
      <p:ext uri="{BB962C8B-B14F-4D97-AF65-F5344CB8AC3E}">
        <p14:creationId xmlns:p14="http://schemas.microsoft.com/office/powerpoint/2010/main" val="218597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endParaRPr lang="en-RO" sz="2400" b="1" kern="100" dirty="0">
              <a:effectLst/>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endParaRPr lang="en-RO" sz="2400" b="1" kern="100" dirty="0">
              <a:latin typeface="+mn-lt"/>
              <a:ea typeface="Aptos" panose="020B0004020202020204" pitchFamily="34" charset="0"/>
              <a:cs typeface="Times New Roman" panose="02020603050405020304" pitchFamily="18" charset="0"/>
            </a:endParaRPr>
          </a:p>
          <a:p>
            <a:pPr xmlns:a="http://schemas.openxmlformats.org/drawingml/2006/main" marL="95250" indent="0">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Η βιωσιμότητα του έργου εγγυάται:</a:t>
            </a:r>
          </a:p>
          <a:p>
            <a:pPr xmlns:a="http://schemas.openxmlformats.org/drawingml/2006/main" marL="342900" lvl="0" indent="-342900">
              <a:lnSpc>
                <a:spcPct val="115000"/>
              </a:lnSpc>
              <a:spcAft>
                <a:spcPts val="800"/>
              </a:spcAft>
              <a:buSzPts val="1000"/>
              <a:buFont typeface="Symbol" pitchFamily="2" charset="2"/>
              <a:buChar char=""/>
              <a:tabLst>
                <a:tab pos="457200" algn="l"/>
              </a:tabLst>
            </a:pPr>
            <a:r xmlns:a="http://schemas.openxmlformats.org/drawingml/2006/main">
              <a:rPr lang="el" sz="2400" b="1" kern="100" dirty="0">
                <a:effectLst/>
                <a:latin typeface="+mn-lt"/>
                <a:ea typeface="Aptos" panose="020B0004020202020204" pitchFamily="34" charset="0"/>
                <a:cs typeface="Times New Roman" panose="02020603050405020304" pitchFamily="18" charset="0"/>
              </a:rPr>
              <a:t>Η χρήση ψηφιακών πόρων </a:t>
            </a:r>
            <a:r xmlns:a="http://schemas.openxmlformats.org/drawingml/2006/main">
              <a:rPr lang="el" sz="2400" kern="100" dirty="0">
                <a:effectLst/>
                <a:latin typeface="+mn-lt"/>
                <a:ea typeface="Aptos" panose="020B0004020202020204" pitchFamily="34" charset="0"/>
                <a:cs typeface="Times New Roman" panose="02020603050405020304" pitchFamily="18" charset="0"/>
              </a:rPr>
              <a:t>που μπορούν να ενημερωθούν και να προσαρμοστούν σύμφωνα με τις αναδυόμενες ανάγκες.</a:t>
            </a:r>
          </a:p>
          <a:p>
            <a:pPr xmlns:a="http://schemas.openxmlformats.org/drawingml/2006/main" marL="342900" lvl="0" indent="-342900">
              <a:lnSpc>
                <a:spcPct val="115000"/>
              </a:lnSpc>
              <a:spcAft>
                <a:spcPts val="800"/>
              </a:spcAft>
              <a:buSzPts val="1000"/>
              <a:buFont typeface="Symbol" pitchFamily="2" charset="2"/>
              <a:buChar char=""/>
              <a:tabLst>
                <a:tab pos="457200" algn="l"/>
              </a:tabLst>
            </a:pPr>
            <a:r xmlns:a="http://schemas.openxmlformats.org/drawingml/2006/main">
              <a:rPr lang="el" sz="2400" b="1" kern="100" dirty="0">
                <a:effectLst/>
                <a:latin typeface="+mn-lt"/>
                <a:ea typeface="Aptos" panose="020B0004020202020204" pitchFamily="34" charset="0"/>
                <a:cs typeface="Times New Roman" panose="02020603050405020304" pitchFamily="18" charset="0"/>
              </a:rPr>
              <a:t>Δημιουργία δικτύου συνεργασίας </a:t>
            </a:r>
            <a:r xmlns:a="http://schemas.openxmlformats.org/drawingml/2006/main">
              <a:rPr lang="el" sz="2400" kern="100" dirty="0">
                <a:effectLst/>
                <a:latin typeface="+mn-lt"/>
                <a:ea typeface="Aptos" panose="020B0004020202020204" pitchFamily="34" charset="0"/>
                <a:cs typeface="Times New Roman" panose="02020603050405020304" pitchFamily="18" charset="0"/>
              </a:rPr>
              <a:t>μεταξύ συνεργαζόμενων οργανισμών που θα διευκολύνει τη διάδοση των αποτελεσμάτων και την επέκταση του αντίκτυπου του έργου.</a:t>
            </a:r>
          </a:p>
          <a:p>
            <a:pPr xmlns:a="http://schemas.openxmlformats.org/drawingml/2006/main" marL="342900" lvl="0" indent="-342900">
              <a:lnSpc>
                <a:spcPct val="115000"/>
              </a:lnSpc>
              <a:spcAft>
                <a:spcPts val="800"/>
              </a:spcAft>
              <a:buSzPts val="1000"/>
              <a:buFont typeface="Symbol" pitchFamily="2" charset="2"/>
              <a:buChar char=""/>
              <a:tabLst>
                <a:tab pos="457200" algn="l"/>
              </a:tabLst>
            </a:pPr>
            <a:r xmlns:a="http://schemas.openxmlformats.org/drawingml/2006/main">
              <a:rPr lang="el" sz="2400" b="1" kern="100" dirty="0">
                <a:effectLst/>
                <a:latin typeface="+mn-lt"/>
                <a:ea typeface="Aptos" panose="020B0004020202020204" pitchFamily="34" charset="0"/>
                <a:cs typeface="Times New Roman" panose="02020603050405020304" pitchFamily="18" charset="0"/>
              </a:rPr>
              <a:t>Η ικανότητα των εκπαιδευμένων κοινωνικών λειτουργών </a:t>
            </a:r>
            <a:r xmlns:a="http://schemas.openxmlformats.org/drawingml/2006/main">
              <a:rPr lang="el" sz="2400" kern="100" dirty="0">
                <a:effectLst/>
                <a:latin typeface="+mn-lt"/>
                <a:ea typeface="Aptos" panose="020B0004020202020204" pitchFamily="34" charset="0"/>
                <a:cs typeface="Times New Roman" panose="02020603050405020304" pitchFamily="18" charset="0"/>
              </a:rPr>
              <a:t>να συνεχίσουν να αναπτύσσουν και να παρέχουν προσαρμοσμένα διαδικτυακά μαθήματα, παρέχοντας έτσι συνεχή εκπαιδευτική υποστήριξη σε άτομα με αναπηρίες.</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xmlns:a="http://schemas.openxmlformats.org/drawingml/2006/main" algn="ctr"/>
            <a:r xmlns:a="http://schemas.openxmlformats.org/drawingml/2006/main">
              <a:rPr lang="el" sz="2800" b="1" kern="100" dirty="0">
                <a:effectLst/>
                <a:latin typeface="+mn-lt"/>
                <a:ea typeface="Aptos" panose="020B0004020202020204" pitchFamily="34" charset="0"/>
                <a:cs typeface="Times New Roman" panose="02020603050405020304" pitchFamily="18" charset="0"/>
              </a:rPr>
              <a:t>Βιωσιμότητα του Έργου</a:t>
            </a:r>
            <a:br xmlns:a="http://schemas.openxmlformats.org/drawingml/2006/main">
              <a:rPr lang="en-RO" sz="2800" kern="100" dirty="0">
                <a:effectLst/>
                <a:latin typeface="Aptos" panose="020B0004020202020204" pitchFamily="34" charset="0"/>
                <a:ea typeface="Aptos" panose="020B0004020202020204" pitchFamily="34" charset="0"/>
                <a:cs typeface="Times New Roman" panose="02020603050405020304" pitchFamily="18" charset="0"/>
              </a:rPr>
            </a:br>
            <a:br xmlns:a="http://schemas.openxmlformats.org/drawingml/2006/main">
              <a:rPr lang="en-RO" sz="2800" kern="100" dirty="0">
                <a:effectLst/>
                <a:latin typeface="Aptos" panose="020B0004020202020204" pitchFamily="34" charset="0"/>
                <a:ea typeface="Aptos" panose="020B0004020202020204" pitchFamily="34" charset="0"/>
                <a:cs typeface="Times New Roman" panose="02020603050405020304" pitchFamily="18" charset="0"/>
              </a:rPr>
            </a:br>
            <a:br xmlns:a="http://schemas.openxmlformats.org/drawingml/2006/main">
              <a:rPr lang="en-RO" sz="2800" kern="100" dirty="0">
                <a:effectLst/>
                <a:latin typeface="+mn-lt"/>
                <a:ea typeface="Aptos" panose="020B0004020202020204" pitchFamily="34" charset="0"/>
                <a:cs typeface="Times New Roman" panose="02020603050405020304" pitchFamily="18" charset="0"/>
              </a:rPr>
            </a:br>
            <a:endParaRPr xmlns:a="http://schemas.openxmlformats.org/drawingml/2006/main"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id="{D6675DAB-2176-6420-FBF5-82220B8A1153}"/>
              </a:ext>
            </a:extLst>
          </p:cNvPr>
          <p:cNvPicPr>
            <a:picLocks noChangeAspect="1"/>
          </p:cNvPicPr>
          <p:nvPr/>
        </p:nvPicPr>
        <p:blipFill>
          <a:blip r:embed="rId3"/>
          <a:stretch>
            <a:fillRect/>
          </a:stretch>
        </p:blipFill>
        <p:spPr>
          <a:xfrm>
            <a:off x="10348645" y="190636"/>
            <a:ext cx="1282700" cy="1155700"/>
          </a:xfrm>
          <a:prstGeom prst="rect">
            <a:avLst/>
          </a:prstGeom>
        </p:spPr>
      </p:pic>
    </p:spTree>
    <p:extLst>
      <p:ext uri="{BB962C8B-B14F-4D97-AF65-F5344CB8AC3E}">
        <p14:creationId xmlns:p14="http://schemas.microsoft.com/office/powerpoint/2010/main" val="259160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endParaRPr lang="en-RO" sz="2400" b="1" kern="100" dirty="0">
              <a:effectLst/>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endParaRPr lang="en-RO" sz="2400" b="1" kern="100" dirty="0">
              <a:latin typeface="+mn-lt"/>
              <a:ea typeface="Aptos" panose="020B0004020202020204" pitchFamily="34" charset="0"/>
              <a:cs typeface="Times New Roman" panose="02020603050405020304" pitchFamily="18" charset="0"/>
            </a:endParaRPr>
          </a:p>
          <a:p>
            <a:pPr xmlns:a="http://schemas.openxmlformats.org/drawingml/2006/main" marL="95250" indent="0">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Μέσω αυτών των αποτελεσμάτων, το έργο διασφαλίζει μια διαρκή συμβολή στην εκπαιδευτική και επαγγελματική ανάπτυξη των ευάλωτων ατόμων, δημιουργώντας ένα περιβάλλον χωρίς αποκλεισμούς και προσβάσιμο, σύμφωνα με τις αξίες του προγράμματος </a:t>
            </a:r>
            <a:r xmlns:a="http://schemas.openxmlformats.org/drawingml/2006/main">
              <a:rPr lang="el" sz="2400" b="1" kern="100" dirty="0">
                <a:effectLst/>
                <a:latin typeface="+mn-lt"/>
                <a:ea typeface="Aptos" panose="020B0004020202020204" pitchFamily="34" charset="0"/>
                <a:cs typeface="Times New Roman" panose="02020603050405020304" pitchFamily="18" charset="0"/>
              </a:rPr>
              <a:t>Erasmus+ </a:t>
            </a:r>
            <a:r xmlns:a="http://schemas.openxmlformats.org/drawingml/2006/main">
              <a:rPr lang="el" sz="2400" kern="100" dirty="0">
                <a:effectLst/>
                <a:latin typeface="+mn-lt"/>
                <a:ea typeface="Aptos" panose="020B0004020202020204" pitchFamily="34" charset="0"/>
                <a:cs typeface="Times New Roman" panose="02020603050405020304" pitchFamily="18" charset="0"/>
              </a:rPr>
              <a:t>.</a:t>
            </a:r>
          </a:p>
          <a:p>
            <a:pPr xmlns:a="http://schemas.openxmlformats.org/drawingml/2006/main" marL="95250" indent="0">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 </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xmlns:a="http://schemas.openxmlformats.org/drawingml/2006/main" algn="ctr"/>
            <a:r xmlns:a="http://schemas.openxmlformats.org/drawingml/2006/main">
              <a:rPr lang="el" sz="2800" b="1" kern="100" dirty="0">
                <a:effectLst/>
                <a:latin typeface="+mn-lt"/>
                <a:ea typeface="Aptos" panose="020B0004020202020204" pitchFamily="34" charset="0"/>
                <a:cs typeface="Times New Roman" panose="02020603050405020304" pitchFamily="18" charset="0"/>
              </a:rPr>
              <a:t>Βιωσιμότητα του Έργου</a:t>
            </a:r>
            <a:br xmlns:a="http://schemas.openxmlformats.org/drawingml/2006/main">
              <a:rPr lang="en-RO" sz="2800" kern="100" dirty="0">
                <a:effectLst/>
                <a:latin typeface="Aptos" panose="020B0004020202020204" pitchFamily="34" charset="0"/>
                <a:ea typeface="Aptos" panose="020B0004020202020204" pitchFamily="34" charset="0"/>
                <a:cs typeface="Times New Roman" panose="02020603050405020304" pitchFamily="18" charset="0"/>
              </a:rPr>
            </a:br>
            <a:br xmlns:a="http://schemas.openxmlformats.org/drawingml/2006/main">
              <a:rPr lang="en-RO" sz="2800" kern="100" dirty="0">
                <a:effectLst/>
                <a:latin typeface="Aptos" panose="020B0004020202020204" pitchFamily="34" charset="0"/>
                <a:ea typeface="Aptos" panose="020B0004020202020204" pitchFamily="34" charset="0"/>
                <a:cs typeface="Times New Roman" panose="02020603050405020304" pitchFamily="18" charset="0"/>
              </a:rPr>
            </a:br>
            <a:br xmlns:a="http://schemas.openxmlformats.org/drawingml/2006/main">
              <a:rPr lang="en-RO" sz="2800" kern="100" dirty="0">
                <a:effectLst/>
                <a:latin typeface="+mn-lt"/>
                <a:ea typeface="Aptos" panose="020B0004020202020204" pitchFamily="34" charset="0"/>
                <a:cs typeface="Times New Roman" panose="02020603050405020304" pitchFamily="18" charset="0"/>
              </a:rPr>
            </a:br>
            <a:endParaRPr xmlns:a="http://schemas.openxmlformats.org/drawingml/2006/main"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id="{8B2C058F-EF8A-D4A2-A8EF-C6AB0D8326F1}"/>
              </a:ext>
            </a:extLst>
          </p:cNvPr>
          <p:cNvPicPr>
            <a:picLocks noChangeAspect="1"/>
          </p:cNvPicPr>
          <p:nvPr/>
        </p:nvPicPr>
        <p:blipFill>
          <a:blip r:embed="rId3"/>
          <a:stretch>
            <a:fillRect/>
          </a:stretch>
        </p:blipFill>
        <p:spPr>
          <a:xfrm>
            <a:off x="487058" y="5237357"/>
            <a:ext cx="1282700" cy="1155700"/>
          </a:xfrm>
          <a:prstGeom prst="rect">
            <a:avLst/>
          </a:prstGeom>
        </p:spPr>
      </p:pic>
    </p:spTree>
    <p:extLst>
      <p:ext uri="{BB962C8B-B14F-4D97-AF65-F5344CB8AC3E}">
        <p14:creationId xmlns:p14="http://schemas.microsoft.com/office/powerpoint/2010/main" val="1348670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endParaRPr lang="en-RO" sz="2400" b="1" kern="100" dirty="0">
              <a:effectLst/>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endParaRPr lang="en-RO" sz="2400" b="1" kern="100" dirty="0">
              <a:latin typeface="+mn-lt"/>
              <a:ea typeface="Aptos" panose="020B0004020202020204" pitchFamily="34" charset="0"/>
              <a:cs typeface="Times New Roman" panose="02020603050405020304" pitchFamily="18" charset="0"/>
            </a:endParaRPr>
          </a:p>
          <a:p>
            <a:pPr xmlns:a="http://schemas.openxmlformats.org/drawingml/2006/main" marL="95250" indent="0" algn="just">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Εκ μέρους της ομάδας Teach Me To Help, θα θέλαμε να σας ευχαριστήσουμε ειλικρινά για την παρουσία και τη συμμετοχή σας σε αυτήν την εκδήλωση πολλαπλασιασμού. Καθένας από εσάς συνέβαλε στην επιτυχία αυτής της πρωτοβουλίας φέρνοντας την τεχνογνωσία, τις ιδέες και τον ενθουσιασμό σας. Ελπίζουμε ότι οι πληροφορίες και οι πόροι που παρουσιάστηκαν σας ενέπνευσαν και σας παρακίνησαν να συνεχίσετε να υποστηρίζετε και να προάγετε την ένταξη των ατόμων με αναπηρία στην εκπαίδευση και στις κοινότητές σας.</a:t>
            </a:r>
          </a:p>
          <a:p>
            <a:pPr marL="95250" indent="0">
              <a:lnSpc>
                <a:spcPct val="115000"/>
              </a:lnSpc>
              <a:spcAft>
                <a:spcPts val="800"/>
              </a:spcAft>
              <a:buNone/>
            </a:pPr>
            <a:endParaRPr lang="en-RO" sz="2400" kern="100" dirty="0">
              <a:effectLst/>
              <a:latin typeface="+mn-lt"/>
              <a:ea typeface="Aptos" panose="020B0004020202020204" pitchFamily="34" charset="0"/>
              <a:cs typeface="Times New Roman" panose="02020603050405020304" pitchFamily="18" charset="0"/>
            </a:endParaRPr>
          </a:p>
          <a:p>
            <a:pPr xmlns:a="http://schemas.openxmlformats.org/drawingml/2006/main" marL="95250" indent="0">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 </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algn="ctr"/>
            <a:br>
              <a:rPr lang="en-RO" sz="2800" kern="100" dirty="0">
                <a:effectLst/>
                <a:latin typeface="Aptos" panose="020B0004020202020204" pitchFamily="34" charset="0"/>
                <a:ea typeface="Aptos" panose="020B0004020202020204" pitchFamily="34" charset="0"/>
                <a:cs typeface="Times New Roman" panose="02020603050405020304" pitchFamily="18" charset="0"/>
              </a:rPr>
            </a:br>
            <a:br>
              <a:rPr lang="en-RO"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id="{6DA5EFA5-5A16-269D-7B07-5E5252D0D2A9}"/>
              </a:ext>
            </a:extLst>
          </p:cNvPr>
          <p:cNvPicPr>
            <a:picLocks noChangeAspect="1"/>
          </p:cNvPicPr>
          <p:nvPr/>
        </p:nvPicPr>
        <p:blipFill>
          <a:blip r:embed="rId3"/>
          <a:stretch>
            <a:fillRect/>
          </a:stretch>
        </p:blipFill>
        <p:spPr>
          <a:xfrm>
            <a:off x="9974770" y="168580"/>
            <a:ext cx="1282700" cy="1155700"/>
          </a:xfrm>
          <a:prstGeom prst="rect">
            <a:avLst/>
          </a:prstGeom>
        </p:spPr>
      </p:pic>
    </p:spTree>
    <p:extLst>
      <p:ext uri="{BB962C8B-B14F-4D97-AF65-F5344CB8AC3E}">
        <p14:creationId xmlns:p14="http://schemas.microsoft.com/office/powerpoint/2010/main" val="870763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
          <p:cNvSpPr txBox="1">
            <a:spLocks noGrp="1"/>
          </p:cNvSpPr>
          <p:nvPr>
            <p:ph type="title"/>
          </p:nvPr>
        </p:nvSpPr>
        <p:spPr>
          <a:xfrm>
            <a:off x="1857592" y="464943"/>
            <a:ext cx="9758100" cy="763500"/>
          </a:xfrm>
          <a:prstGeom prst="rect">
            <a:avLst/>
          </a:prstGeom>
          <a:noFill/>
          <a:ln>
            <a:noFill/>
          </a:ln>
        </p:spPr>
        <p:txBody>
          <a:bodyPr spcFirstLastPara="1" wrap="square" lIns="126325" tIns="126325" rIns="126325" bIns="126325" anchor="ctr" anchorCtr="0">
            <a:noAutofit/>
          </a:bodyPr>
          <a:lstStyle/>
          <a:p>
            <a:pPr marL="0" lvl="0" indent="0" algn="ctr" rtl="0">
              <a:lnSpc>
                <a:spcPct val="100000"/>
              </a:lnSpc>
              <a:spcBef>
                <a:spcPts val="0"/>
              </a:spcBef>
              <a:spcAft>
                <a:spcPts val="0"/>
              </a:spcAft>
              <a:buClr>
                <a:schemeClr val="dk1"/>
              </a:buClr>
              <a:buSzPts val="3300"/>
              <a:buFont typeface="Arial"/>
              <a:buNone/>
            </a:pPr>
            <a:endParaRPr sz="3465" dirty="0"/>
          </a:p>
        </p:txBody>
      </p:sp>
      <p:sp>
        <p:nvSpPr>
          <p:cNvPr id="201" name="Google Shape;201;p4"/>
          <p:cNvSpPr txBox="1">
            <a:spLocks noGrp="1"/>
          </p:cNvSpPr>
          <p:nvPr>
            <p:ph type="body" idx="1"/>
          </p:nvPr>
        </p:nvSpPr>
        <p:spPr>
          <a:xfrm>
            <a:off x="1089498" y="1536633"/>
            <a:ext cx="10142502" cy="3755214"/>
          </a:xfrm>
          <a:prstGeom prst="rect">
            <a:avLst/>
          </a:prstGeom>
          <a:noFill/>
          <a:ln>
            <a:noFill/>
          </a:ln>
        </p:spPr>
        <p:txBody>
          <a:bodyPr spcFirstLastPara="1" wrap="square" lIns="126325" tIns="126325" rIns="126325" bIns="126325" anchor="t" anchorCtr="0">
            <a:noAutofit/>
          </a:bodyPr>
          <a:lstStyle/>
          <a:p>
            <a:pPr marL="101600" indent="0" algn="just">
              <a:lnSpc>
                <a:spcPct val="115000"/>
              </a:lnSpc>
              <a:buSzPts val="2000"/>
              <a:buNone/>
            </a:pPr>
            <a:endParaRPr lang="en-RO" sz="1800" kern="100" dirty="0">
              <a:effectLst/>
              <a:latin typeface="Aptos" panose="020B0004020202020204" pitchFamily="34" charset="0"/>
              <a:ea typeface="Aptos" panose="020B0004020202020204" pitchFamily="34" charset="0"/>
              <a:cs typeface="Times New Roman" panose="02020603050405020304" pitchFamily="18" charset="0"/>
            </a:endParaRPr>
          </a:p>
          <a:p>
            <a:pPr xmlns:a="http://schemas.openxmlformats.org/drawingml/2006/main" marL="101600" indent="0" algn="just">
              <a:lnSpc>
                <a:spcPct val="115000"/>
              </a:lnSpc>
              <a:buSzPts val="2000"/>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έργο </a:t>
            </a:r>
            <a:r xmlns:a="http://schemas.openxmlformats.org/drawingml/2006/main">
              <a:rPr lang="el" sz="2400" b="1" kern="100" dirty="0">
                <a:effectLst/>
                <a:latin typeface="+mn-lt"/>
                <a:ea typeface="Aptos" panose="020B0004020202020204" pitchFamily="34" charset="0"/>
                <a:cs typeface="Times New Roman" panose="02020603050405020304" pitchFamily="18" charset="0"/>
              </a:rPr>
              <a:t>«Teach Me To Help» </a:t>
            </a:r>
            <a:r xmlns:a="http://schemas.openxmlformats.org/drawingml/2006/main">
              <a:rPr lang="el" sz="2400" kern="100" dirty="0">
                <a:effectLst/>
                <a:latin typeface="+mn-lt"/>
                <a:ea typeface="Aptos" panose="020B0004020202020204" pitchFamily="34" charset="0"/>
                <a:cs typeface="Times New Roman" panose="02020603050405020304" pitchFamily="18" charset="0"/>
              </a:rPr>
              <a:t>δημιουργήθηκε για να ανταποκριθεί σε μια από τις μεγαλύτερες προκλήσεις που αντιμετωπίζουν τα άτομα με αναπηρία - την περιορισμένη πρόσβαση στην εκπαίδευση και την κατάρτιση. Λόγω δυσκολιών ταξιδιού και κοινωνικών φραγμών, ήταν δύσκολο ή και αδύνατο για πολλούς από αυτούς να συμμετάσχουν σε εκπαιδευτικές και επαγγελματικές δραστηριότητες, γεγονός που μείωσε σημαντικά τις πιθανότητες ένταξής τους στην αγορά εργασίας και προσωπικής εξέλιξης.</a:t>
            </a:r>
          </a:p>
          <a:p>
            <a:pPr marL="101600" lvl="0" indent="0" algn="just" rtl="0">
              <a:lnSpc>
                <a:spcPct val="115000"/>
              </a:lnSpc>
              <a:spcBef>
                <a:spcPts val="0"/>
              </a:spcBef>
              <a:spcAft>
                <a:spcPts val="0"/>
              </a:spcAft>
              <a:buSzPts val="2000"/>
              <a:buNone/>
            </a:pPr>
            <a:endParaRPr sz="2000" dirty="0"/>
          </a:p>
        </p:txBody>
      </p:sp>
      <p:pic>
        <p:nvPicPr>
          <p:cNvPr id="3" name="Picture 2" descr="A group of colorful paper people&#10;&#10;Description automatically generated">
            <a:extLst>
              <a:ext uri="{FF2B5EF4-FFF2-40B4-BE49-F238E27FC236}">
                <a16:creationId xmlns:a16="http://schemas.microsoft.com/office/drawing/2014/main" id="{E45204E5-36B4-F6F2-7161-5191424A34CD}"/>
              </a:ext>
            </a:extLst>
          </p:cNvPr>
          <p:cNvPicPr>
            <a:picLocks noChangeAspect="1"/>
          </p:cNvPicPr>
          <p:nvPr/>
        </p:nvPicPr>
        <p:blipFill>
          <a:blip r:embed="rId3"/>
          <a:stretch>
            <a:fillRect/>
          </a:stretch>
        </p:blipFill>
        <p:spPr>
          <a:xfrm>
            <a:off x="625642" y="5291847"/>
            <a:ext cx="1619919" cy="147974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endParaRPr lang="en-RO" sz="2400" b="1" kern="100" dirty="0">
              <a:latin typeface="+mn-lt"/>
              <a:ea typeface="Aptos" panose="020B0004020202020204" pitchFamily="34" charset="0"/>
              <a:cs typeface="Times New Roman" panose="02020603050405020304" pitchFamily="18" charset="0"/>
            </a:endParaRPr>
          </a:p>
          <a:p>
            <a:pPr xmlns:a="http://schemas.openxmlformats.org/drawingml/2006/main" marL="95250" indent="0">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Το έργο μας βασίζεται στην αρχή της συνεργασίας και της αλληλεγγύης και ο καθένας από εσάς είναι ένας πολύτιμος συνεργάτης σε αυτό το ταξίδι. Σας ενθαρρύνουμε να εφαρμόσετε όσα μάθατε και να συνεχίσετε να διερευνάτε τρόπους υποστήριξης της προσωπικής και επαγγελματικής ανάπτυξης των ατόμων με αναπηρία.</a:t>
            </a:r>
          </a:p>
          <a:p>
            <a:pPr xmlns:a="http://schemas.openxmlformats.org/drawingml/2006/main" marL="95250" indent="0">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Τα σχόλια που παρείχατε είναι απαραίτητα για τη βελτίωση της συνέχισης αυτού του έργου. Σας ενθαρρύνουμε να παραμείνετε συνδεδεμένοι και να μοιραστείτε τις εμπειρίες και τα επιτεύγματά σας στον τομέα της συνεκπαίδευσης.</a:t>
            </a:r>
          </a:p>
          <a:p>
            <a:pPr marL="95250" indent="0">
              <a:lnSpc>
                <a:spcPct val="115000"/>
              </a:lnSpc>
              <a:spcAft>
                <a:spcPts val="800"/>
              </a:spcAft>
              <a:buNone/>
            </a:pPr>
            <a:endParaRPr lang="en-RO" sz="2400" kern="100" dirty="0">
              <a:effectLst/>
              <a:latin typeface="+mn-lt"/>
              <a:ea typeface="Aptos" panose="020B0004020202020204" pitchFamily="34" charset="0"/>
              <a:cs typeface="Times New Roman" panose="02020603050405020304" pitchFamily="18" charset="0"/>
            </a:endParaRPr>
          </a:p>
          <a:p>
            <a:pPr xmlns:a="http://schemas.openxmlformats.org/drawingml/2006/main" marL="95250" indent="0">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 </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algn="ctr"/>
            <a:br>
              <a:rPr lang="en-RO" sz="2800" kern="100" dirty="0">
                <a:effectLst/>
                <a:latin typeface="Aptos" panose="020B0004020202020204" pitchFamily="34" charset="0"/>
                <a:ea typeface="Aptos" panose="020B0004020202020204" pitchFamily="34" charset="0"/>
                <a:cs typeface="Times New Roman" panose="02020603050405020304" pitchFamily="18" charset="0"/>
              </a:rPr>
            </a:br>
            <a:br>
              <a:rPr lang="en-RO"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id="{909997D1-5669-8F9C-7D1B-E1D824FEF746}"/>
              </a:ext>
            </a:extLst>
          </p:cNvPr>
          <p:cNvPicPr>
            <a:picLocks noChangeAspect="1"/>
          </p:cNvPicPr>
          <p:nvPr/>
        </p:nvPicPr>
        <p:blipFill>
          <a:blip r:embed="rId3"/>
          <a:stretch>
            <a:fillRect/>
          </a:stretch>
        </p:blipFill>
        <p:spPr>
          <a:xfrm>
            <a:off x="9829018" y="268843"/>
            <a:ext cx="1282700" cy="1155700"/>
          </a:xfrm>
          <a:prstGeom prst="rect">
            <a:avLst/>
          </a:prstGeom>
        </p:spPr>
      </p:pic>
    </p:spTree>
    <p:extLst>
      <p:ext uri="{BB962C8B-B14F-4D97-AF65-F5344CB8AC3E}">
        <p14:creationId xmlns:p14="http://schemas.microsoft.com/office/powerpoint/2010/main" val="2307635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endParaRPr lang="en-RO" sz="2400" b="1" kern="100" dirty="0">
              <a:latin typeface="+mn-lt"/>
              <a:ea typeface="Aptos" panose="020B0004020202020204" pitchFamily="34" charset="0"/>
              <a:cs typeface="Times New Roman" panose="02020603050405020304" pitchFamily="18" charset="0"/>
            </a:endParaRPr>
          </a:p>
          <a:p>
            <a:pPr xmlns:a="http://schemas.openxmlformats.org/drawingml/2006/main" marL="95250" indent="0">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Μαζί, μπορούμε να ανοίξουμε νέες πόρτες και να αλλάξουμε τις ζωές όσων υπηρετούμε.</a:t>
            </a:r>
          </a:p>
          <a:p>
            <a:pPr marL="95250" indent="0">
              <a:lnSpc>
                <a:spcPct val="115000"/>
              </a:lnSpc>
              <a:spcAft>
                <a:spcPts val="800"/>
              </a:spcAft>
              <a:buNone/>
            </a:pPr>
            <a:endParaRPr lang="en-RO" sz="2400" kern="100" dirty="0">
              <a:latin typeface="+mn-lt"/>
              <a:ea typeface="Aptos" panose="020B0004020202020204" pitchFamily="34" charset="0"/>
              <a:cs typeface="Times New Roman" panose="02020603050405020304" pitchFamily="18" charset="0"/>
            </a:endParaRPr>
          </a:p>
          <a:p>
            <a:pPr xmlns:a="http://schemas.openxmlformats.org/drawingml/2006/main" marL="95250" indent="0">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Σας ευχαριστούμε και πάλι για τη δέσμευσή σας και την επιθυμία σας να κάνετε πραγματική διαφορά στις κοινότητές μας.</a:t>
            </a:r>
          </a:p>
          <a:p>
            <a:pPr marL="95250" indent="0">
              <a:lnSpc>
                <a:spcPct val="115000"/>
              </a:lnSpc>
              <a:spcAft>
                <a:spcPts val="800"/>
              </a:spcAft>
              <a:buNone/>
            </a:pPr>
            <a:endParaRPr lang="en-RO" sz="2400" kern="100" dirty="0">
              <a:effectLst/>
              <a:latin typeface="+mn-lt"/>
              <a:ea typeface="Aptos" panose="020B0004020202020204" pitchFamily="34" charset="0"/>
              <a:cs typeface="Times New Roman" panose="02020603050405020304" pitchFamily="18" charset="0"/>
            </a:endParaRPr>
          </a:p>
          <a:p>
            <a:pPr xmlns:a="http://schemas.openxmlformats.org/drawingml/2006/main" marL="95250" indent="0">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 </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algn="ctr"/>
            <a:br>
              <a:rPr lang="en-RO" sz="2800" kern="100" dirty="0">
                <a:effectLst/>
                <a:latin typeface="Aptos" panose="020B0004020202020204" pitchFamily="34" charset="0"/>
                <a:ea typeface="Aptos" panose="020B0004020202020204" pitchFamily="34" charset="0"/>
                <a:cs typeface="Times New Roman" panose="02020603050405020304" pitchFamily="18" charset="0"/>
              </a:rPr>
            </a:br>
            <a:br>
              <a:rPr lang="en-RO"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id="{586FF4A3-478B-8114-E233-9F1987D4AC27}"/>
              </a:ext>
            </a:extLst>
          </p:cNvPr>
          <p:cNvPicPr>
            <a:picLocks noChangeAspect="1"/>
          </p:cNvPicPr>
          <p:nvPr/>
        </p:nvPicPr>
        <p:blipFill>
          <a:blip r:embed="rId3"/>
          <a:stretch>
            <a:fillRect/>
          </a:stretch>
        </p:blipFill>
        <p:spPr>
          <a:xfrm>
            <a:off x="408166" y="5051707"/>
            <a:ext cx="1282700" cy="1155700"/>
          </a:xfrm>
          <a:prstGeom prst="rect">
            <a:avLst/>
          </a:prstGeom>
        </p:spPr>
      </p:pic>
    </p:spTree>
    <p:extLst>
      <p:ext uri="{BB962C8B-B14F-4D97-AF65-F5344CB8AC3E}">
        <p14:creationId xmlns:p14="http://schemas.microsoft.com/office/powerpoint/2010/main" val="2649426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
          <p:cNvPicPr preferRelativeResize="0"/>
          <p:nvPr/>
        </p:nvPicPr>
        <p:blipFill rotWithShape="1">
          <a:blip r:embed="rId3">
            <a:alphaModFix/>
          </a:blip>
          <a:srcRect t="2380" b="2380"/>
          <a:stretch/>
        </p:blipFill>
        <p:spPr>
          <a:xfrm>
            <a:off x="4953701" y="99480"/>
            <a:ext cx="2701300" cy="2572709"/>
          </a:xfrm>
          <a:prstGeom prst="rect">
            <a:avLst/>
          </a:prstGeom>
          <a:noFill/>
          <a:ln>
            <a:noFill/>
          </a:ln>
        </p:spPr>
      </p:pic>
      <p:sp>
        <p:nvSpPr>
          <p:cNvPr id="165" name="Google Shape;165;p1"/>
          <p:cNvSpPr/>
          <p:nvPr/>
        </p:nvSpPr>
        <p:spPr>
          <a:xfrm>
            <a:off x="5272000" y="4856352"/>
            <a:ext cx="6778400" cy="813200"/>
          </a:xfrm>
          <a:prstGeom prst="rect">
            <a:avLst/>
          </a:prstGeom>
          <a:solidFill>
            <a:srgbClr val="FF9900"/>
          </a:solidFill>
          <a:ln>
            <a:noFill/>
          </a:ln>
        </p:spPr>
        <p:txBody>
          <a:bodyPr spcFirstLastPara="1" wrap="square" lIns="126325" tIns="126325" rIns="126325" bIns="126325" anchor="ctr" anchorCtr="0">
            <a:noAutofit/>
          </a:bodyPr>
          <a:lstStyle/>
          <a:p>
            <a:pPr xmlns:a="http://schemas.openxmlformats.org/drawingml/2006/main" marL="0" marR="0" lvl="0" indent="0" algn="ctr" rtl="0">
              <a:spcBef>
                <a:spcPts val="0"/>
              </a:spcBef>
              <a:spcAft>
                <a:spcPts val="0"/>
              </a:spcAft>
              <a:buNone/>
            </a:pPr>
            <a:r xmlns:a="http://schemas.openxmlformats.org/drawingml/2006/main">
              <a:rPr lang="el" sz="2135" b="1" i="0" u="none" strike="noStrike" cap="none">
                <a:solidFill>
                  <a:srgbClr val="FEFEFE"/>
                </a:solidFill>
                <a:latin typeface="Arial"/>
                <a:ea typeface="Arial"/>
                <a:cs typeface="Arial"/>
                <a:sym typeface="Arial"/>
              </a:rPr>
              <a:t>Αριθμός έργου: 2022-1-RO01-KA220-VET-000085029</a:t>
            </a:r>
            <a:endParaRPr xmlns:a="http://schemas.openxmlformats.org/drawingml/2006/main" sz="2135" b="1" i="0" u="none" strike="noStrike" cap="none">
              <a:solidFill>
                <a:srgbClr val="FF9900"/>
              </a:solidFill>
              <a:latin typeface="Arial"/>
              <a:ea typeface="Arial"/>
              <a:cs typeface="Arial"/>
              <a:sym typeface="Arial"/>
            </a:endParaRPr>
          </a:p>
        </p:txBody>
      </p:sp>
      <p:pic>
        <p:nvPicPr>
          <p:cNvPr id="166" name="Google Shape;166;p1"/>
          <p:cNvPicPr preferRelativeResize="0"/>
          <p:nvPr/>
        </p:nvPicPr>
        <p:blipFill rotWithShape="1">
          <a:blip r:embed="rId4">
            <a:alphaModFix/>
          </a:blip>
          <a:srcRect l="2722" r="2731"/>
          <a:stretch/>
        </p:blipFill>
        <p:spPr>
          <a:xfrm>
            <a:off x="8429000" y="391891"/>
            <a:ext cx="2800080" cy="660845"/>
          </a:xfrm>
          <a:prstGeom prst="rect">
            <a:avLst/>
          </a:prstGeom>
          <a:noFill/>
          <a:ln>
            <a:noFill/>
          </a:ln>
        </p:spPr>
      </p:pic>
      <p:sp>
        <p:nvSpPr>
          <p:cNvPr id="167" name="Google Shape;167;p1"/>
          <p:cNvSpPr txBox="1"/>
          <p:nvPr/>
        </p:nvSpPr>
        <p:spPr>
          <a:xfrm>
            <a:off x="0" y="2712983"/>
            <a:ext cx="12192000" cy="2266000"/>
          </a:xfrm>
          <a:prstGeom prst="rect">
            <a:avLst/>
          </a:prstGeom>
          <a:solidFill>
            <a:srgbClr val="5F7D95"/>
          </a:solidFill>
          <a:ln>
            <a:noFill/>
          </a:ln>
        </p:spPr>
        <p:txBody>
          <a:bodyPr spcFirstLastPara="1" wrap="square" lIns="126325" tIns="126325" rIns="126325" bIns="126325" anchor="ctr" anchorCtr="0">
            <a:noAutofit/>
          </a:bodyPr>
          <a:lstStyle/>
          <a:p>
            <a:pPr marL="0" marR="0" lvl="0" indent="0" algn="ctr" rtl="0">
              <a:lnSpc>
                <a:spcPct val="90000"/>
              </a:lnSpc>
              <a:spcBef>
                <a:spcPts val="0"/>
              </a:spcBef>
              <a:spcAft>
                <a:spcPts val="0"/>
              </a:spcAft>
              <a:buNone/>
            </a:pPr>
            <a:endParaRPr lang="ro-RO" sz="7200" b="1" i="0" u="none" strike="noStrike" cap="none" dirty="0">
              <a:solidFill>
                <a:srgbClr val="FFFFFF"/>
              </a:solidFill>
              <a:latin typeface="Arial Black"/>
              <a:ea typeface="Arial Black"/>
              <a:cs typeface="Arial Black"/>
              <a:sym typeface="Arial Black"/>
            </a:endParaRPr>
          </a:p>
          <a:p>
            <a:pPr xmlns:a="http://schemas.openxmlformats.org/drawingml/2006/main" marL="0" marR="0" lvl="0" indent="0" algn="ctr" rtl="0">
              <a:lnSpc>
                <a:spcPct val="90000"/>
              </a:lnSpc>
              <a:spcBef>
                <a:spcPts val="0"/>
              </a:spcBef>
              <a:spcAft>
                <a:spcPts val="0"/>
              </a:spcAft>
              <a:buNone/>
            </a:pPr>
            <a:r xmlns:a="http://schemas.openxmlformats.org/drawingml/2006/main">
              <a:rPr lang="el" sz="7200" b="1" i="0" u="none" strike="noStrike" cap="none" dirty="0" err="1">
                <a:solidFill>
                  <a:srgbClr val="FFFFFF"/>
                </a:solidFill>
                <a:latin typeface="Arial Black"/>
                <a:ea typeface="Arial Black"/>
                <a:cs typeface="Arial Black"/>
                <a:sym typeface="Arial Black"/>
              </a:rPr>
              <a:t>Διδάσκω</a:t>
            </a:r>
            <a:r xmlns:a="http://schemas.openxmlformats.org/drawingml/2006/main">
              <a:rPr lang="el" sz="7200" b="1" i="0" u="none" strike="noStrike" cap="none" dirty="0">
                <a:solidFill>
                  <a:srgbClr val="FFFFFF"/>
                </a:solidFill>
                <a:latin typeface="Arial Black"/>
                <a:ea typeface="Arial Black"/>
                <a:cs typeface="Arial Black"/>
                <a:sym typeface="Arial Black"/>
              </a:rPr>
              <a:t> </a:t>
            </a:r>
            <a:r xmlns:a="http://schemas.openxmlformats.org/drawingml/2006/main">
              <a:rPr lang="el" sz="7200" b="1" i="0" u="none" strike="noStrike" cap="none" dirty="0" err="1">
                <a:solidFill>
                  <a:srgbClr val="FFFFFF"/>
                </a:solidFill>
                <a:latin typeface="Arial Black"/>
                <a:ea typeface="Arial Black"/>
                <a:cs typeface="Arial Black"/>
                <a:sym typeface="Arial Black"/>
              </a:rPr>
              <a:t>μου</a:t>
            </a:r>
            <a:r xmlns:a="http://schemas.openxmlformats.org/drawingml/2006/main">
              <a:rPr lang="el" sz="7200" b="1" i="0" u="none" strike="noStrike" cap="none" dirty="0">
                <a:solidFill>
                  <a:srgbClr val="FFFFFF"/>
                </a:solidFill>
                <a:latin typeface="Arial Black"/>
                <a:ea typeface="Arial Black"/>
                <a:cs typeface="Arial Black"/>
                <a:sym typeface="Arial Black"/>
              </a:rPr>
              <a:t> </a:t>
            </a:r>
            <a:r xmlns:a="http://schemas.openxmlformats.org/drawingml/2006/main">
              <a:rPr lang="el" sz="7200" b="1" i="0" u="none" strike="noStrike" cap="none" dirty="0" err="1">
                <a:solidFill>
                  <a:srgbClr val="FFFFFF"/>
                </a:solidFill>
                <a:latin typeface="Arial Black"/>
                <a:ea typeface="Arial Black"/>
                <a:cs typeface="Arial Black"/>
                <a:sym typeface="Arial Black"/>
              </a:rPr>
              <a:t>να</a:t>
            </a:r>
            <a:r xmlns:a="http://schemas.openxmlformats.org/drawingml/2006/main">
              <a:rPr lang="el" sz="7200" b="1" i="0" u="none" strike="noStrike" cap="none" dirty="0">
                <a:solidFill>
                  <a:srgbClr val="FFFFFF"/>
                </a:solidFill>
                <a:latin typeface="Arial Black"/>
                <a:ea typeface="Arial Black"/>
                <a:cs typeface="Arial Black"/>
                <a:sym typeface="Arial Black"/>
              </a:rPr>
              <a:t> </a:t>
            </a:r>
            <a:r xmlns:a="http://schemas.openxmlformats.org/drawingml/2006/main">
              <a:rPr lang="el" sz="7200" b="1" i="0" u="none" strike="noStrike" cap="none" dirty="0" err="1">
                <a:solidFill>
                  <a:srgbClr val="FFFFFF"/>
                </a:solidFill>
                <a:latin typeface="Arial Black"/>
                <a:ea typeface="Arial Black"/>
                <a:cs typeface="Arial Black"/>
                <a:sym typeface="Arial Black"/>
              </a:rPr>
              <a:t>βοήθεια</a:t>
            </a:r>
            <a:endParaRPr xmlns:a="http://schemas.openxmlformats.org/drawingml/2006/main" sz="8000" b="1" i="0" u="none" strike="noStrike" cap="none" dirty="0">
              <a:solidFill>
                <a:srgbClr val="FFFFFF"/>
              </a:solidFill>
              <a:latin typeface="Lexend"/>
              <a:ea typeface="Lexend"/>
              <a:cs typeface="Lexend"/>
              <a:sym typeface="Lexend"/>
            </a:endParaRPr>
          </a:p>
          <a:p>
            <a:pPr xmlns:a="http://schemas.openxmlformats.org/drawingml/2006/main" marL="0" marR="0" lvl="0" indent="0" algn="ctr" rtl="0">
              <a:lnSpc>
                <a:spcPct val="90000"/>
              </a:lnSpc>
              <a:spcBef>
                <a:spcPts val="0"/>
              </a:spcBef>
              <a:spcAft>
                <a:spcPts val="0"/>
              </a:spcAft>
              <a:buNone/>
            </a:pPr>
            <a:r xmlns:a="http://schemas.openxmlformats.org/drawingml/2006/main">
              <a:rPr lang="el" sz="4000" b="1" dirty="0" err="1">
                <a:solidFill>
                  <a:schemeClr val="lt1"/>
                </a:solidFill>
                <a:latin typeface="Calibri"/>
                <a:ea typeface="Calibri"/>
                <a:cs typeface="Calibri"/>
                <a:sym typeface="Calibri"/>
              </a:rPr>
              <a:t>www </a:t>
            </a:r>
            <a:r xmlns:a="http://schemas.openxmlformats.org/drawingml/2006/main">
              <a:rPr lang="el" sz="4000" b="1" i="0" u="none" strike="noStrike" cap="none" dirty="0" err="1">
                <a:solidFill>
                  <a:schemeClr val="lt1"/>
                </a:solidFill>
                <a:latin typeface="Calibri"/>
                <a:ea typeface="Calibri"/>
                <a:cs typeface="Calibri"/>
                <a:sym typeface="Calibri"/>
              </a:rPr>
              <a:t>.tmth.eu</a:t>
            </a:r>
            <a:br xmlns:a="http://schemas.openxmlformats.org/drawingml/2006/main">
              <a:rPr lang="ro-RO" sz="3200" b="1" i="0" u="none" strike="noStrike" cap="none" dirty="0">
                <a:solidFill>
                  <a:schemeClr val="lt1"/>
                </a:solidFill>
                <a:latin typeface="Calibri"/>
                <a:ea typeface="Calibri"/>
                <a:cs typeface="Calibri"/>
                <a:sym typeface="Calibri"/>
              </a:rPr>
            </a:br>
            <a:endParaRPr xmlns:a="http://schemas.openxmlformats.org/drawingml/2006/main" sz="3200" b="1" i="0" u="none" strike="noStrike" cap="none" dirty="0">
              <a:solidFill>
                <a:schemeClr val="lt1"/>
              </a:solidFill>
              <a:latin typeface="Lexend"/>
              <a:ea typeface="Lexend"/>
              <a:cs typeface="Lexend"/>
              <a:sym typeface="Lexend"/>
            </a:endParaRPr>
          </a:p>
        </p:txBody>
      </p:sp>
      <p:grpSp>
        <p:nvGrpSpPr>
          <p:cNvPr id="168" name="Google Shape;168;p1"/>
          <p:cNvGrpSpPr/>
          <p:nvPr/>
        </p:nvGrpSpPr>
        <p:grpSpPr>
          <a:xfrm>
            <a:off x="1211416" y="5675459"/>
            <a:ext cx="9769187" cy="1128737"/>
            <a:chOff x="498500" y="4137629"/>
            <a:chExt cx="8147326" cy="941346"/>
          </a:xfrm>
        </p:grpSpPr>
        <p:grpSp>
          <p:nvGrpSpPr>
            <p:cNvPr id="169" name="Google Shape;169;p1"/>
            <p:cNvGrpSpPr/>
            <p:nvPr/>
          </p:nvGrpSpPr>
          <p:grpSpPr>
            <a:xfrm>
              <a:off x="498500" y="4226550"/>
              <a:ext cx="4586516" cy="852425"/>
              <a:chOff x="498500" y="4226550"/>
              <a:chExt cx="4586516" cy="852425"/>
            </a:xfrm>
          </p:grpSpPr>
          <p:grpSp>
            <p:nvGrpSpPr>
              <p:cNvPr id="170" name="Google Shape;170;p1"/>
              <p:cNvGrpSpPr/>
              <p:nvPr/>
            </p:nvGrpSpPr>
            <p:grpSpPr>
              <a:xfrm>
                <a:off x="498500" y="4226550"/>
                <a:ext cx="2782903" cy="852425"/>
                <a:chOff x="661431" y="5761985"/>
                <a:chExt cx="4102762" cy="1256708"/>
              </a:xfrm>
            </p:grpSpPr>
            <p:pic>
              <p:nvPicPr>
                <p:cNvPr id="171" name="Google Shape;171;p1"/>
                <p:cNvPicPr preferRelativeResize="0"/>
                <p:nvPr/>
              </p:nvPicPr>
              <p:blipFill rotWithShape="1">
                <a:blip r:embed="rId5">
                  <a:alphaModFix/>
                </a:blip>
                <a:srcRect/>
                <a:stretch/>
              </p:blipFill>
              <p:spPr>
                <a:xfrm>
                  <a:off x="3392779" y="5768268"/>
                  <a:ext cx="1371414" cy="1072165"/>
                </a:xfrm>
                <a:prstGeom prst="rect">
                  <a:avLst/>
                </a:prstGeom>
                <a:noFill/>
                <a:ln>
                  <a:noFill/>
                </a:ln>
              </p:spPr>
            </p:pic>
            <p:pic>
              <p:nvPicPr>
                <p:cNvPr id="172" name="Google Shape;172;p1"/>
                <p:cNvPicPr preferRelativeResize="0"/>
                <p:nvPr/>
              </p:nvPicPr>
              <p:blipFill rotWithShape="1">
                <a:blip r:embed="rId6">
                  <a:alphaModFix/>
                </a:blip>
                <a:srcRect/>
                <a:stretch/>
              </p:blipFill>
              <p:spPr>
                <a:xfrm>
                  <a:off x="661431" y="5761985"/>
                  <a:ext cx="1584550" cy="1256708"/>
                </a:xfrm>
                <a:prstGeom prst="rect">
                  <a:avLst/>
                </a:prstGeom>
                <a:noFill/>
                <a:ln>
                  <a:noFill/>
                </a:ln>
              </p:spPr>
            </p:pic>
          </p:grpSp>
          <p:pic>
            <p:nvPicPr>
              <p:cNvPr id="173" name="Google Shape;173;p1" descr="Logo Oriensys"/>
              <p:cNvPicPr preferRelativeResize="0"/>
              <p:nvPr/>
            </p:nvPicPr>
            <p:blipFill rotWithShape="1">
              <a:blip r:embed="rId7">
                <a:alphaModFix/>
              </a:blip>
              <a:srcRect/>
              <a:stretch/>
            </p:blipFill>
            <p:spPr>
              <a:xfrm>
                <a:off x="4059273" y="4297788"/>
                <a:ext cx="1025743" cy="621025"/>
              </a:xfrm>
              <a:prstGeom prst="rect">
                <a:avLst/>
              </a:prstGeom>
              <a:noFill/>
              <a:ln>
                <a:noFill/>
              </a:ln>
            </p:spPr>
          </p:pic>
        </p:grpSp>
        <p:pic>
          <p:nvPicPr>
            <p:cNvPr id="174" name="Google Shape;174;p1"/>
            <p:cNvPicPr preferRelativeResize="0"/>
            <p:nvPr/>
          </p:nvPicPr>
          <p:blipFill rotWithShape="1">
            <a:blip r:embed="rId8">
              <a:alphaModFix/>
            </a:blip>
            <a:srcRect/>
            <a:stretch/>
          </p:blipFill>
          <p:spPr>
            <a:xfrm>
              <a:off x="7927676" y="4244682"/>
              <a:ext cx="718150" cy="727244"/>
            </a:xfrm>
            <a:prstGeom prst="rect">
              <a:avLst/>
            </a:prstGeom>
            <a:noFill/>
            <a:ln>
              <a:noFill/>
            </a:ln>
          </p:spPr>
        </p:pic>
        <p:pic>
          <p:nvPicPr>
            <p:cNvPr id="175" name="Google Shape;175;p1"/>
            <p:cNvPicPr preferRelativeResize="0"/>
            <p:nvPr/>
          </p:nvPicPr>
          <p:blipFill rotWithShape="1">
            <a:blip r:embed="rId9">
              <a:alphaModFix/>
            </a:blip>
            <a:srcRect t="-7329" b="7329"/>
            <a:stretch/>
          </p:blipFill>
          <p:spPr>
            <a:xfrm>
              <a:off x="6147275" y="4137629"/>
              <a:ext cx="718150" cy="913596"/>
            </a:xfrm>
            <a:prstGeom prst="rect">
              <a:avLst/>
            </a:prstGeom>
            <a:noFill/>
            <a:ln>
              <a:noFill/>
            </a:ln>
          </p:spPr>
        </p:pic>
      </p:grpSp>
    </p:spTree>
    <p:extLst>
      <p:ext uri="{BB962C8B-B14F-4D97-AF65-F5344CB8AC3E}">
        <p14:creationId xmlns:p14="http://schemas.microsoft.com/office/powerpoint/2010/main" val="265788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5"/>
          <p:cNvSpPr txBox="1">
            <a:spLocks noGrp="1"/>
          </p:cNvSpPr>
          <p:nvPr>
            <p:ph type="body" idx="1"/>
          </p:nvPr>
        </p:nvSpPr>
        <p:spPr>
          <a:xfrm>
            <a:off x="875489" y="1536633"/>
            <a:ext cx="10356511" cy="4144320"/>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endParaRPr lang="en-RO" sz="1800" kern="100" dirty="0">
              <a:effectLst/>
              <a:latin typeface="Aptos" panose="020B0004020202020204" pitchFamily="34" charset="0"/>
              <a:ea typeface="Aptos" panose="020B0004020202020204" pitchFamily="34" charset="0"/>
              <a:cs typeface="Times New Roman" panose="02020603050405020304" pitchFamily="18" charset="0"/>
            </a:endParaRPr>
          </a:p>
          <a:p>
            <a:pPr xmlns:a="http://schemas.openxmlformats.org/drawingml/2006/main" marL="95250" indent="0">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Η πανδημία των τελευταίων ετών έχει καταδείξει τη σημασία της χρήσης του διαδικτυακού περιβάλλοντος για την εκπαίδευση, ανοίγοντας νέες ευκαιρίες πρόσβασης για τα άτομα με αναπηρία. Σε αυτό το πλαίσιο, </a:t>
            </a:r>
            <a:r xmlns:a="http://schemas.openxmlformats.org/drawingml/2006/main">
              <a:rPr lang="el" sz="2400" kern="100" dirty="0">
                <a:effectLst/>
                <a:latin typeface="+mn-lt"/>
                <a:ea typeface="Aptos" panose="020B0004020202020204" pitchFamily="34" charset="0"/>
                <a:cs typeface="Times New Roman" panose="02020603050405020304" pitchFamily="18" charset="0"/>
              </a:rPr>
              <a:t>υλοποιήθηκε το έργο </a:t>
            </a:r>
            <a:r xmlns:a="http://schemas.openxmlformats.org/drawingml/2006/main">
              <a:rPr lang="el" sz="2400" b="1" kern="100" dirty="0">
                <a:effectLst/>
                <a:latin typeface="+mn-lt"/>
                <a:ea typeface="Aptos" panose="020B0004020202020204" pitchFamily="34" charset="0"/>
                <a:cs typeface="Times New Roman" panose="02020603050405020304" pitchFamily="18" charset="0"/>
              </a:rPr>
              <a:t>«TEACH ME TO HELP» για την άρση των υφιστάμενων φραγμών και τη δημιουργία ενός εκπαιδευτικού περιβάλλοντος χωρίς αποκλεισμούς για άτομα με ειδικές ανάγκες.</a:t>
            </a:r>
          </a:p>
          <a:p>
            <a:pPr marL="95250" indent="0">
              <a:lnSpc>
                <a:spcPct val="115000"/>
              </a:lnSpc>
              <a:spcAft>
                <a:spcPts val="800"/>
              </a:spcAft>
              <a:buNone/>
            </a:pPr>
            <a:endParaRPr lang="en-RO"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95250" indent="0">
              <a:lnSpc>
                <a:spcPct val="115000"/>
              </a:lnSpc>
              <a:spcAft>
                <a:spcPts val="800"/>
              </a:spcAft>
              <a:buNone/>
            </a:pPr>
            <a:endParaRPr lang="en-RO"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01600" lvl="0" indent="0" algn="just" rtl="0">
              <a:lnSpc>
                <a:spcPct val="150000"/>
              </a:lnSpc>
              <a:spcBef>
                <a:spcPts val="0"/>
              </a:spcBef>
              <a:spcAft>
                <a:spcPts val="0"/>
              </a:spcAft>
              <a:buSzPts val="2000"/>
              <a:buNone/>
            </a:pPr>
            <a:endParaRPr sz="2000" dirty="0"/>
          </a:p>
        </p:txBody>
      </p:sp>
      <p:sp>
        <p:nvSpPr>
          <p:cNvPr id="207" name="Google Shape;207;p5"/>
          <p:cNvSpPr txBox="1">
            <a:spLocks noGrp="1"/>
          </p:cNvSpPr>
          <p:nvPr>
            <p:ph type="title"/>
          </p:nvPr>
        </p:nvSpPr>
        <p:spPr>
          <a:xfrm>
            <a:off x="1552792" y="464943"/>
            <a:ext cx="9758100" cy="763500"/>
          </a:xfrm>
          <a:prstGeom prst="rect">
            <a:avLst/>
          </a:prstGeom>
        </p:spPr>
        <p:txBody>
          <a:bodyPr spcFirstLastPara="1" wrap="square" lIns="94750" tIns="94750" rIns="94750" bIns="94750" anchor="t" anchorCtr="0">
            <a:noAutofit/>
          </a:bodyPr>
          <a:lstStyle/>
          <a:p>
            <a:pPr marL="0" lvl="0" indent="0" algn="l" rtl="0">
              <a:spcBef>
                <a:spcPts val="0"/>
              </a:spcBef>
              <a:spcAft>
                <a:spcPts val="0"/>
              </a:spcAft>
              <a:buNone/>
            </a:pPr>
            <a:endParaRPr/>
          </a:p>
        </p:txBody>
      </p:sp>
      <p:pic>
        <p:nvPicPr>
          <p:cNvPr id="3" name="Picture 2" descr="A group of colorful paper people&#10;&#10;Description automatically generated">
            <a:extLst>
              <a:ext uri="{FF2B5EF4-FFF2-40B4-BE49-F238E27FC236}">
                <a16:creationId xmlns:a16="http://schemas.microsoft.com/office/drawing/2014/main" id="{E2A6D358-7CB6-4816-802C-18E61885296D}"/>
              </a:ext>
            </a:extLst>
          </p:cNvPr>
          <p:cNvPicPr>
            <a:picLocks noChangeAspect="1"/>
          </p:cNvPicPr>
          <p:nvPr/>
        </p:nvPicPr>
        <p:blipFill>
          <a:blip r:embed="rId3"/>
          <a:stretch>
            <a:fillRect/>
          </a:stretch>
        </p:blipFill>
        <p:spPr>
          <a:xfrm>
            <a:off x="318650" y="5237357"/>
            <a:ext cx="1282700" cy="11557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4" name="Text Placeholder 2">
            <a:extLst>
              <a:ext uri="{FF2B5EF4-FFF2-40B4-BE49-F238E27FC236}">
                <a16:creationId xmlns:a16="http://schemas.microsoft.com/office/drawing/2014/main" id="{4E400F1D-C621-815B-117E-7F6ECD7D37AB}"/>
              </a:ext>
            </a:extLst>
          </p:cNvPr>
          <p:cNvSpPr>
            <a:spLocks noGrp="1"/>
          </p:cNvSpPr>
          <p:nvPr>
            <p:ph type="body" idx="1"/>
          </p:nvPr>
        </p:nvSpPr>
        <p:spPr>
          <a:xfrm>
            <a:off x="1206230" y="1204122"/>
            <a:ext cx="10025770" cy="4048813"/>
          </a:xfrm>
        </p:spPr>
        <p:txBody>
          <a:bodyPr/>
          <a:lstStyle/>
          <a:p>
            <a:pPr marL="95250" indent="0">
              <a:lnSpc>
                <a:spcPct val="115000"/>
              </a:lnSpc>
              <a:spcAft>
                <a:spcPts val="800"/>
              </a:spcAft>
              <a:buNone/>
            </a:pPr>
            <a:endParaRPr lang="en-RO" sz="1800" kern="100" dirty="0">
              <a:effectLst/>
              <a:latin typeface="Aptos" panose="020B0004020202020204" pitchFamily="34" charset="0"/>
              <a:ea typeface="Aptos" panose="020B0004020202020204" pitchFamily="34" charset="0"/>
              <a:cs typeface="Times New Roman" panose="02020603050405020304" pitchFamily="18" charset="0"/>
            </a:endParaRPr>
          </a:p>
          <a:p>
            <a:pPr marL="95250" indent="0">
              <a:lnSpc>
                <a:spcPct val="115000"/>
              </a:lnSpc>
              <a:spcAft>
                <a:spcPts val="800"/>
              </a:spcAft>
              <a:buNone/>
            </a:pPr>
            <a:endParaRPr lang="en-RO" sz="1800" kern="100" dirty="0">
              <a:latin typeface="Aptos" panose="020B0004020202020204" pitchFamily="34" charset="0"/>
              <a:ea typeface="Aptos" panose="020B0004020202020204" pitchFamily="34" charset="0"/>
              <a:cs typeface="Times New Roman" panose="02020603050405020304" pitchFamily="18" charset="0"/>
            </a:endParaRPr>
          </a:p>
          <a:p>
            <a:pPr xmlns:a="http://schemas.openxmlformats.org/drawingml/2006/main" marL="95250" indent="0" algn="just">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Μέσω αυτού του έργου, είχε ως στόχο να εξασφαλίσει μια </a:t>
            </a:r>
            <a:r xmlns:a="http://schemas.openxmlformats.org/drawingml/2006/main">
              <a:rPr lang="el" sz="2400" b="1" kern="100" dirty="0">
                <a:effectLst/>
                <a:latin typeface="+mn-lt"/>
                <a:ea typeface="Aptos" panose="020B0004020202020204" pitchFamily="34" charset="0"/>
                <a:cs typeface="Times New Roman" panose="02020603050405020304" pitchFamily="18" charset="0"/>
              </a:rPr>
              <a:t>εύκολη, απεριόριστη και ισότιμη πρόσβαση </a:t>
            </a:r>
            <a:r xmlns:a="http://schemas.openxmlformats.org/drawingml/2006/main">
              <a:rPr lang="el" sz="2400" kern="100" dirty="0">
                <a:effectLst/>
                <a:latin typeface="+mn-lt"/>
                <a:ea typeface="Aptos" panose="020B0004020202020204" pitchFamily="34" charset="0"/>
                <a:cs typeface="Times New Roman" panose="02020603050405020304" pitchFamily="18" charset="0"/>
              </a:rPr>
              <a:t>στην προσωπική και επαγγελματική ανάπτυξη των ατόμων με αναπηρία, διευκολύνοντας έτσι την ενεργό συμμετοχή τους στη ζωή της κοινότητας. Το έργο ανταποκρίθηκε επίσης στις συνεχείς ανάγκες κατάρτισης των κοινωνικών λειτουργών, βοηθώντας τους να αποκτήσουν δεξιότητες στη χρήση ψηφιακών τεχνολογιών για την υποστήριξη ατόμων που αντιμετωπίζουν δυσκολίες.</a:t>
            </a:r>
          </a:p>
          <a:p>
            <a:pPr marL="95250" indent="0">
              <a:lnSpc>
                <a:spcPct val="115000"/>
              </a:lnSpc>
              <a:spcAft>
                <a:spcPts val="800"/>
              </a:spcAft>
              <a:buNone/>
            </a:pPr>
            <a:endParaRPr lang="en-RO" sz="2400" kern="100" dirty="0">
              <a:effectLst/>
              <a:latin typeface="Calibri" panose="020F0502020204030204" pitchFamily="34" charset="0"/>
              <a:ea typeface="Aptos" panose="020B0004020202020204" pitchFamily="34" charset="0"/>
              <a:cs typeface="Calibri" panose="020F0502020204030204" pitchFamily="34" charset="0"/>
            </a:endParaRPr>
          </a:p>
        </p:txBody>
      </p:sp>
      <p:pic>
        <p:nvPicPr>
          <p:cNvPr id="3" name="Picture 2" descr="A group of colorful paper people&#10;&#10;Description automatically generated">
            <a:extLst>
              <a:ext uri="{FF2B5EF4-FFF2-40B4-BE49-F238E27FC236}">
                <a16:creationId xmlns:a16="http://schemas.microsoft.com/office/drawing/2014/main" id="{EB4047B4-B4FA-6341-ACD4-A4613CE80AC6}"/>
              </a:ext>
            </a:extLst>
          </p:cNvPr>
          <p:cNvPicPr>
            <a:picLocks noChangeAspect="1"/>
          </p:cNvPicPr>
          <p:nvPr/>
        </p:nvPicPr>
        <p:blipFill>
          <a:blip r:embed="rId3"/>
          <a:stretch>
            <a:fillRect/>
          </a:stretch>
        </p:blipFill>
        <p:spPr>
          <a:xfrm>
            <a:off x="318650" y="5252935"/>
            <a:ext cx="1282700" cy="1155700"/>
          </a:xfrm>
          <a:prstGeom prst="rect">
            <a:avLst/>
          </a:prstGeom>
        </p:spPr>
      </p:pic>
    </p:spTree>
    <p:extLst>
      <p:ext uri="{BB962C8B-B14F-4D97-AF65-F5344CB8AC3E}">
        <p14:creationId xmlns:p14="http://schemas.microsoft.com/office/powerpoint/2010/main" val="429007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5" name="TextBox 4">
            <a:extLst>
              <a:ext uri="{FF2B5EF4-FFF2-40B4-BE49-F238E27FC236}">
                <a16:creationId xmlns:a16="http://schemas.microsoft.com/office/drawing/2014/main" id="{5E167E8C-4141-7D8A-FB5E-DC9A5EAD5337}"/>
              </a:ext>
            </a:extLst>
          </p:cNvPr>
          <p:cNvSpPr txBox="1"/>
          <p:nvPr/>
        </p:nvSpPr>
        <p:spPr>
          <a:xfrm>
            <a:off x="894945" y="836580"/>
            <a:ext cx="10618182" cy="5735609"/>
          </a:xfrm>
          <a:prstGeom prst="rect">
            <a:avLst/>
          </a:prstGeom>
          <a:noFill/>
        </p:spPr>
        <p:txBody>
          <a:bodyPr wrap="square">
            <a:spAutoFit/>
          </a:bodyPr>
          <a:lstStyle/>
          <a:p>
            <a:pPr xmlns:a="http://schemas.openxmlformats.org/drawingml/2006/main">
              <a:lnSpc>
                <a:spcPct val="115000"/>
              </a:lnSpc>
              <a:spcAft>
                <a:spcPts val="800"/>
              </a:spcAft>
            </a:pPr>
            <a:r xmlns:a="http://schemas.openxmlformats.org/drawingml/2006/main">
              <a:rPr lang="el" sz="2000" b="1" kern="100" dirty="0">
                <a:effectLst/>
                <a:latin typeface="+mn-lt"/>
                <a:ea typeface="Aptos" panose="020B0004020202020204" pitchFamily="34" charset="0"/>
                <a:cs typeface="Times New Roman" panose="02020603050405020304" pitchFamily="18" charset="0"/>
              </a:rPr>
              <a:t>Στόχοι του έργου</a:t>
            </a:r>
            <a:endParaRPr xmlns:a="http://schemas.openxmlformats.org/drawingml/2006/main" lang="en-RO" sz="2000" kern="100" dirty="0">
              <a:effectLst/>
              <a:latin typeface="+mn-lt"/>
              <a:ea typeface="Aptos" panose="020B0004020202020204" pitchFamily="34" charset="0"/>
              <a:cs typeface="Times New Roman" panose="02020603050405020304" pitchFamily="18" charset="0"/>
            </a:endParaRPr>
          </a:p>
          <a:p>
            <a:pPr xmlns:a="http://schemas.openxmlformats.org/drawingml/2006/main">
              <a:lnSpc>
                <a:spcPct val="115000"/>
              </a:lnSpc>
              <a:spcAft>
                <a:spcPts val="800"/>
              </a:spcAft>
            </a:pPr>
            <a:r xmlns:a="http://schemas.openxmlformats.org/drawingml/2006/main">
              <a:rPr lang="el" sz="2000" b="1" kern="100" dirty="0">
                <a:effectLst/>
                <a:latin typeface="+mn-lt"/>
                <a:ea typeface="Aptos" panose="020B0004020202020204" pitchFamily="34" charset="0"/>
                <a:cs typeface="Times New Roman" panose="02020603050405020304" pitchFamily="18" charset="0"/>
              </a:rPr>
              <a:t>Γενικός στόχος:</a:t>
            </a:r>
            <a:endParaRPr xmlns:a="http://schemas.openxmlformats.org/drawingml/2006/main" lang="en-RO" sz="2000" kern="100" dirty="0">
              <a:effectLst/>
              <a:latin typeface="+mn-lt"/>
              <a:ea typeface="Aptos" panose="020B0004020202020204" pitchFamily="34" charset="0"/>
              <a:cs typeface="Times New Roman" panose="02020603050405020304" pitchFamily="18" charset="0"/>
            </a:endParaRPr>
          </a:p>
          <a:p>
            <a:pPr xmlns:a="http://schemas.openxmlformats.org/drawingml/2006/main" marL="342900" lvl="0" indent="-342900">
              <a:lnSpc>
                <a:spcPct val="115000"/>
              </a:lnSpc>
              <a:spcAft>
                <a:spcPts val="800"/>
              </a:spcAft>
              <a:buSzPts val="1000"/>
              <a:buFont typeface="Symbol" pitchFamily="2" charset="2"/>
              <a:buChar char=""/>
              <a:tabLst>
                <a:tab pos="457200" algn="l"/>
              </a:tabLst>
            </a:pPr>
            <a:r xmlns:a="http://schemas.openxmlformats.org/drawingml/2006/main">
              <a:rPr lang="el" sz="2000" b="1" kern="100" dirty="0">
                <a:effectLst/>
                <a:latin typeface="+mn-lt"/>
                <a:ea typeface="Aptos" panose="020B0004020202020204" pitchFamily="34" charset="0"/>
                <a:cs typeface="Times New Roman" panose="02020603050405020304" pitchFamily="18" charset="0"/>
              </a:rPr>
              <a:t>Ανάπτυξη των δεξιοτήτων των κοινωνικών λειτουργών </a:t>
            </a:r>
            <a:r xmlns:a="http://schemas.openxmlformats.org/drawingml/2006/main">
              <a:rPr lang="el" sz="2000" kern="100" dirty="0">
                <a:effectLst/>
                <a:latin typeface="+mn-lt"/>
                <a:ea typeface="Aptos" panose="020B0004020202020204" pitchFamily="34" charset="0"/>
                <a:cs typeface="Times New Roman" panose="02020603050405020304" pitchFamily="18" charset="0"/>
              </a:rPr>
              <a:t>στο σχεδιασμό και την ενσωμάτωση ψηφιακών προγραμμάτων για την υποστήριξη της προσωπικής ανάπτυξης και της κοινωνικής ένταξης των ατόμων με αναπηρία.</a:t>
            </a:r>
          </a:p>
          <a:p>
            <a:pPr xmlns:a="http://schemas.openxmlformats.org/drawingml/2006/main">
              <a:lnSpc>
                <a:spcPct val="115000"/>
              </a:lnSpc>
              <a:spcAft>
                <a:spcPts val="800"/>
              </a:spcAft>
            </a:pPr>
            <a:r xmlns:a="http://schemas.openxmlformats.org/drawingml/2006/main">
              <a:rPr lang="el" sz="2000" b="1" kern="100" dirty="0">
                <a:effectLst/>
                <a:latin typeface="+mn-lt"/>
                <a:ea typeface="Aptos" panose="020B0004020202020204" pitchFamily="34" charset="0"/>
                <a:cs typeface="Times New Roman" panose="02020603050405020304" pitchFamily="18" charset="0"/>
              </a:rPr>
              <a:t>Ειδικοί στόχοι:</a:t>
            </a:r>
            <a:endParaRPr xmlns:a="http://schemas.openxmlformats.org/drawingml/2006/main" lang="en-RO" sz="2000" kern="100" dirty="0">
              <a:effectLst/>
              <a:latin typeface="+mn-lt"/>
              <a:ea typeface="Aptos" panose="020B0004020202020204" pitchFamily="34" charset="0"/>
              <a:cs typeface="Times New Roman" panose="02020603050405020304" pitchFamily="18" charset="0"/>
            </a:endParaRPr>
          </a:p>
          <a:p>
            <a:pPr xmlns:a="http://schemas.openxmlformats.org/drawingml/2006/main" marL="342900" lvl="0" indent="-342900">
              <a:lnSpc>
                <a:spcPct val="115000"/>
              </a:lnSpc>
              <a:spcAft>
                <a:spcPts val="800"/>
              </a:spcAft>
              <a:buFont typeface="+mj-lt"/>
              <a:buAutoNum type="arabicPeriod"/>
              <a:tabLst>
                <a:tab pos="457200" algn="l"/>
              </a:tabLst>
            </a:pPr>
            <a:r xmlns:a="http://schemas.openxmlformats.org/drawingml/2006/main">
              <a:rPr lang="el" sz="2000" b="1" kern="100" dirty="0">
                <a:effectLst/>
                <a:latin typeface="+mn-lt"/>
                <a:ea typeface="Aptos" panose="020B0004020202020204" pitchFamily="34" charset="0"/>
                <a:cs typeface="Times New Roman" panose="02020603050405020304" pitchFamily="18" charset="0"/>
              </a:rPr>
              <a:t>Αύξηση των δεξιοτήτων </a:t>
            </a:r>
            <a:r xmlns:a="http://schemas.openxmlformats.org/drawingml/2006/main">
              <a:rPr lang="el" sz="2000" kern="100" dirty="0">
                <a:effectLst/>
                <a:latin typeface="+mn-lt"/>
                <a:ea typeface="Aptos" panose="020B0004020202020204" pitchFamily="34" charset="0"/>
                <a:cs typeface="Times New Roman" panose="02020603050405020304" pitchFamily="18" charset="0"/>
              </a:rPr>
              <a:t>των κοινωνικών λειτουργών στο σχεδιασμό και την ανάπτυξη διαδικτυακών μαθημάτων προσαρμοσμένων στις ανάγκες των ατόμων με αναπηρία.</a:t>
            </a:r>
          </a:p>
          <a:p>
            <a:pPr xmlns:a="http://schemas.openxmlformats.org/drawingml/2006/main" marL="342900" lvl="0" indent="-342900">
              <a:lnSpc>
                <a:spcPct val="115000"/>
              </a:lnSpc>
              <a:spcAft>
                <a:spcPts val="800"/>
              </a:spcAft>
              <a:buFont typeface="+mj-lt"/>
              <a:buAutoNum type="arabicPeriod"/>
              <a:tabLst>
                <a:tab pos="457200" algn="l"/>
              </a:tabLst>
            </a:pPr>
            <a:r xmlns:a="http://schemas.openxmlformats.org/drawingml/2006/main">
              <a:rPr lang="el" sz="2000" kern="100" dirty="0">
                <a:effectLst/>
                <a:latin typeface="+mn-lt"/>
                <a:ea typeface="Aptos" panose="020B0004020202020204" pitchFamily="34" charset="0"/>
                <a:cs typeface="Times New Roman" panose="02020603050405020304" pitchFamily="18" charset="0"/>
              </a:rPr>
              <a:t>Βελτίωση </a:t>
            </a:r>
            <a:r xmlns:a="http://schemas.openxmlformats.org/drawingml/2006/main">
              <a:rPr lang="el" sz="2000" b="1" kern="100" dirty="0">
                <a:effectLst/>
                <a:latin typeface="+mn-lt"/>
                <a:ea typeface="Aptos" panose="020B0004020202020204" pitchFamily="34" charset="0"/>
                <a:cs typeface="Times New Roman" panose="02020603050405020304" pitchFamily="18" charset="0"/>
              </a:rPr>
              <a:t>αποτελεσματικών επικοινωνιακών δεξιοτήτων </a:t>
            </a:r>
            <a:r xmlns:a="http://schemas.openxmlformats.org/drawingml/2006/main">
              <a:rPr lang="el" sz="2000" kern="100" dirty="0">
                <a:effectLst/>
                <a:latin typeface="+mn-lt"/>
                <a:ea typeface="Aptos" panose="020B0004020202020204" pitchFamily="34" charset="0"/>
                <a:cs typeface="Times New Roman" panose="02020603050405020304" pitchFamily="18" charset="0"/>
              </a:rPr>
              <a:t>στο ψηφιακό περιβάλλον, διευκόλυνση των διαδικτυακών αλληλεπιδράσεων.</a:t>
            </a:r>
          </a:p>
          <a:p>
            <a:pPr xmlns:a="http://schemas.openxmlformats.org/drawingml/2006/main" marL="342900" lvl="0" indent="-342900">
              <a:lnSpc>
                <a:spcPct val="115000"/>
              </a:lnSpc>
              <a:spcAft>
                <a:spcPts val="800"/>
              </a:spcAft>
              <a:buFont typeface="+mj-lt"/>
              <a:buAutoNum type="arabicPeriod"/>
              <a:tabLst>
                <a:tab pos="457200" algn="l"/>
              </a:tabLst>
            </a:pPr>
            <a:r xmlns:a="http://schemas.openxmlformats.org/drawingml/2006/main">
              <a:rPr lang="el" sz="2000" b="1" kern="100" dirty="0">
                <a:effectLst/>
                <a:latin typeface="+mn-lt"/>
                <a:ea typeface="Aptos" panose="020B0004020202020204" pitchFamily="34" charset="0"/>
                <a:cs typeface="Times New Roman" panose="02020603050405020304" pitchFamily="18" charset="0"/>
              </a:rPr>
              <a:t>Βελτίωση της ποιότητας της εργασίας </a:t>
            </a:r>
            <a:r xmlns:a="http://schemas.openxmlformats.org/drawingml/2006/main">
              <a:rPr lang="el" sz="2000" kern="100" dirty="0">
                <a:effectLst/>
                <a:latin typeface="+mn-lt"/>
                <a:ea typeface="Aptos" panose="020B0004020202020204" pitchFamily="34" charset="0"/>
                <a:cs typeface="Times New Roman" panose="02020603050405020304" pitchFamily="18" charset="0"/>
              </a:rPr>
              <a:t>και των πρακτικών των φορέων που συμμετέχουν στο έργο, παρέχοντας ποιοτική εκπαιδευτική υποστήριξη.</a:t>
            </a:r>
          </a:p>
          <a:p>
            <a:pPr xmlns:a="http://schemas.openxmlformats.org/drawingml/2006/main" marL="342900" lvl="0" indent="-342900">
              <a:lnSpc>
                <a:spcPct val="115000"/>
              </a:lnSpc>
              <a:spcAft>
                <a:spcPts val="800"/>
              </a:spcAft>
              <a:buFont typeface="+mj-lt"/>
              <a:buAutoNum type="arabicPeriod"/>
              <a:tabLst>
                <a:tab pos="457200" algn="l"/>
              </a:tabLst>
            </a:pPr>
            <a:r xmlns:a="http://schemas.openxmlformats.org/drawingml/2006/main">
              <a:rPr lang="el" sz="2000" b="1" kern="100" dirty="0">
                <a:effectLst/>
                <a:latin typeface="+mn-lt"/>
                <a:ea typeface="Aptos" panose="020B0004020202020204" pitchFamily="34" charset="0"/>
                <a:cs typeface="Times New Roman" panose="02020603050405020304" pitchFamily="18" charset="0"/>
              </a:rPr>
              <a:t>Ενίσχυση της ικανότητας των οργανισμών </a:t>
            </a:r>
            <a:r xmlns:a="http://schemas.openxmlformats.org/drawingml/2006/main">
              <a:rPr lang="el" sz="2000" kern="100" dirty="0">
                <a:effectLst/>
                <a:latin typeface="+mn-lt"/>
                <a:ea typeface="Aptos" panose="020B0004020202020204" pitchFamily="34" charset="0"/>
                <a:cs typeface="Times New Roman" panose="02020603050405020304" pitchFamily="18" charset="0"/>
              </a:rPr>
              <a:t>να εργάζονται διακρατικά και διατομεακά για να ανταποκρίνονται στις ανάγκες των ατόμων με αναπηρία.</a:t>
            </a:r>
          </a:p>
        </p:txBody>
      </p:sp>
      <p:pic>
        <p:nvPicPr>
          <p:cNvPr id="3" name="Picture 2" descr="A group of colorful paper people&#10;&#10;Description automatically generated">
            <a:extLst>
              <a:ext uri="{FF2B5EF4-FFF2-40B4-BE49-F238E27FC236}">
                <a16:creationId xmlns:a16="http://schemas.microsoft.com/office/drawing/2014/main" id="{52805288-791D-37F9-22C1-071E3A3070F8}"/>
              </a:ext>
            </a:extLst>
          </p:cNvPr>
          <p:cNvPicPr>
            <a:picLocks noChangeAspect="1"/>
          </p:cNvPicPr>
          <p:nvPr/>
        </p:nvPicPr>
        <p:blipFill>
          <a:blip r:embed="rId3"/>
          <a:stretch>
            <a:fillRect/>
          </a:stretch>
        </p:blipFill>
        <p:spPr>
          <a:xfrm>
            <a:off x="9850187" y="185548"/>
            <a:ext cx="1282700" cy="11557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536632"/>
            <a:ext cx="10103591" cy="3599571"/>
          </a:xfrm>
          <a:prstGeom prst="rect">
            <a:avLst/>
          </a:prstGeom>
          <a:noFill/>
          <a:ln>
            <a:noFill/>
          </a:ln>
        </p:spPr>
        <p:txBody>
          <a:bodyPr spcFirstLastPara="1" wrap="square" lIns="126325" tIns="126325" rIns="126325" bIns="126325" anchor="t" anchorCtr="0">
            <a:noAutofit/>
          </a:bodyPr>
          <a:lstStyle/>
          <a:p>
            <a:pPr xmlns:a="http://schemas.openxmlformats.org/drawingml/2006/main" marL="0" indent="0" algn="just">
              <a:lnSpc>
                <a:spcPct val="115000"/>
              </a:lnSpc>
              <a:buClr>
                <a:schemeClr val="dk1"/>
              </a:buClr>
              <a:buSzPts val="1900"/>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Το έργο «Teach Me To Help» πραγματοποιήθηκε στο πλαίσιο του προγράμματος Erasmus+, το οποίο διαδραματίζει βασικό ρόλο στη διευκόλυνση της ανταλλαγής βέλτιστων πρακτικών μεταξύ διεθνών οργανισμών και στην υποστήριξη της ανάπτυξης επαγγελματικών δεξιοτήτων σχετικών με τη σύγχρονη εκπαίδευση. Το πρόγραμμα Erasmus+ παρείχε το ιδανικό πλαίσιο για διακρατική συνεργασία, επιτρέποντας στους κοινωνικούς λειτουργούς και στους συμμετέχοντες οργανισμούς να βελτιώσουν τις δεξιότητές τους και τις μεθόδους διδασκαλίας τους, προσαρμόζοντάς τες στις ανάγκες των ατόμων με αναπηρία.</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52792" y="464943"/>
            <a:ext cx="9758100" cy="763500"/>
          </a:xfrm>
          <a:prstGeom prst="rect">
            <a:avLst/>
          </a:prstGeom>
        </p:spPr>
        <p:txBody>
          <a:bodyPr spcFirstLastPara="1" wrap="square" lIns="94750" tIns="94750" rIns="94750" bIns="94750" anchor="t" anchorCtr="0">
            <a:noAutofit/>
          </a:bodyPr>
          <a:lstStyle/>
          <a:p>
            <a:pPr marL="0" lvl="0" indent="0" algn="l" rtl="0">
              <a:spcBef>
                <a:spcPts val="0"/>
              </a:spcBef>
              <a:spcAft>
                <a:spcPts val="0"/>
              </a:spcAft>
              <a:buNone/>
            </a:pPr>
            <a:endParaRPr/>
          </a:p>
        </p:txBody>
      </p:sp>
      <p:pic>
        <p:nvPicPr>
          <p:cNvPr id="3" name="Picture 2" descr="A group of colorful paper people&#10;&#10;Description automatically generated">
            <a:extLst>
              <a:ext uri="{FF2B5EF4-FFF2-40B4-BE49-F238E27FC236}">
                <a16:creationId xmlns:a16="http://schemas.microsoft.com/office/drawing/2014/main" id="{54619859-9043-557C-8661-A2E65ABA0684}"/>
              </a:ext>
            </a:extLst>
          </p:cNvPr>
          <p:cNvPicPr>
            <a:picLocks noChangeAspect="1"/>
          </p:cNvPicPr>
          <p:nvPr/>
        </p:nvPicPr>
        <p:blipFill>
          <a:blip r:embed="rId3"/>
          <a:stretch>
            <a:fillRect/>
          </a:stretch>
        </p:blipFill>
        <p:spPr>
          <a:xfrm>
            <a:off x="270092" y="5321368"/>
            <a:ext cx="1282700" cy="11557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536632"/>
            <a:ext cx="10103591" cy="3599571"/>
          </a:xfrm>
          <a:prstGeom prst="rect">
            <a:avLst/>
          </a:prstGeom>
          <a:noFill/>
          <a:ln>
            <a:noFill/>
          </a:ln>
        </p:spPr>
        <p:txBody>
          <a:bodyPr spcFirstLastPara="1" wrap="square" lIns="126325" tIns="126325" rIns="126325" bIns="126325" anchor="t" anchorCtr="0">
            <a:noAutofit/>
          </a:bodyPr>
          <a:lstStyle/>
          <a:p>
            <a:pPr xmlns:a="http://schemas.openxmlformats.org/drawingml/2006/main" marL="95250" indent="0" algn="just">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Χάρη σε αυτό το πρόγραμμα, το έργο επωφελήθηκε από διεθνείς ευκαιρίες κατάρτισης, βασικούς οικονομικούς και μεθοδολογικούς πόρους, συμβάλλοντας έτσι στην ανάπτυξη ενός προσβάσιμου και καινοτόμου εκπαιδευτικού περιβάλλοντος. Το Erasmus+ προωθεί την κοινωνική και εκπαιδευτική ένταξη και το έργο «Teach Me To Help» αντανακλά πλήρως αυτές τις αξίες δημιουργώντας λύσεις που ανταποκρίνονται στις πραγματικές ανάγκες των ευάλωτων ατόμων.</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52792" y="464943"/>
            <a:ext cx="9758100" cy="763500"/>
          </a:xfrm>
          <a:prstGeom prst="rect">
            <a:avLst/>
          </a:prstGeom>
        </p:spPr>
        <p:txBody>
          <a:bodyPr spcFirstLastPara="1" wrap="square" lIns="94750" tIns="94750" rIns="94750" bIns="94750" anchor="t" anchorCtr="0">
            <a:noAutofit/>
          </a:bodyPr>
          <a:lstStyle/>
          <a:p>
            <a:pPr marL="0" lvl="0" indent="0" algn="l" rtl="0">
              <a:spcBef>
                <a:spcPts val="0"/>
              </a:spcBef>
              <a:spcAft>
                <a:spcPts val="0"/>
              </a:spcAft>
              <a:buNone/>
            </a:pPr>
            <a:endParaRPr/>
          </a:p>
        </p:txBody>
      </p:sp>
      <p:pic>
        <p:nvPicPr>
          <p:cNvPr id="3" name="Picture 2" descr="A group of colorful paper people&#10;&#10;Description automatically generated">
            <a:extLst>
              <a:ext uri="{FF2B5EF4-FFF2-40B4-BE49-F238E27FC236}">
                <a16:creationId xmlns:a16="http://schemas.microsoft.com/office/drawing/2014/main" id="{EDAA184F-3C18-3505-5AAA-A251B13DDAC8}"/>
              </a:ext>
            </a:extLst>
          </p:cNvPr>
          <p:cNvPicPr>
            <a:picLocks noChangeAspect="1"/>
          </p:cNvPicPr>
          <p:nvPr/>
        </p:nvPicPr>
        <p:blipFill>
          <a:blip r:embed="rId3"/>
          <a:stretch>
            <a:fillRect/>
          </a:stretch>
        </p:blipFill>
        <p:spPr>
          <a:xfrm>
            <a:off x="318218" y="5321368"/>
            <a:ext cx="1282700" cy="1155700"/>
          </a:xfrm>
          <a:prstGeom prst="rect">
            <a:avLst/>
          </a:prstGeom>
        </p:spPr>
      </p:pic>
    </p:spTree>
    <p:extLst>
      <p:ext uri="{BB962C8B-B14F-4D97-AF65-F5344CB8AC3E}">
        <p14:creationId xmlns:p14="http://schemas.microsoft.com/office/powerpoint/2010/main" val="3422443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363579" y="176463"/>
            <a:ext cx="9868420" cy="6135551"/>
          </a:xfrm>
          <a:prstGeom prst="rect">
            <a:avLst/>
          </a:prstGeom>
          <a:noFill/>
          <a:ln>
            <a:noFill/>
          </a:ln>
        </p:spPr>
        <p:txBody>
          <a:bodyPr spcFirstLastPara="1" wrap="square" lIns="126325" tIns="126325" rIns="126325" bIns="126325" anchor="t" anchorCtr="0">
            <a:noAutofit/>
          </a:bodyPr>
          <a:lstStyle/>
          <a:p>
            <a:pPr marL="95250" indent="0" algn="just">
              <a:lnSpc>
                <a:spcPct val="115000"/>
              </a:lnSpc>
              <a:spcAft>
                <a:spcPts val="800"/>
              </a:spcAft>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r xmlns:a="http://schemas.openxmlformats.org/drawingml/2006/main">
              <a:rPr lang="el" sz="2800" b="1" kern="100" dirty="0">
                <a:effectLst/>
                <a:latin typeface="+mn-lt"/>
                <a:ea typeface="Aptos" panose="020B0004020202020204" pitchFamily="34" charset="0"/>
                <a:cs typeface="Times New Roman" panose="02020603050405020304" pitchFamily="18" charset="0"/>
              </a:rPr>
              <a:t>Αποτελέσματα του έργου</a:t>
            </a:r>
            <a:br xmlns:a="http://schemas.openxmlformats.org/drawingml/2006/main">
              <a:rPr lang="en-RO" sz="2800" kern="100" dirty="0">
                <a:effectLst/>
                <a:latin typeface="+mn-lt"/>
                <a:ea typeface="Aptos" panose="020B0004020202020204" pitchFamily="34" charset="0"/>
                <a:cs typeface="Times New Roman" panose="02020603050405020304" pitchFamily="18" charset="0"/>
              </a:rPr>
            </a:br>
            <a:endParaRPr xmlns:a="http://schemas.openxmlformats.org/drawingml/2006/main" sz="2800" dirty="0">
              <a:latin typeface="+mn-lt"/>
            </a:endParaRPr>
          </a:p>
        </p:txBody>
      </p:sp>
      <p:pic>
        <p:nvPicPr>
          <p:cNvPr id="3" name="Picture 2" descr="A group of people standing in front of a screen&#10;&#10;Description automatically generated">
            <a:extLst>
              <a:ext uri="{FF2B5EF4-FFF2-40B4-BE49-F238E27FC236}">
                <a16:creationId xmlns:a16="http://schemas.microsoft.com/office/drawing/2014/main" id="{9DF89119-3764-B243-6C44-3B5E0FFFAA6A}"/>
              </a:ext>
            </a:extLst>
          </p:cNvPr>
          <p:cNvPicPr>
            <a:picLocks noChangeAspect="1"/>
          </p:cNvPicPr>
          <p:nvPr/>
        </p:nvPicPr>
        <p:blipFill>
          <a:blip r:embed="rId3"/>
          <a:stretch>
            <a:fillRect/>
          </a:stretch>
        </p:blipFill>
        <p:spPr>
          <a:xfrm>
            <a:off x="3239497" y="914400"/>
            <a:ext cx="5384446" cy="5334364"/>
          </a:xfrm>
          <a:prstGeom prst="rect">
            <a:avLst/>
          </a:prstGeom>
        </p:spPr>
      </p:pic>
      <p:pic>
        <p:nvPicPr>
          <p:cNvPr id="4" name="Picture 3" descr="A group of colorful paper people&#10;&#10;Description automatically generated">
            <a:extLst>
              <a:ext uri="{FF2B5EF4-FFF2-40B4-BE49-F238E27FC236}">
                <a16:creationId xmlns:a16="http://schemas.microsoft.com/office/drawing/2014/main" id="{FFAE6AC2-99CE-5CB8-213E-C80B4E35259F}"/>
              </a:ext>
            </a:extLst>
          </p:cNvPr>
          <p:cNvPicPr>
            <a:picLocks noChangeAspect="1"/>
          </p:cNvPicPr>
          <p:nvPr/>
        </p:nvPicPr>
        <p:blipFill>
          <a:blip r:embed="rId4"/>
          <a:stretch>
            <a:fillRect/>
          </a:stretch>
        </p:blipFill>
        <p:spPr>
          <a:xfrm>
            <a:off x="9949299" y="72743"/>
            <a:ext cx="1282700" cy="1155700"/>
          </a:xfrm>
          <a:prstGeom prst="rect">
            <a:avLst/>
          </a:prstGeom>
        </p:spPr>
      </p:pic>
    </p:spTree>
    <p:extLst>
      <p:ext uri="{BB962C8B-B14F-4D97-AF65-F5344CB8AC3E}">
        <p14:creationId xmlns:p14="http://schemas.microsoft.com/office/powerpoint/2010/main" val="3215333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xmlns:a="http://schemas.openxmlformats.org/drawingml/2006/main" marL="95250" indent="0" algn="just">
              <a:lnSpc>
                <a:spcPct val="115000"/>
              </a:lnSpc>
              <a:spcAft>
                <a:spcPts val="800"/>
              </a:spcAft>
              <a:buNone/>
            </a:pPr>
            <a:r xmlns:a="http://schemas.openxmlformats.org/drawingml/2006/main">
              <a:rPr lang="el" sz="2400" b="1" kern="100" dirty="0">
                <a:effectLst/>
                <a:latin typeface="+mn-lt"/>
                <a:ea typeface="Aptos" panose="020B0004020202020204" pitchFamily="34" charset="0"/>
                <a:cs typeface="Times New Roman" panose="02020603050405020304" pitchFamily="18" charset="0"/>
              </a:rPr>
              <a:t>1.</a:t>
            </a:r>
            <a:r xmlns:a="http://schemas.openxmlformats.org/drawingml/2006/main">
              <a:rPr lang="el" sz="1800" b="1"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el" sz="2400" b="1" kern="100" dirty="0">
                <a:effectLst/>
                <a:latin typeface="+mn-lt"/>
                <a:ea typeface="Aptos" panose="020B0004020202020204" pitchFamily="34" charset="0"/>
                <a:cs typeface="Times New Roman" panose="02020603050405020304" pitchFamily="18" charset="0"/>
              </a:rPr>
              <a:t>Οδηγός "Teach Me to Help - Open Virtual Doors".</a:t>
            </a:r>
            <a:endParaRPr xmlns:a="http://schemas.openxmlformats.org/drawingml/2006/main" lang="en-RO" sz="2400" kern="100" dirty="0">
              <a:effectLst/>
              <a:latin typeface="+mn-lt"/>
              <a:ea typeface="Aptos" panose="020B0004020202020204" pitchFamily="34" charset="0"/>
              <a:cs typeface="Times New Roman" panose="02020603050405020304" pitchFamily="18" charset="0"/>
            </a:endParaRPr>
          </a:p>
          <a:p>
            <a:pPr xmlns:a="http://schemas.openxmlformats.org/drawingml/2006/main" marL="95250" indent="0" algn="just">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Ο οδηγός δημιουργήθηκε για να υποστηρίξει τους κοινωνικούς λειτουργούς στο </a:t>
            </a:r>
            <a:r xmlns:a="http://schemas.openxmlformats.org/drawingml/2006/main">
              <a:rPr lang="el" sz="2400" b="1" kern="100" dirty="0">
                <a:effectLst/>
                <a:latin typeface="+mn-lt"/>
                <a:ea typeface="Aptos" panose="020B0004020202020204" pitchFamily="34" charset="0"/>
                <a:cs typeface="Times New Roman" panose="02020603050405020304" pitchFamily="18" charset="0"/>
              </a:rPr>
              <a:t>σχεδιασμό και την ανάπτυξη διαδικτυακών μαθημάτων </a:t>
            </a:r>
            <a:r xmlns:a="http://schemas.openxmlformats.org/drawingml/2006/main">
              <a:rPr lang="el" sz="2400" kern="100" dirty="0">
                <a:effectLst/>
                <a:latin typeface="+mn-lt"/>
                <a:ea typeface="Aptos" panose="020B0004020202020204" pitchFamily="34" charset="0"/>
                <a:cs typeface="Times New Roman" panose="02020603050405020304" pitchFamily="18" charset="0"/>
              </a:rPr>
              <a:t>για άτομα με αναπηρίες. Παρείχε μια δομημένη προσέγγιση για τη δημιουργία αποτελεσματικών και προσβάσιμων μαθημάτων.</a:t>
            </a:r>
          </a:p>
          <a:p>
            <a:pPr xmlns:a="http://schemas.openxmlformats.org/drawingml/2006/main" marL="95250" indent="0" algn="just">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Το περιεχόμενο του οδηγού περιελάμβανε:</a:t>
            </a:r>
          </a:p>
          <a:p>
            <a:pPr xmlns:a="http://schemas.openxmlformats.org/drawingml/2006/main" marL="95250" indent="0" algn="just">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Ενότητα 1 Διατύπωση στόχου μαθήματος για διαδικτυακά μαθήματα για άτομα με αναπηρίες</a:t>
            </a:r>
          </a:p>
          <a:p>
            <a:pPr xmlns:a="http://schemas.openxmlformats.org/drawingml/2006/main" marL="95250" indent="0" algn="just">
              <a:lnSpc>
                <a:spcPct val="115000"/>
              </a:lnSpc>
              <a:spcAft>
                <a:spcPts val="800"/>
              </a:spcAft>
              <a:buNone/>
            </a:pPr>
            <a:r xmlns:a="http://schemas.openxmlformats.org/drawingml/2006/main">
              <a:rPr lang="el" sz="2400" kern="100" dirty="0">
                <a:effectLst/>
                <a:latin typeface="+mn-lt"/>
                <a:ea typeface="Aptos" panose="020B0004020202020204" pitchFamily="34" charset="0"/>
                <a:cs typeface="Times New Roman" panose="02020603050405020304" pitchFamily="18" charset="0"/>
              </a:rPr>
              <a:t>Ενότητα 2 Δήλωση εφικτών στόχων για Διαδικτυακά Μαθήματα για Άτομα με Αναπηρία</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xmlns:a="http://schemas.openxmlformats.org/drawingml/2006/main" algn="ctr"/>
            <a:r xmlns:a="http://schemas.openxmlformats.org/drawingml/2006/main">
              <a:rPr lang="el" sz="2800" b="1" kern="100" dirty="0">
                <a:effectLst/>
                <a:latin typeface="+mn-lt"/>
                <a:ea typeface="Aptos" panose="020B0004020202020204" pitchFamily="34" charset="0"/>
                <a:cs typeface="Times New Roman" panose="02020603050405020304" pitchFamily="18" charset="0"/>
              </a:rPr>
              <a:t>Αποτελέσματα του έργου</a:t>
            </a:r>
            <a:br xmlns:a="http://schemas.openxmlformats.org/drawingml/2006/main">
              <a:rPr lang="en-RO" sz="2800" kern="100" dirty="0">
                <a:effectLst/>
                <a:latin typeface="+mn-lt"/>
                <a:ea typeface="Aptos" panose="020B0004020202020204" pitchFamily="34" charset="0"/>
                <a:cs typeface="Times New Roman" panose="02020603050405020304" pitchFamily="18" charset="0"/>
              </a:rPr>
            </a:br>
            <a:endParaRPr xmlns:a="http://schemas.openxmlformats.org/drawingml/2006/main"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id="{9EA83DF1-D9E1-90F0-17EC-C2638A42CEE3}"/>
              </a:ext>
            </a:extLst>
          </p:cNvPr>
          <p:cNvPicPr>
            <a:picLocks noChangeAspect="1"/>
          </p:cNvPicPr>
          <p:nvPr/>
        </p:nvPicPr>
        <p:blipFill>
          <a:blip r:embed="rId3"/>
          <a:stretch>
            <a:fillRect/>
          </a:stretch>
        </p:blipFill>
        <p:spPr>
          <a:xfrm>
            <a:off x="10267282" y="72743"/>
            <a:ext cx="1282700" cy="1155700"/>
          </a:xfrm>
          <a:prstGeom prst="rect">
            <a:avLst/>
          </a:prstGeom>
        </p:spPr>
      </p:pic>
    </p:spTree>
    <p:extLst>
      <p:ext uri="{BB962C8B-B14F-4D97-AF65-F5344CB8AC3E}">
        <p14:creationId xmlns:p14="http://schemas.microsoft.com/office/powerpoint/2010/main" val="72419576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1306</Words>
  <Application>Microsoft Macintosh PowerPoint</Application>
  <PresentationFormat>Widescreen</PresentationFormat>
  <Paragraphs>97</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Times New Roman</vt:lpstr>
      <vt:lpstr>Calibri</vt:lpstr>
      <vt:lpstr>Lexend Medium</vt:lpstr>
      <vt:lpstr>Arial Black</vt:lpstr>
      <vt:lpstr>Lexend</vt:lpstr>
      <vt:lpstr>Aptos</vt:lpstr>
      <vt:lpstr>Symbol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Rezultatele Proiectului </vt:lpstr>
      <vt:lpstr>Rezultatele Proiectului </vt:lpstr>
      <vt:lpstr>Rezultatele Proiectului </vt:lpstr>
      <vt:lpstr>Rezultatele Proiectului </vt:lpstr>
      <vt:lpstr>Rezultatele Proiectului </vt:lpstr>
      <vt:lpstr>Rezultatele Proiectului </vt:lpstr>
      <vt:lpstr>Rezultatele Proiectului </vt:lpstr>
      <vt:lpstr>Impactul Proiectului  </vt:lpstr>
      <vt:lpstr>Sustenabilitatea Proiectului   </vt:lpstr>
      <vt:lpstr>Sustenabilitatea Proiectului   </vt:lpstr>
      <vt:lpstr>Sustenabilitatea Proiectului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Dr. Leli P</dc:creator>
  <cp:lastModifiedBy>Zizi Cerasela Merlan</cp:lastModifiedBy>
  <cp:revision>7</cp:revision>
  <dcterms:created xsi:type="dcterms:W3CDTF">2023-07-21T07:45:00Z</dcterms:created>
  <dcterms:modified xsi:type="dcterms:W3CDTF">2024-10-09T08:20:11Z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3A4382CC3D8440839929177018F25861_12</vt:lpwstr>
  </property>
  <property fmtid="{D5CDD505-2E9C-101B-9397-08002B2CF9AE}" pid="3" name="KSOProductBuildVer">
    <vt:lpwstr>1033-12.2.0.16909</vt:lpwstr>
  </property>
</Properties>
</file>