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7020000" cx="12132000"/>
  <p:notesSz cx="6858000" cy="9144000"/>
  <p:embeddedFontLst>
    <p:embeddedFont>
      <p:font typeface="Cormorant Garamond"/>
      <p:regular r:id="rId47"/>
      <p:bold r:id="rId48"/>
      <p:italic r:id="rId49"/>
      <p:boldItalic r:id="rId50"/>
    </p:embeddedFont>
    <p:embeddedFont>
      <p:font typeface="Patrick Hand"/>
      <p:regular r:id="rId51"/>
    </p:embeddedFont>
    <p:embeddedFont>
      <p:font typeface="Lexend SemiBold"/>
      <p:regular r:id="rId52"/>
      <p:bold r:id="rId53"/>
    </p:embeddedFont>
    <p:embeddedFont>
      <p:font typeface="Cabin"/>
      <p:regular r:id="rId54"/>
      <p:bold r:id="rId55"/>
      <p:italic r:id="rId56"/>
      <p:boldItalic r:id="rId57"/>
    </p:embeddedFont>
    <p:embeddedFont>
      <p:font typeface="Antic"/>
      <p:regular r:id="rId58"/>
    </p:embeddedFont>
    <p:embeddedFont>
      <p:font typeface="Lexen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1" roundtripDataSignature="AMtx7mhwf933mWXIgvh/xOeY86UDb/vN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140914-09A5-44C0-A9DC-D6D8E89420D0}">
  <a:tblStyle styleId="{FC140914-09A5-44C0-A9DC-D6D8E89420D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rmorantGaramond-bold.fntdata"/><Relationship Id="rId47" Type="http://schemas.openxmlformats.org/officeDocument/2006/relationships/font" Target="fonts/CormorantGaramond-regular.fntdata"/><Relationship Id="rId49" Type="http://schemas.openxmlformats.org/officeDocument/2006/relationships/font" Target="fonts/Cormorant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Lexen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atrickHand-regular.fntdata"/><Relationship Id="rId50" Type="http://schemas.openxmlformats.org/officeDocument/2006/relationships/font" Target="fonts/CormorantGaramond-boldItalic.fntdata"/><Relationship Id="rId53" Type="http://schemas.openxmlformats.org/officeDocument/2006/relationships/font" Target="fonts/LexendSemiBold-bold.fntdata"/><Relationship Id="rId52" Type="http://schemas.openxmlformats.org/officeDocument/2006/relationships/font" Target="fonts/LexendSemiBold-regular.fntdata"/><Relationship Id="rId11" Type="http://schemas.openxmlformats.org/officeDocument/2006/relationships/slide" Target="slides/slide6.xml"/><Relationship Id="rId55" Type="http://schemas.openxmlformats.org/officeDocument/2006/relationships/font" Target="fonts/Cabin-bold.fntdata"/><Relationship Id="rId10" Type="http://schemas.openxmlformats.org/officeDocument/2006/relationships/slide" Target="slides/slide5.xml"/><Relationship Id="rId54" Type="http://schemas.openxmlformats.org/officeDocument/2006/relationships/font" Target="fonts/Cabin-regular.fntdata"/><Relationship Id="rId13" Type="http://schemas.openxmlformats.org/officeDocument/2006/relationships/slide" Target="slides/slide8.xml"/><Relationship Id="rId57" Type="http://schemas.openxmlformats.org/officeDocument/2006/relationships/font" Target="fonts/Cabin-boldItalic.fntdata"/><Relationship Id="rId12" Type="http://schemas.openxmlformats.org/officeDocument/2006/relationships/slide" Target="slides/slide7.xml"/><Relationship Id="rId56" Type="http://schemas.openxmlformats.org/officeDocument/2006/relationships/font" Target="fonts/Cabin-italic.fntdata"/><Relationship Id="rId15" Type="http://schemas.openxmlformats.org/officeDocument/2006/relationships/slide" Target="slides/slide10.xml"/><Relationship Id="rId59" Type="http://schemas.openxmlformats.org/officeDocument/2006/relationships/font" Target="fonts/Lexend-regular.fntdata"/><Relationship Id="rId14" Type="http://schemas.openxmlformats.org/officeDocument/2006/relationships/slide" Target="slides/slide9.xml"/><Relationship Id="rId58" Type="http://schemas.openxmlformats.org/officeDocument/2006/relationships/font" Target="fonts/Antic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7f43bf7a5_0_0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87f43bf7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5b8dada01_1_3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05b8dada0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5b8dada01_0_6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305b8dada0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05b8dada01_1_38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05b8dada01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5b8dada01_0_31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05b8dada0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05b8dada01_1_43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05b8dada0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05b8dada01_1_50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05b8dada0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9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05b8dada01_1_21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305b8dada01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5b8dada01_0_0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05b8dada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05b8dada01_0_13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05b8dada0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05b8dada01_1_59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05b8dada01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05b8dada01_1_66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05b8dada01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3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6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8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4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5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05bf6b0d12_0_0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g305bf6b0d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8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466292" y="685800"/>
            <a:ext cx="592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ctrTitle"/>
          </p:nvPr>
        </p:nvSpPr>
        <p:spPr>
          <a:xfrm>
            <a:off x="5361086" y="797606"/>
            <a:ext cx="5815500" cy="4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1" name="Google Shape;11;p50"/>
          <p:cNvSpPr txBox="1"/>
          <p:nvPr>
            <p:ph idx="1" type="subTitle"/>
          </p:nvPr>
        </p:nvSpPr>
        <p:spPr>
          <a:xfrm>
            <a:off x="4927199" y="5554207"/>
            <a:ext cx="6249600" cy="657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9"/>
          <p:cNvSpPr txBox="1"/>
          <p:nvPr>
            <p:ph type="title"/>
          </p:nvPr>
        </p:nvSpPr>
        <p:spPr>
          <a:xfrm>
            <a:off x="964198" y="737008"/>
            <a:ext cx="6159900" cy="14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54" name="Google Shape;54;p59"/>
          <p:cNvSpPr txBox="1"/>
          <p:nvPr>
            <p:ph idx="1" type="body"/>
          </p:nvPr>
        </p:nvSpPr>
        <p:spPr>
          <a:xfrm>
            <a:off x="964198" y="2207543"/>
            <a:ext cx="5550900" cy="3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✹"/>
              <a:defRPr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5" name="Google Shape;55;p59"/>
          <p:cNvSpPr/>
          <p:nvPr/>
        </p:nvSpPr>
        <p:spPr>
          <a:xfrm>
            <a:off x="8026007" y="0"/>
            <a:ext cx="41061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0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58" name="Google Shape;58;p60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/>
          <p:nvPr/>
        </p:nvSpPr>
        <p:spPr>
          <a:xfrm rot="-5400000">
            <a:off x="6976674" y="1864800"/>
            <a:ext cx="7020000" cy="329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1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62" name="Google Shape;62;p61"/>
          <p:cNvSpPr txBox="1"/>
          <p:nvPr>
            <p:ph idx="1" type="subTitle"/>
          </p:nvPr>
        </p:nvSpPr>
        <p:spPr>
          <a:xfrm>
            <a:off x="965326" y="4142975"/>
            <a:ext cx="3352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3" name="Google Shape;63;p61"/>
          <p:cNvSpPr txBox="1"/>
          <p:nvPr>
            <p:ph idx="2" type="subTitle"/>
          </p:nvPr>
        </p:nvSpPr>
        <p:spPr>
          <a:xfrm>
            <a:off x="4666621" y="4142973"/>
            <a:ext cx="3352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4" name="Google Shape;64;p61"/>
          <p:cNvSpPr txBox="1"/>
          <p:nvPr>
            <p:ph idx="3" type="subTitle"/>
          </p:nvPr>
        </p:nvSpPr>
        <p:spPr>
          <a:xfrm>
            <a:off x="965325" y="3515596"/>
            <a:ext cx="3352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9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61"/>
          <p:cNvSpPr txBox="1"/>
          <p:nvPr>
            <p:ph idx="4" type="subTitle"/>
          </p:nvPr>
        </p:nvSpPr>
        <p:spPr>
          <a:xfrm>
            <a:off x="4666620" y="3515596"/>
            <a:ext cx="3352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9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2"/>
          <p:cNvSpPr txBox="1"/>
          <p:nvPr>
            <p:ph type="title"/>
          </p:nvPr>
        </p:nvSpPr>
        <p:spPr>
          <a:xfrm>
            <a:off x="6828613" y="3045310"/>
            <a:ext cx="38175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62"/>
          <p:cNvSpPr txBox="1"/>
          <p:nvPr>
            <p:ph idx="2" type="title"/>
          </p:nvPr>
        </p:nvSpPr>
        <p:spPr>
          <a:xfrm>
            <a:off x="792678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69" name="Google Shape;69;p62"/>
          <p:cNvSpPr txBox="1"/>
          <p:nvPr>
            <p:ph idx="1" type="subTitle"/>
          </p:nvPr>
        </p:nvSpPr>
        <p:spPr>
          <a:xfrm>
            <a:off x="7008922" y="5282367"/>
            <a:ext cx="34569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0" name="Google Shape;70;p62"/>
          <p:cNvSpPr/>
          <p:nvPr/>
        </p:nvSpPr>
        <p:spPr>
          <a:xfrm>
            <a:off x="-42921" y="0"/>
            <a:ext cx="61089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3"/>
          <p:cNvSpPr txBox="1"/>
          <p:nvPr>
            <p:ph type="title"/>
          </p:nvPr>
        </p:nvSpPr>
        <p:spPr>
          <a:xfrm>
            <a:off x="6066000" y="1356231"/>
            <a:ext cx="51051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63"/>
          <p:cNvSpPr txBox="1"/>
          <p:nvPr>
            <p:ph idx="1" type="subTitle"/>
          </p:nvPr>
        </p:nvSpPr>
        <p:spPr>
          <a:xfrm>
            <a:off x="6066000" y="2731672"/>
            <a:ext cx="51051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4" name="Google Shape;74;p63"/>
          <p:cNvSpPr/>
          <p:nvPr/>
        </p:nvSpPr>
        <p:spPr>
          <a:xfrm>
            <a:off x="0" y="171"/>
            <a:ext cx="50046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4"/>
          <p:cNvSpPr/>
          <p:nvPr/>
        </p:nvSpPr>
        <p:spPr>
          <a:xfrm>
            <a:off x="6068853" y="-8837"/>
            <a:ext cx="6063300" cy="70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4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/>
          <p:nvPr/>
        </p:nvSpPr>
        <p:spPr>
          <a:xfrm>
            <a:off x="0" y="5068533"/>
            <a:ext cx="12132000" cy="194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5"/>
          <p:cNvSpPr txBox="1"/>
          <p:nvPr>
            <p:ph hasCustomPrompt="1" type="title"/>
          </p:nvPr>
        </p:nvSpPr>
        <p:spPr>
          <a:xfrm>
            <a:off x="2933492" y="3006139"/>
            <a:ext cx="6264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>
            <a:r>
              <a:t>xx%</a:t>
            </a:r>
          </a:p>
        </p:txBody>
      </p:sp>
      <p:sp>
        <p:nvSpPr>
          <p:cNvPr id="81" name="Google Shape;81;p65"/>
          <p:cNvSpPr txBox="1"/>
          <p:nvPr>
            <p:ph idx="1" type="subTitle"/>
          </p:nvPr>
        </p:nvSpPr>
        <p:spPr>
          <a:xfrm>
            <a:off x="2933492" y="5400296"/>
            <a:ext cx="6264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82" name="Google Shape;82;p65"/>
          <p:cNvCxnSpPr/>
          <p:nvPr/>
        </p:nvCxnSpPr>
        <p:spPr>
          <a:xfrm>
            <a:off x="2933492" y="6282992"/>
            <a:ext cx="920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6"/>
          <p:cNvSpPr/>
          <p:nvPr/>
        </p:nvSpPr>
        <p:spPr>
          <a:xfrm>
            <a:off x="5802769" y="-10031"/>
            <a:ext cx="63291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6"/>
          <p:cNvSpPr txBox="1"/>
          <p:nvPr>
            <p:ph type="title"/>
          </p:nvPr>
        </p:nvSpPr>
        <p:spPr>
          <a:xfrm>
            <a:off x="6883059" y="1897148"/>
            <a:ext cx="42936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86" name="Google Shape;86;p66"/>
          <p:cNvSpPr txBox="1"/>
          <p:nvPr>
            <p:ph idx="1" type="subTitle"/>
          </p:nvPr>
        </p:nvSpPr>
        <p:spPr>
          <a:xfrm>
            <a:off x="6883059" y="3663863"/>
            <a:ext cx="36666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9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7"/>
          <p:cNvSpPr/>
          <p:nvPr/>
        </p:nvSpPr>
        <p:spPr>
          <a:xfrm>
            <a:off x="7476621" y="0"/>
            <a:ext cx="46554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7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Google Shape;90;p67"/>
          <p:cNvSpPr txBox="1"/>
          <p:nvPr>
            <p:ph idx="2" type="title"/>
          </p:nvPr>
        </p:nvSpPr>
        <p:spPr>
          <a:xfrm>
            <a:off x="981579" y="2120407"/>
            <a:ext cx="13191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91" name="Google Shape;91;p67"/>
          <p:cNvSpPr txBox="1"/>
          <p:nvPr>
            <p:ph idx="3" type="title"/>
          </p:nvPr>
        </p:nvSpPr>
        <p:spPr>
          <a:xfrm>
            <a:off x="981579" y="5240595"/>
            <a:ext cx="13191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92" name="Google Shape;92;p67"/>
          <p:cNvSpPr txBox="1"/>
          <p:nvPr>
            <p:ph idx="4" type="title"/>
          </p:nvPr>
        </p:nvSpPr>
        <p:spPr>
          <a:xfrm>
            <a:off x="981579" y="3680501"/>
            <a:ext cx="13191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93" name="Google Shape;93;p67"/>
          <p:cNvSpPr txBox="1"/>
          <p:nvPr>
            <p:ph idx="1" type="subTitle"/>
          </p:nvPr>
        </p:nvSpPr>
        <p:spPr>
          <a:xfrm>
            <a:off x="2405935" y="2503501"/>
            <a:ext cx="44544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67"/>
          <p:cNvSpPr txBox="1"/>
          <p:nvPr>
            <p:ph idx="5" type="title"/>
          </p:nvPr>
        </p:nvSpPr>
        <p:spPr>
          <a:xfrm>
            <a:off x="2405946" y="1990672"/>
            <a:ext cx="44544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" name="Google Shape;95;p67"/>
          <p:cNvSpPr txBox="1"/>
          <p:nvPr>
            <p:ph idx="6" type="subTitle"/>
          </p:nvPr>
        </p:nvSpPr>
        <p:spPr>
          <a:xfrm>
            <a:off x="2405935" y="5630774"/>
            <a:ext cx="44544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6" name="Google Shape;96;p67"/>
          <p:cNvSpPr txBox="1"/>
          <p:nvPr>
            <p:ph idx="7" type="title"/>
          </p:nvPr>
        </p:nvSpPr>
        <p:spPr>
          <a:xfrm>
            <a:off x="2405954" y="5117950"/>
            <a:ext cx="44544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7" name="Google Shape;97;p67"/>
          <p:cNvSpPr txBox="1"/>
          <p:nvPr>
            <p:ph idx="8" type="subTitle"/>
          </p:nvPr>
        </p:nvSpPr>
        <p:spPr>
          <a:xfrm>
            <a:off x="2405935" y="4098580"/>
            <a:ext cx="44544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67"/>
          <p:cNvSpPr txBox="1"/>
          <p:nvPr>
            <p:ph idx="9" type="title"/>
          </p:nvPr>
        </p:nvSpPr>
        <p:spPr>
          <a:xfrm>
            <a:off x="2405938" y="3585753"/>
            <a:ext cx="44544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8"/>
          <p:cNvSpPr/>
          <p:nvPr/>
        </p:nvSpPr>
        <p:spPr>
          <a:xfrm>
            <a:off x="3204585" y="-10031"/>
            <a:ext cx="89274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8"/>
          <p:cNvSpPr txBox="1"/>
          <p:nvPr>
            <p:ph type="title"/>
          </p:nvPr>
        </p:nvSpPr>
        <p:spPr>
          <a:xfrm>
            <a:off x="6066000" y="1976000"/>
            <a:ext cx="5118000" cy="19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02" name="Google Shape;102;p68"/>
          <p:cNvSpPr txBox="1"/>
          <p:nvPr>
            <p:ph idx="1" type="subTitle"/>
          </p:nvPr>
        </p:nvSpPr>
        <p:spPr>
          <a:xfrm>
            <a:off x="7443189" y="4114811"/>
            <a:ext cx="37407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1"/>
          <p:cNvSpPr txBox="1"/>
          <p:nvPr>
            <p:ph type="title"/>
          </p:nvPr>
        </p:nvSpPr>
        <p:spPr>
          <a:xfrm>
            <a:off x="955276" y="1667480"/>
            <a:ext cx="57123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7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9"/>
          <p:cNvSpPr txBox="1"/>
          <p:nvPr>
            <p:ph type="title"/>
          </p:nvPr>
        </p:nvSpPr>
        <p:spPr>
          <a:xfrm>
            <a:off x="3940512" y="737008"/>
            <a:ext cx="7236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05" name="Google Shape;105;p69"/>
          <p:cNvSpPr/>
          <p:nvPr/>
        </p:nvSpPr>
        <p:spPr>
          <a:xfrm>
            <a:off x="100" y="0"/>
            <a:ext cx="38256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7_1_1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0"/>
          <p:cNvSpPr txBox="1"/>
          <p:nvPr>
            <p:ph type="title"/>
          </p:nvPr>
        </p:nvSpPr>
        <p:spPr>
          <a:xfrm>
            <a:off x="955276" y="737008"/>
            <a:ext cx="71997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08" name="Google Shape;108;p70"/>
          <p:cNvSpPr/>
          <p:nvPr/>
        </p:nvSpPr>
        <p:spPr>
          <a:xfrm>
            <a:off x="8306519" y="0"/>
            <a:ext cx="38256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1"/>
          <p:cNvSpPr/>
          <p:nvPr/>
        </p:nvSpPr>
        <p:spPr>
          <a:xfrm>
            <a:off x="3931457" y="0"/>
            <a:ext cx="82005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1"/>
          <p:cNvSpPr txBox="1"/>
          <p:nvPr>
            <p:ph type="title"/>
          </p:nvPr>
        </p:nvSpPr>
        <p:spPr>
          <a:xfrm>
            <a:off x="3931457" y="737008"/>
            <a:ext cx="7245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2"/>
          <p:cNvSpPr txBox="1"/>
          <p:nvPr>
            <p:ph type="title"/>
          </p:nvPr>
        </p:nvSpPr>
        <p:spPr>
          <a:xfrm>
            <a:off x="964430" y="737008"/>
            <a:ext cx="687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14" name="Google Shape;114;p72"/>
          <p:cNvSpPr txBox="1"/>
          <p:nvPr>
            <p:ph idx="1" type="subTitle"/>
          </p:nvPr>
        </p:nvSpPr>
        <p:spPr>
          <a:xfrm>
            <a:off x="964264" y="3184386"/>
            <a:ext cx="63216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15" name="Google Shape;115;p72"/>
          <p:cNvSpPr txBox="1"/>
          <p:nvPr>
            <p:ph idx="2" type="subTitle"/>
          </p:nvPr>
        </p:nvSpPr>
        <p:spPr>
          <a:xfrm>
            <a:off x="964265" y="5021071"/>
            <a:ext cx="63216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16" name="Google Shape;116;p72"/>
          <p:cNvSpPr txBox="1"/>
          <p:nvPr>
            <p:ph idx="3" type="subTitle"/>
          </p:nvPr>
        </p:nvSpPr>
        <p:spPr>
          <a:xfrm>
            <a:off x="964264" y="2557008"/>
            <a:ext cx="6876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9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72"/>
          <p:cNvSpPr txBox="1"/>
          <p:nvPr>
            <p:ph idx="4" type="subTitle"/>
          </p:nvPr>
        </p:nvSpPr>
        <p:spPr>
          <a:xfrm>
            <a:off x="964265" y="4393693"/>
            <a:ext cx="6876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9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72"/>
          <p:cNvSpPr/>
          <p:nvPr/>
        </p:nvSpPr>
        <p:spPr>
          <a:xfrm>
            <a:off x="8635459" y="0"/>
            <a:ext cx="34968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3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21" name="Google Shape;121;p73"/>
          <p:cNvSpPr txBox="1"/>
          <p:nvPr>
            <p:ph idx="1" type="body"/>
          </p:nvPr>
        </p:nvSpPr>
        <p:spPr>
          <a:xfrm>
            <a:off x="955276" y="1752816"/>
            <a:ext cx="49419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✹"/>
              <a:defRPr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p73"/>
          <p:cNvSpPr txBox="1"/>
          <p:nvPr>
            <p:ph idx="2" type="body"/>
          </p:nvPr>
        </p:nvSpPr>
        <p:spPr>
          <a:xfrm>
            <a:off x="6234765" y="2711882"/>
            <a:ext cx="49419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✹"/>
              <a:defRPr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3" name="Google Shape;123;p73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4"/>
          <p:cNvSpPr txBox="1"/>
          <p:nvPr>
            <p:ph type="ctrTitle"/>
          </p:nvPr>
        </p:nvSpPr>
        <p:spPr>
          <a:xfrm>
            <a:off x="944661" y="704730"/>
            <a:ext cx="56478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26" name="Google Shape;126;p74"/>
          <p:cNvSpPr txBox="1"/>
          <p:nvPr>
            <p:ph idx="1" type="subTitle"/>
          </p:nvPr>
        </p:nvSpPr>
        <p:spPr>
          <a:xfrm>
            <a:off x="944661" y="2589388"/>
            <a:ext cx="50451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74"/>
          <p:cNvSpPr txBox="1"/>
          <p:nvPr>
            <p:ph idx="2" type="subTitle"/>
          </p:nvPr>
        </p:nvSpPr>
        <p:spPr>
          <a:xfrm>
            <a:off x="944661" y="4135843"/>
            <a:ext cx="49818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5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30" name="Google Shape;130;p75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 sz="1600"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5pPr>
            <a:lvl6pPr indent="-3492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6pPr>
            <a:lvl7pPr indent="-3492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lvl7pPr>
            <a:lvl8pPr indent="-3492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8pPr>
            <a:lvl9pPr indent="-3492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6"/>
          <p:cNvSpPr txBox="1"/>
          <p:nvPr>
            <p:ph type="title"/>
          </p:nvPr>
        </p:nvSpPr>
        <p:spPr>
          <a:xfrm>
            <a:off x="955276" y="5339622"/>
            <a:ext cx="10221300" cy="9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7"/>
          <p:cNvSpPr txBox="1"/>
          <p:nvPr>
            <p:ph type="title"/>
          </p:nvPr>
        </p:nvSpPr>
        <p:spPr>
          <a:xfrm>
            <a:off x="935971" y="4431011"/>
            <a:ext cx="60552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" name="Google Shape;135;p77"/>
          <p:cNvSpPr txBox="1"/>
          <p:nvPr>
            <p:ph idx="1" type="subTitle"/>
          </p:nvPr>
        </p:nvSpPr>
        <p:spPr>
          <a:xfrm>
            <a:off x="935971" y="1898205"/>
            <a:ext cx="5605200" cy="27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8"/>
          <p:cNvSpPr/>
          <p:nvPr/>
        </p:nvSpPr>
        <p:spPr>
          <a:xfrm>
            <a:off x="8355046" y="0"/>
            <a:ext cx="3777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8"/>
          <p:cNvSpPr txBox="1"/>
          <p:nvPr>
            <p:ph type="title"/>
          </p:nvPr>
        </p:nvSpPr>
        <p:spPr>
          <a:xfrm>
            <a:off x="955276" y="737008"/>
            <a:ext cx="6228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39" name="Google Shape;139;p78"/>
          <p:cNvSpPr txBox="1"/>
          <p:nvPr>
            <p:ph idx="1" type="body"/>
          </p:nvPr>
        </p:nvSpPr>
        <p:spPr>
          <a:xfrm>
            <a:off x="955276" y="1759094"/>
            <a:ext cx="5110800" cy="4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naheim"/>
              <a:buChar char="✹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2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6" name="Google Shape;16;p52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 sz="1600"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5pPr>
            <a:lvl6pPr indent="-3492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6pPr>
            <a:lvl7pPr indent="-3492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lvl7pPr>
            <a:lvl8pPr indent="-3492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  <a:defRPr/>
            </a:lvl8pPr>
            <a:lvl9pPr indent="-3492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9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42" name="Google Shape;142;p79"/>
          <p:cNvSpPr txBox="1"/>
          <p:nvPr>
            <p:ph idx="2" type="title"/>
          </p:nvPr>
        </p:nvSpPr>
        <p:spPr>
          <a:xfrm>
            <a:off x="2746146" y="2040866"/>
            <a:ext cx="3048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43" name="Google Shape;143;p79"/>
          <p:cNvSpPr txBox="1"/>
          <p:nvPr>
            <p:ph idx="1" type="subTitle"/>
          </p:nvPr>
        </p:nvSpPr>
        <p:spPr>
          <a:xfrm>
            <a:off x="2746146" y="2733441"/>
            <a:ext cx="3048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44" name="Google Shape;144;p79"/>
          <p:cNvSpPr txBox="1"/>
          <p:nvPr>
            <p:ph idx="3" type="title"/>
          </p:nvPr>
        </p:nvSpPr>
        <p:spPr>
          <a:xfrm>
            <a:off x="7700402" y="2040866"/>
            <a:ext cx="3048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45" name="Google Shape;145;p79"/>
          <p:cNvSpPr txBox="1"/>
          <p:nvPr>
            <p:ph idx="4" type="subTitle"/>
          </p:nvPr>
        </p:nvSpPr>
        <p:spPr>
          <a:xfrm>
            <a:off x="7700402" y="2733441"/>
            <a:ext cx="3048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46" name="Google Shape;146;p79"/>
          <p:cNvSpPr txBox="1"/>
          <p:nvPr>
            <p:ph idx="5" type="title"/>
          </p:nvPr>
        </p:nvSpPr>
        <p:spPr>
          <a:xfrm>
            <a:off x="2746146" y="4441324"/>
            <a:ext cx="3048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47" name="Google Shape;147;p79"/>
          <p:cNvSpPr txBox="1"/>
          <p:nvPr>
            <p:ph idx="6" type="subTitle"/>
          </p:nvPr>
        </p:nvSpPr>
        <p:spPr>
          <a:xfrm>
            <a:off x="2746146" y="5133600"/>
            <a:ext cx="3048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48" name="Google Shape;148;p79"/>
          <p:cNvSpPr txBox="1"/>
          <p:nvPr>
            <p:ph idx="7" type="title"/>
          </p:nvPr>
        </p:nvSpPr>
        <p:spPr>
          <a:xfrm>
            <a:off x="7700402" y="4441324"/>
            <a:ext cx="3048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49" name="Google Shape;149;p79"/>
          <p:cNvSpPr txBox="1"/>
          <p:nvPr>
            <p:ph idx="8" type="subTitle"/>
          </p:nvPr>
        </p:nvSpPr>
        <p:spPr>
          <a:xfrm>
            <a:off x="7700402" y="5133600"/>
            <a:ext cx="3048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0" name="Google Shape;150;p79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0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53" name="Google Shape;153;p80"/>
          <p:cNvSpPr txBox="1"/>
          <p:nvPr>
            <p:ph idx="2" type="title"/>
          </p:nvPr>
        </p:nvSpPr>
        <p:spPr>
          <a:xfrm>
            <a:off x="2542486" y="1993948"/>
            <a:ext cx="3178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4" name="Google Shape;154;p80"/>
          <p:cNvSpPr txBox="1"/>
          <p:nvPr>
            <p:ph idx="1" type="subTitle"/>
          </p:nvPr>
        </p:nvSpPr>
        <p:spPr>
          <a:xfrm>
            <a:off x="2542486" y="2674430"/>
            <a:ext cx="317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5" name="Google Shape;155;p80"/>
          <p:cNvSpPr txBox="1"/>
          <p:nvPr>
            <p:ph idx="3" type="title"/>
          </p:nvPr>
        </p:nvSpPr>
        <p:spPr>
          <a:xfrm>
            <a:off x="2542501" y="3469132"/>
            <a:ext cx="3178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6" name="Google Shape;156;p80"/>
          <p:cNvSpPr txBox="1"/>
          <p:nvPr>
            <p:ph idx="4" type="subTitle"/>
          </p:nvPr>
        </p:nvSpPr>
        <p:spPr>
          <a:xfrm>
            <a:off x="2542501" y="4154087"/>
            <a:ext cx="317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7" name="Google Shape;157;p80"/>
          <p:cNvSpPr txBox="1"/>
          <p:nvPr>
            <p:ph idx="5" type="title"/>
          </p:nvPr>
        </p:nvSpPr>
        <p:spPr>
          <a:xfrm>
            <a:off x="2542486" y="4945690"/>
            <a:ext cx="3178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8" name="Google Shape;158;p80"/>
          <p:cNvSpPr txBox="1"/>
          <p:nvPr>
            <p:ph idx="6" type="subTitle"/>
          </p:nvPr>
        </p:nvSpPr>
        <p:spPr>
          <a:xfrm>
            <a:off x="2542486" y="5635210"/>
            <a:ext cx="317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9" name="Google Shape;159;p80"/>
          <p:cNvSpPr txBox="1"/>
          <p:nvPr>
            <p:ph idx="7" type="title"/>
          </p:nvPr>
        </p:nvSpPr>
        <p:spPr>
          <a:xfrm>
            <a:off x="7929708" y="1993948"/>
            <a:ext cx="3178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60" name="Google Shape;160;p80"/>
          <p:cNvSpPr txBox="1"/>
          <p:nvPr>
            <p:ph idx="8" type="subTitle"/>
          </p:nvPr>
        </p:nvSpPr>
        <p:spPr>
          <a:xfrm>
            <a:off x="7929708" y="2674431"/>
            <a:ext cx="317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1" name="Google Shape;161;p80"/>
          <p:cNvSpPr txBox="1"/>
          <p:nvPr>
            <p:ph idx="9" type="title"/>
          </p:nvPr>
        </p:nvSpPr>
        <p:spPr>
          <a:xfrm>
            <a:off x="7929708" y="3469135"/>
            <a:ext cx="3178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62" name="Google Shape;162;p80"/>
          <p:cNvSpPr txBox="1"/>
          <p:nvPr>
            <p:ph idx="13" type="subTitle"/>
          </p:nvPr>
        </p:nvSpPr>
        <p:spPr>
          <a:xfrm>
            <a:off x="7929708" y="4154091"/>
            <a:ext cx="317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3" name="Google Shape;163;p80"/>
          <p:cNvSpPr txBox="1"/>
          <p:nvPr>
            <p:ph idx="14" type="title"/>
          </p:nvPr>
        </p:nvSpPr>
        <p:spPr>
          <a:xfrm>
            <a:off x="7929708" y="4936887"/>
            <a:ext cx="3178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64" name="Google Shape;164;p80"/>
          <p:cNvSpPr txBox="1"/>
          <p:nvPr>
            <p:ph idx="15" type="subTitle"/>
          </p:nvPr>
        </p:nvSpPr>
        <p:spPr>
          <a:xfrm>
            <a:off x="7929708" y="5626409"/>
            <a:ext cx="317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5" name="Google Shape;165;p80"/>
          <p:cNvSpPr txBox="1"/>
          <p:nvPr>
            <p:ph idx="16" type="title"/>
          </p:nvPr>
        </p:nvSpPr>
        <p:spPr>
          <a:xfrm>
            <a:off x="1115243" y="2308452"/>
            <a:ext cx="928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0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6" name="Google Shape;166;p80"/>
          <p:cNvSpPr txBox="1"/>
          <p:nvPr>
            <p:ph idx="17" type="title"/>
          </p:nvPr>
        </p:nvSpPr>
        <p:spPr>
          <a:xfrm>
            <a:off x="6508968" y="2308452"/>
            <a:ext cx="925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0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7" name="Google Shape;167;p80"/>
          <p:cNvSpPr txBox="1"/>
          <p:nvPr>
            <p:ph idx="18" type="title"/>
          </p:nvPr>
        </p:nvSpPr>
        <p:spPr>
          <a:xfrm>
            <a:off x="1115243" y="3768239"/>
            <a:ext cx="928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0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8" name="Google Shape;168;p80"/>
          <p:cNvSpPr txBox="1"/>
          <p:nvPr>
            <p:ph idx="19" type="title"/>
          </p:nvPr>
        </p:nvSpPr>
        <p:spPr>
          <a:xfrm>
            <a:off x="6508968" y="3768239"/>
            <a:ext cx="925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0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9" name="Google Shape;169;p80"/>
          <p:cNvSpPr txBox="1"/>
          <p:nvPr>
            <p:ph idx="20" type="title"/>
          </p:nvPr>
        </p:nvSpPr>
        <p:spPr>
          <a:xfrm>
            <a:off x="1115243" y="5228027"/>
            <a:ext cx="928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0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0" name="Google Shape;170;p80"/>
          <p:cNvSpPr txBox="1"/>
          <p:nvPr>
            <p:ph idx="21" type="title"/>
          </p:nvPr>
        </p:nvSpPr>
        <p:spPr>
          <a:xfrm>
            <a:off x="6508968" y="5228027"/>
            <a:ext cx="925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0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1" name="Google Shape;171;p80"/>
          <p:cNvSpPr/>
          <p:nvPr/>
        </p:nvSpPr>
        <p:spPr>
          <a:xfrm>
            <a:off x="11602917" y="0"/>
            <a:ext cx="5295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1"/>
          <p:cNvSpPr/>
          <p:nvPr/>
        </p:nvSpPr>
        <p:spPr>
          <a:xfrm>
            <a:off x="3931457" y="0"/>
            <a:ext cx="82005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2"/>
          <p:cNvSpPr/>
          <p:nvPr/>
        </p:nvSpPr>
        <p:spPr>
          <a:xfrm>
            <a:off x="0" y="-5016"/>
            <a:ext cx="5124600" cy="70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3"/>
          <p:cNvSpPr/>
          <p:nvPr/>
        </p:nvSpPr>
        <p:spPr>
          <a:xfrm>
            <a:off x="100" y="0"/>
            <a:ext cx="38256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3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4"/>
          <p:cNvSpPr/>
          <p:nvPr/>
        </p:nvSpPr>
        <p:spPr>
          <a:xfrm>
            <a:off x="0" y="5068533"/>
            <a:ext cx="12132000" cy="194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0" name="Google Shape;20;p54"/>
          <p:cNvSpPr txBox="1"/>
          <p:nvPr>
            <p:ph idx="2" type="title"/>
          </p:nvPr>
        </p:nvSpPr>
        <p:spPr>
          <a:xfrm>
            <a:off x="955276" y="3887921"/>
            <a:ext cx="3099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21" name="Google Shape;21;p54"/>
          <p:cNvSpPr txBox="1"/>
          <p:nvPr>
            <p:ph idx="1" type="subTitle"/>
          </p:nvPr>
        </p:nvSpPr>
        <p:spPr>
          <a:xfrm>
            <a:off x="955276" y="4419933"/>
            <a:ext cx="30999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" name="Google Shape;22;p54"/>
          <p:cNvSpPr txBox="1"/>
          <p:nvPr>
            <p:ph idx="3" type="title"/>
          </p:nvPr>
        </p:nvSpPr>
        <p:spPr>
          <a:xfrm>
            <a:off x="4516065" y="3887921"/>
            <a:ext cx="3099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23" name="Google Shape;23;p54"/>
          <p:cNvSpPr txBox="1"/>
          <p:nvPr>
            <p:ph idx="4" type="subTitle"/>
          </p:nvPr>
        </p:nvSpPr>
        <p:spPr>
          <a:xfrm>
            <a:off x="4516065" y="4419933"/>
            <a:ext cx="30999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5" type="title"/>
          </p:nvPr>
        </p:nvSpPr>
        <p:spPr>
          <a:xfrm>
            <a:off x="8076855" y="3887921"/>
            <a:ext cx="3099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25" name="Google Shape;25;p54"/>
          <p:cNvSpPr txBox="1"/>
          <p:nvPr>
            <p:ph idx="6" type="subTitle"/>
          </p:nvPr>
        </p:nvSpPr>
        <p:spPr>
          <a:xfrm>
            <a:off x="8076855" y="4419933"/>
            <a:ext cx="30999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5"/>
          <p:cNvSpPr txBox="1"/>
          <p:nvPr>
            <p:ph idx="1" type="subTitle"/>
          </p:nvPr>
        </p:nvSpPr>
        <p:spPr>
          <a:xfrm>
            <a:off x="950127" y="4352811"/>
            <a:ext cx="5604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type="title"/>
          </p:nvPr>
        </p:nvSpPr>
        <p:spPr>
          <a:xfrm>
            <a:off x="950134" y="1891756"/>
            <a:ext cx="6034500" cy="22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1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9" name="Google Shape;29;p55"/>
          <p:cNvSpPr/>
          <p:nvPr/>
        </p:nvSpPr>
        <p:spPr>
          <a:xfrm>
            <a:off x="8566865" y="0"/>
            <a:ext cx="3565200" cy="70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6"/>
          <p:cNvSpPr txBox="1"/>
          <p:nvPr>
            <p:ph type="title"/>
          </p:nvPr>
        </p:nvSpPr>
        <p:spPr>
          <a:xfrm>
            <a:off x="3799750" y="1989780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2" name="Google Shape;32;p56"/>
          <p:cNvSpPr txBox="1"/>
          <p:nvPr>
            <p:ph idx="2" type="title"/>
          </p:nvPr>
        </p:nvSpPr>
        <p:spPr>
          <a:xfrm>
            <a:off x="5148678" y="927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3" name="Google Shape;33;p56"/>
          <p:cNvSpPr txBox="1"/>
          <p:nvPr>
            <p:ph idx="1" type="subTitle"/>
          </p:nvPr>
        </p:nvSpPr>
        <p:spPr>
          <a:xfrm>
            <a:off x="3799750" y="2550492"/>
            <a:ext cx="3457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4" name="Google Shape;34;p56"/>
          <p:cNvSpPr txBox="1"/>
          <p:nvPr>
            <p:ph idx="3" type="title"/>
          </p:nvPr>
        </p:nvSpPr>
        <p:spPr>
          <a:xfrm>
            <a:off x="7713714" y="1989780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5" name="Google Shape;35;p56"/>
          <p:cNvSpPr txBox="1"/>
          <p:nvPr>
            <p:ph idx="4" type="title"/>
          </p:nvPr>
        </p:nvSpPr>
        <p:spPr>
          <a:xfrm>
            <a:off x="9062643" y="927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6" name="Google Shape;36;p56"/>
          <p:cNvSpPr txBox="1"/>
          <p:nvPr>
            <p:ph idx="5" type="subTitle"/>
          </p:nvPr>
        </p:nvSpPr>
        <p:spPr>
          <a:xfrm>
            <a:off x="7713714" y="2550492"/>
            <a:ext cx="3457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6" type="title"/>
          </p:nvPr>
        </p:nvSpPr>
        <p:spPr>
          <a:xfrm>
            <a:off x="3799750" y="4918216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56"/>
          <p:cNvSpPr txBox="1"/>
          <p:nvPr>
            <p:ph idx="7" type="title"/>
          </p:nvPr>
        </p:nvSpPr>
        <p:spPr>
          <a:xfrm>
            <a:off x="5148678" y="3860069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9" name="Google Shape;39;p56"/>
          <p:cNvSpPr txBox="1"/>
          <p:nvPr>
            <p:ph idx="8" type="subTitle"/>
          </p:nvPr>
        </p:nvSpPr>
        <p:spPr>
          <a:xfrm>
            <a:off x="3799750" y="5474757"/>
            <a:ext cx="3457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9" type="title"/>
          </p:nvPr>
        </p:nvSpPr>
        <p:spPr>
          <a:xfrm>
            <a:off x="7713714" y="4918216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1" name="Google Shape;41;p56"/>
          <p:cNvSpPr txBox="1"/>
          <p:nvPr>
            <p:ph idx="13" type="title"/>
          </p:nvPr>
        </p:nvSpPr>
        <p:spPr>
          <a:xfrm>
            <a:off x="9062643" y="3860069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2" name="Google Shape;42;p56"/>
          <p:cNvSpPr txBox="1"/>
          <p:nvPr>
            <p:ph idx="14" type="subTitle"/>
          </p:nvPr>
        </p:nvSpPr>
        <p:spPr>
          <a:xfrm>
            <a:off x="7713714" y="5474757"/>
            <a:ext cx="3457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3" name="Google Shape;43;p56"/>
          <p:cNvSpPr txBox="1"/>
          <p:nvPr>
            <p:ph idx="15" type="title"/>
          </p:nvPr>
        </p:nvSpPr>
        <p:spPr>
          <a:xfrm>
            <a:off x="955276" y="739013"/>
            <a:ext cx="2977800" cy="23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7"/>
          <p:cNvSpPr/>
          <p:nvPr/>
        </p:nvSpPr>
        <p:spPr>
          <a:xfrm>
            <a:off x="0" y="-5016"/>
            <a:ext cx="5124600" cy="70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7"/>
          <p:cNvSpPr/>
          <p:nvPr/>
        </p:nvSpPr>
        <p:spPr>
          <a:xfrm>
            <a:off x="5116031" y="-5016"/>
            <a:ext cx="70158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7"/>
          <p:cNvSpPr txBox="1"/>
          <p:nvPr>
            <p:ph type="title"/>
          </p:nvPr>
        </p:nvSpPr>
        <p:spPr>
          <a:xfrm>
            <a:off x="955276" y="3045310"/>
            <a:ext cx="38175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57"/>
          <p:cNvSpPr txBox="1"/>
          <p:nvPr>
            <p:ph idx="2" type="title"/>
          </p:nvPr>
        </p:nvSpPr>
        <p:spPr>
          <a:xfrm>
            <a:off x="124305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9" name="Google Shape;49;p57"/>
          <p:cNvSpPr txBox="1"/>
          <p:nvPr>
            <p:ph idx="1" type="subTitle"/>
          </p:nvPr>
        </p:nvSpPr>
        <p:spPr>
          <a:xfrm>
            <a:off x="955276" y="5282367"/>
            <a:ext cx="34569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Lexend"/>
              <a:buNone/>
              <a:defRPr b="0" i="0" sz="43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b="0" i="0" sz="38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7" name="Google Shape;7;p49"/>
          <p:cNvSpPr txBox="1"/>
          <p:nvPr>
            <p:ph idx="1" type="body"/>
          </p:nvPr>
        </p:nvSpPr>
        <p:spPr>
          <a:xfrm>
            <a:off x="955276" y="1572932"/>
            <a:ext cx="102213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●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○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■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●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○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■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●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○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Char char="■"/>
              <a:defRPr b="0" i="0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8" name="Google Shape;8;p49"/>
          <p:cNvSpPr txBox="1"/>
          <p:nvPr/>
        </p:nvSpPr>
        <p:spPr>
          <a:xfrm>
            <a:off x="4427835" y="6387333"/>
            <a:ext cx="35058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25" lIns="122450" spcFirstLastPara="1" rIns="122450" wrap="square" tIns="61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888888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jpg"/><Relationship Id="rId4" Type="http://schemas.openxmlformats.org/officeDocument/2006/relationships/image" Target="../media/image31.jpg"/><Relationship Id="rId5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Relationship Id="rId5" Type="http://schemas.openxmlformats.org/officeDocument/2006/relationships/image" Target="../media/image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hyperlink" Target="mailto:contact@dasarad.ro" TargetMode="External"/><Relationship Id="rId4" Type="http://schemas.openxmlformats.org/officeDocument/2006/relationships/hyperlink" Target="http://www.dasarad.ro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87f43bf7a5_0_0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456025" y="10"/>
            <a:ext cx="2615300" cy="249081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85" name="Google Shape;185;g287f43bf7a5_0_0"/>
          <p:cNvGrpSpPr/>
          <p:nvPr/>
        </p:nvGrpSpPr>
        <p:grpSpPr>
          <a:xfrm>
            <a:off x="2300046" y="5823448"/>
            <a:ext cx="7128396" cy="962643"/>
            <a:chOff x="133425" y="5467350"/>
            <a:chExt cx="11497412" cy="1552650"/>
          </a:xfrm>
        </p:grpSpPr>
        <p:grpSp>
          <p:nvGrpSpPr>
            <p:cNvPr id="186" name="Google Shape;186;g287f43bf7a5_0_0"/>
            <p:cNvGrpSpPr/>
            <p:nvPr/>
          </p:nvGrpSpPr>
          <p:grpSpPr>
            <a:xfrm>
              <a:off x="133425" y="5467350"/>
              <a:ext cx="4143662" cy="1552650"/>
              <a:chOff x="357398" y="5612457"/>
              <a:chExt cx="3893322" cy="1407533"/>
            </a:xfrm>
          </p:grpSpPr>
          <p:pic>
            <p:nvPicPr>
              <p:cNvPr id="187" name="Google Shape;187;g287f43bf7a5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78581" y="5810944"/>
                <a:ext cx="1272138" cy="9945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g287f43bf7a5_0_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57398" y="5612457"/>
                <a:ext cx="1770765" cy="14075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g287f43bf7a5_0_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547475" y="5695112"/>
              <a:ext cx="1083362" cy="109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g287f43bf7a5_0_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8937" y="5591837"/>
              <a:ext cx="1010925" cy="128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g287f43bf7a5_0_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57476" y="5731758"/>
              <a:ext cx="1561050" cy="10238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g287f43bf7a5_0_0"/>
          <p:cNvSpPr txBox="1"/>
          <p:nvPr/>
        </p:nvSpPr>
        <p:spPr>
          <a:xfrm>
            <a:off x="1068675" y="2782400"/>
            <a:ext cx="9755400" cy="19992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ctr" bIns="94750" lIns="94750" spcFirstLastPara="1" rIns="94750" wrap="square" tIns="94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Teach Me to Help</a:t>
            </a:r>
            <a:endParaRPr sz="7200">
              <a:solidFill>
                <a:srgbClr val="FFFFFF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Învață-mă să ajut</a:t>
            </a:r>
            <a:endParaRPr sz="6300">
              <a:solidFill>
                <a:schemeClr val="accent6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93" name="Google Shape;193;g287f43bf7a5_0_0"/>
          <p:cNvSpPr/>
          <p:nvPr/>
        </p:nvSpPr>
        <p:spPr>
          <a:xfrm>
            <a:off x="5467000" y="4781603"/>
            <a:ext cx="5083800" cy="549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4750" lIns="94750" spcFirstLastPara="1" rIns="94750" wrap="square" tIns="94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EFEFE"/>
                </a:solidFill>
                <a:latin typeface="Antic"/>
                <a:ea typeface="Antic"/>
                <a:cs typeface="Antic"/>
                <a:sym typeface="Antic"/>
              </a:rPr>
              <a:t>Project no: 2022-1-RO01-KA220-VET-000085029</a:t>
            </a:r>
            <a:endParaRPr b="1" i="0" sz="1600" u="none" cap="none" strike="noStrike">
              <a:solidFill>
                <a:srgbClr val="FF9900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194" name="Google Shape;194;g287f43bf7a5_0_0"/>
          <p:cNvPicPr preferRelativeResize="0"/>
          <p:nvPr/>
        </p:nvPicPr>
        <p:blipFill rotWithShape="1">
          <a:blip r:embed="rId9">
            <a:alphaModFix/>
          </a:blip>
          <a:srcRect b="0" l="2732" r="2722" t="0"/>
          <a:stretch/>
        </p:blipFill>
        <p:spPr>
          <a:xfrm>
            <a:off x="9428457" y="413193"/>
            <a:ext cx="2372301" cy="55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>
            <p:ph type="title"/>
          </p:nvPr>
        </p:nvSpPr>
        <p:spPr>
          <a:xfrm>
            <a:off x="9552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Obiective</a:t>
            </a:r>
            <a:endParaRPr/>
          </a:p>
        </p:txBody>
      </p:sp>
      <p:sp>
        <p:nvSpPr>
          <p:cNvPr id="279" name="Google Shape;279;p11"/>
          <p:cNvSpPr txBox="1"/>
          <p:nvPr>
            <p:ph idx="1" type="body"/>
          </p:nvPr>
        </p:nvSpPr>
        <p:spPr>
          <a:xfrm>
            <a:off x="955276" y="1572932"/>
            <a:ext cx="84909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-4381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lang="en" sz="1900">
                <a:solidFill>
                  <a:srgbClr val="5F7D95"/>
                </a:solidFill>
              </a:rPr>
              <a:t>Creșterea competențelor în proiectarea și dezvoltarea unui curs online adaptat caracteristicilor persoanelor cu dizabilități, pentru un număr de </a:t>
            </a:r>
            <a:r>
              <a:rPr b="1" lang="en" sz="1900">
                <a:solidFill>
                  <a:srgbClr val="5F7D95"/>
                </a:solidFill>
              </a:rPr>
              <a:t>100 de asistenți sociali</a:t>
            </a:r>
            <a:r>
              <a:rPr lang="en" sz="1900">
                <a:solidFill>
                  <a:srgbClr val="5F7D95"/>
                </a:solidFill>
              </a:rPr>
              <a:t>, peste 18 luni.</a:t>
            </a:r>
            <a:endParaRPr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lang="en" sz="1900">
                <a:solidFill>
                  <a:srgbClr val="5F7D95"/>
                </a:solidFill>
              </a:rPr>
              <a:t>Creșterea abilităților de comunicare eficientă pentru mediul digital, flexibilitate în comunicarea online, adaptată la caracteristicile persoanelor cu dizabilități, pentru un număr de </a:t>
            </a:r>
            <a:r>
              <a:rPr b="1" lang="en" sz="1900">
                <a:solidFill>
                  <a:srgbClr val="5F7D95"/>
                </a:solidFill>
              </a:rPr>
              <a:t>100 de asistenți sociali</a:t>
            </a:r>
            <a:r>
              <a:rPr lang="en" sz="1900">
                <a:solidFill>
                  <a:srgbClr val="5F7D95"/>
                </a:solidFill>
              </a:rPr>
              <a:t>, peste 18 luni.</a:t>
            </a:r>
            <a:endParaRPr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lang="en" sz="1900">
                <a:solidFill>
                  <a:srgbClr val="5F7D95"/>
                </a:solidFill>
              </a:rPr>
              <a:t>Consolidarea capacității celor </a:t>
            </a:r>
            <a:r>
              <a:rPr b="1" lang="en" sz="1900">
                <a:solidFill>
                  <a:srgbClr val="5F7D95"/>
                </a:solidFill>
              </a:rPr>
              <a:t>5 organizații</a:t>
            </a:r>
            <a:r>
              <a:rPr lang="en" sz="1900">
                <a:solidFill>
                  <a:srgbClr val="5F7D95"/>
                </a:solidFill>
              </a:rPr>
              <a:t> implicate în proiect de a lucra la nivel transnațional și în sectoare peste 24 de ani luni</a:t>
            </a:r>
            <a:endParaRPr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lang="en" sz="1900">
                <a:solidFill>
                  <a:srgbClr val="5F7D95"/>
                </a:solidFill>
              </a:rPr>
              <a:t>Creșterea competenței a </a:t>
            </a:r>
            <a:r>
              <a:rPr b="1" lang="en" sz="1900">
                <a:solidFill>
                  <a:srgbClr val="5F7D95"/>
                </a:solidFill>
              </a:rPr>
              <a:t>60 de persoane din organizațiile partenere</a:t>
            </a:r>
            <a:r>
              <a:rPr lang="en" sz="1900">
                <a:solidFill>
                  <a:srgbClr val="5F7D95"/>
                </a:solidFill>
              </a:rPr>
              <a:t> în tehnici și metode inovatoare de eficientizare predare și comunicare în mediul online pentru persoanele cu dizabilități la nivel european.</a:t>
            </a:r>
            <a:endParaRPr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</p:txBody>
      </p:sp>
      <p:pic>
        <p:nvPicPr>
          <p:cNvPr id="280" name="Google Shape;280;p11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281" name="Google Shape;281;p11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12"/>
          <p:cNvCxnSpPr/>
          <p:nvPr/>
        </p:nvCxnSpPr>
        <p:spPr>
          <a:xfrm>
            <a:off x="961412" y="1862173"/>
            <a:ext cx="1117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12"/>
          <p:cNvCxnSpPr/>
          <p:nvPr/>
        </p:nvCxnSpPr>
        <p:spPr>
          <a:xfrm>
            <a:off x="961412" y="4108648"/>
            <a:ext cx="1117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8" name="Google Shape;288;p12"/>
          <p:cNvPicPr preferRelativeResize="0"/>
          <p:nvPr/>
        </p:nvPicPr>
        <p:blipFill rotWithShape="1">
          <a:blip r:embed="rId3">
            <a:alphaModFix/>
          </a:blip>
          <a:srcRect b="7380" l="0" r="0" t="7381"/>
          <a:stretch/>
        </p:blipFill>
        <p:spPr>
          <a:xfrm flipH="1">
            <a:off x="7614775" y="869286"/>
            <a:ext cx="3888203" cy="4971389"/>
          </a:xfrm>
          <a:prstGeom prst="rect">
            <a:avLst/>
          </a:prstGeom>
          <a:noFill/>
          <a:ln cap="flat" cmpd="sng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20000" dist="219075">
              <a:schemeClr val="dk1"/>
            </a:outerShdw>
          </a:effectLst>
        </p:spPr>
      </p:pic>
      <p:sp>
        <p:nvSpPr>
          <p:cNvPr id="289" name="Google Shape;289;p12"/>
          <p:cNvSpPr txBox="1"/>
          <p:nvPr>
            <p:ph type="title"/>
          </p:nvPr>
        </p:nvSpPr>
        <p:spPr>
          <a:xfrm>
            <a:off x="950134" y="1891756"/>
            <a:ext cx="6034500" cy="22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400"/>
              <a:t>Strategia europeană 2021-2030</a:t>
            </a:r>
            <a:endParaRPr sz="4400"/>
          </a:p>
        </p:txBody>
      </p:sp>
      <p:sp>
        <p:nvSpPr>
          <p:cNvPr id="290" name="Google Shape;290;p12"/>
          <p:cNvSpPr txBox="1"/>
          <p:nvPr>
            <p:ph idx="1" type="subTitle"/>
          </p:nvPr>
        </p:nvSpPr>
        <p:spPr>
          <a:xfrm>
            <a:off x="502050" y="4976816"/>
            <a:ext cx="64827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>
                <a:solidFill>
                  <a:srgbClr val="5F7D95"/>
                </a:solidFill>
              </a:rPr>
              <a:t>"Persoanele cu dizabilități au dreptul de a avea condiții bune la locul de muncă, de a trăi independent, de a beneficia de șanse egale, de a participa pe deplin la viața comunității lor. Ele au dreptul la o viață fără obstacole, iar obligația noastră, în calitate de comunitate, este să le asigurăm participarea deplină în societate, în condiții egale cu ceilalți."</a:t>
            </a:r>
            <a:endParaRPr i="1">
              <a:solidFill>
                <a:srgbClr val="5F7D95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i="1">
              <a:solidFill>
                <a:srgbClr val="5F7D95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>
                <a:solidFill>
                  <a:srgbClr val="5F7D95"/>
                </a:solidFill>
              </a:rPr>
              <a:t>Președinta Comisiei Europene, Ursula von der Leyen</a:t>
            </a:r>
            <a:endParaRPr i="1">
              <a:solidFill>
                <a:srgbClr val="5F7D95"/>
              </a:solidFill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/>
          <p:nvPr/>
        </p:nvSpPr>
        <p:spPr>
          <a:xfrm>
            <a:off x="0" y="0"/>
            <a:ext cx="29271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7334226" y="59363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5302790" y="325903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534201" y="3236259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 txBox="1"/>
          <p:nvPr>
            <p:ph idx="1" type="subTitle"/>
          </p:nvPr>
        </p:nvSpPr>
        <p:spPr>
          <a:xfrm>
            <a:off x="6171775" y="2383142"/>
            <a:ext cx="34578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Managementul proiectului</a:t>
            </a:r>
            <a:endParaRPr/>
          </a:p>
        </p:txBody>
      </p:sp>
      <p:sp>
        <p:nvSpPr>
          <p:cNvPr id="301" name="Google Shape;301;p13"/>
          <p:cNvSpPr txBox="1"/>
          <p:nvPr>
            <p:ph idx="5" type="subTitle"/>
          </p:nvPr>
        </p:nvSpPr>
        <p:spPr>
          <a:xfrm>
            <a:off x="3881625" y="5048550"/>
            <a:ext cx="41310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/>
              <a:t>Ghid practic pentru proiectarea și dezvoltarea unui curs în mediul online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/>
              <a:t>Pilotare: 20 persoane/organizație</a:t>
            </a:r>
            <a:endParaRPr/>
          </a:p>
        </p:txBody>
      </p:sp>
      <p:sp>
        <p:nvSpPr>
          <p:cNvPr id="302" name="Google Shape;302;p13"/>
          <p:cNvSpPr txBox="1"/>
          <p:nvPr>
            <p:ph idx="8" type="subTitle"/>
          </p:nvPr>
        </p:nvSpPr>
        <p:spPr>
          <a:xfrm>
            <a:off x="8185000" y="5017550"/>
            <a:ext cx="37638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/>
              <a:t>Video curs ”</a:t>
            </a:r>
            <a:r>
              <a:rPr i="1" lang="en"/>
              <a:t>Comunicare eficienta în mediul online</a:t>
            </a:r>
            <a:r>
              <a:rPr lang="en"/>
              <a:t>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/>
              <a:t>Pilotare: 20 persoane/organizație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/>
              <a:t>"</a:t>
            </a:r>
            <a:endParaRPr/>
          </a:p>
        </p:txBody>
      </p:sp>
      <p:sp>
        <p:nvSpPr>
          <p:cNvPr id="303" name="Google Shape;303;p13"/>
          <p:cNvSpPr txBox="1"/>
          <p:nvPr>
            <p:ph idx="15" type="title"/>
          </p:nvPr>
        </p:nvSpPr>
        <p:spPr>
          <a:xfrm>
            <a:off x="475250" y="365029"/>
            <a:ext cx="34578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400"/>
              <a:t>Pachete de lucru (WP)</a:t>
            </a:r>
            <a:endParaRPr sz="4400"/>
          </a:p>
        </p:txBody>
      </p:sp>
      <p:sp>
        <p:nvSpPr>
          <p:cNvPr id="304" name="Google Shape;304;p13"/>
          <p:cNvSpPr txBox="1"/>
          <p:nvPr>
            <p:ph type="title"/>
          </p:nvPr>
        </p:nvSpPr>
        <p:spPr>
          <a:xfrm>
            <a:off x="6171775" y="1822430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Rezultatul 1</a:t>
            </a:r>
            <a:endParaRPr/>
          </a:p>
        </p:txBody>
      </p:sp>
      <p:sp>
        <p:nvSpPr>
          <p:cNvPr id="305" name="Google Shape;305;p13"/>
          <p:cNvSpPr txBox="1"/>
          <p:nvPr>
            <p:ph idx="2" type="title"/>
          </p:nvPr>
        </p:nvSpPr>
        <p:spPr>
          <a:xfrm>
            <a:off x="7520703" y="76023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5F7D95"/>
                </a:solidFill>
              </a:rPr>
              <a:t>01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306" name="Google Shape;306;p13"/>
          <p:cNvSpPr txBox="1"/>
          <p:nvPr>
            <p:ph idx="3" type="title"/>
          </p:nvPr>
        </p:nvSpPr>
        <p:spPr>
          <a:xfrm>
            <a:off x="4140339" y="4487830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Rezultatul 2</a:t>
            </a:r>
            <a:endParaRPr/>
          </a:p>
        </p:txBody>
      </p:sp>
      <p:sp>
        <p:nvSpPr>
          <p:cNvPr id="307" name="Google Shape;307;p13"/>
          <p:cNvSpPr txBox="1"/>
          <p:nvPr>
            <p:ph idx="4" type="title"/>
          </p:nvPr>
        </p:nvSpPr>
        <p:spPr>
          <a:xfrm>
            <a:off x="5489268" y="342563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5F7D95"/>
                </a:solidFill>
              </a:rPr>
              <a:t>02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308" name="Google Shape;308;p13"/>
          <p:cNvSpPr txBox="1"/>
          <p:nvPr>
            <p:ph idx="6" type="title"/>
          </p:nvPr>
        </p:nvSpPr>
        <p:spPr>
          <a:xfrm>
            <a:off x="8371750" y="4461016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Rezultatul 3</a:t>
            </a:r>
            <a:endParaRPr/>
          </a:p>
        </p:txBody>
      </p:sp>
      <p:sp>
        <p:nvSpPr>
          <p:cNvPr id="309" name="Google Shape;309;p13"/>
          <p:cNvSpPr txBox="1"/>
          <p:nvPr>
            <p:ph idx="7" type="title"/>
          </p:nvPr>
        </p:nvSpPr>
        <p:spPr>
          <a:xfrm>
            <a:off x="9720678" y="3402869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5F7D95"/>
                </a:solidFill>
              </a:rPr>
              <a:t>03</a:t>
            </a:r>
            <a:endParaRPr>
              <a:solidFill>
                <a:srgbClr val="5F7D95"/>
              </a:solidFill>
            </a:endParaRPr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">
            <a:alphaModFix/>
          </a:blip>
          <a:srcRect b="17346" l="0" r="0" t="17340"/>
          <a:stretch/>
        </p:blipFill>
        <p:spPr>
          <a:xfrm>
            <a:off x="404400" y="3045178"/>
            <a:ext cx="3304856" cy="3237815"/>
          </a:xfrm>
          <a:prstGeom prst="rect">
            <a:avLst/>
          </a:prstGeom>
          <a:noFill/>
          <a:ln cap="flat" cmpd="sng" w="952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209550">
              <a:srgbClr val="888888"/>
            </a:outerShdw>
          </a:effectLst>
        </p:spPr>
      </p:pic>
      <p:pic>
        <p:nvPicPr>
          <p:cNvPr id="311" name="Google Shape;311;p13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0" y="0"/>
            <a:ext cx="29271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5267001" y="10657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9180965" y="10657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4"/>
          <p:cNvSpPr txBox="1"/>
          <p:nvPr>
            <p:ph idx="1" type="subTitle"/>
          </p:nvPr>
        </p:nvSpPr>
        <p:spPr>
          <a:xfrm>
            <a:off x="4104550" y="2855324"/>
            <a:ext cx="345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Evenimentele multiplicatoare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30 participanti/ organizație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Diseminare în media și mediul online</a:t>
            </a:r>
            <a:endParaRPr/>
          </a:p>
        </p:txBody>
      </p:sp>
      <p:sp>
        <p:nvSpPr>
          <p:cNvPr id="320" name="Google Shape;320;p14"/>
          <p:cNvSpPr txBox="1"/>
          <p:nvPr>
            <p:ph idx="5" type="subTitle"/>
          </p:nvPr>
        </p:nvSpPr>
        <p:spPr>
          <a:xfrm>
            <a:off x="8018525" y="2855325"/>
            <a:ext cx="34578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Întâlniri transnaționale și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cursuri de formare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2 persoane/organizație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(10 certificate)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4 persoane / organizație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(20 certificate)</a:t>
            </a:r>
            <a:endParaRPr/>
          </a:p>
        </p:txBody>
      </p:sp>
      <p:sp>
        <p:nvSpPr>
          <p:cNvPr id="321" name="Google Shape;321;p14"/>
          <p:cNvSpPr txBox="1"/>
          <p:nvPr>
            <p:ph idx="15" type="title"/>
          </p:nvPr>
        </p:nvSpPr>
        <p:spPr>
          <a:xfrm>
            <a:off x="475250" y="365029"/>
            <a:ext cx="34578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400"/>
              <a:t>Produse intelectuale</a:t>
            </a:r>
            <a:endParaRPr sz="4400"/>
          </a:p>
        </p:txBody>
      </p:sp>
      <p:sp>
        <p:nvSpPr>
          <p:cNvPr id="322" name="Google Shape;322;p14"/>
          <p:cNvSpPr txBox="1"/>
          <p:nvPr>
            <p:ph type="title"/>
          </p:nvPr>
        </p:nvSpPr>
        <p:spPr>
          <a:xfrm>
            <a:off x="4104550" y="2294580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Rezultatul 4</a:t>
            </a:r>
            <a:endParaRPr/>
          </a:p>
        </p:txBody>
      </p:sp>
      <p:sp>
        <p:nvSpPr>
          <p:cNvPr id="323" name="Google Shape;323;p14"/>
          <p:cNvSpPr txBox="1"/>
          <p:nvPr>
            <p:ph idx="2" type="title"/>
          </p:nvPr>
        </p:nvSpPr>
        <p:spPr>
          <a:xfrm>
            <a:off x="5453478" y="12323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5F7D95"/>
                </a:solidFill>
              </a:rPr>
              <a:t>04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324" name="Google Shape;324;p14"/>
          <p:cNvSpPr txBox="1"/>
          <p:nvPr>
            <p:ph idx="3" type="title"/>
          </p:nvPr>
        </p:nvSpPr>
        <p:spPr>
          <a:xfrm>
            <a:off x="8018514" y="2294580"/>
            <a:ext cx="345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Rezultatul 5</a:t>
            </a:r>
            <a:endParaRPr/>
          </a:p>
        </p:txBody>
      </p:sp>
      <p:sp>
        <p:nvSpPr>
          <p:cNvPr id="325" name="Google Shape;325;p14"/>
          <p:cNvSpPr txBox="1"/>
          <p:nvPr>
            <p:ph idx="4" type="title"/>
          </p:nvPr>
        </p:nvSpPr>
        <p:spPr>
          <a:xfrm>
            <a:off x="9367443" y="12323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5F7D95"/>
                </a:solidFill>
              </a:rPr>
              <a:t>05</a:t>
            </a:r>
            <a:endParaRPr>
              <a:solidFill>
                <a:srgbClr val="5F7D95"/>
              </a:solidFill>
            </a:endParaRPr>
          </a:p>
        </p:txBody>
      </p:sp>
      <p:pic>
        <p:nvPicPr>
          <p:cNvPr id="326" name="Google Shape;326;p14"/>
          <p:cNvPicPr preferRelativeResize="0"/>
          <p:nvPr/>
        </p:nvPicPr>
        <p:blipFill rotWithShape="1">
          <a:blip r:embed="rId3">
            <a:alphaModFix/>
          </a:blip>
          <a:srcRect b="0" l="15976" r="15977" t="0"/>
          <a:stretch/>
        </p:blipFill>
        <p:spPr>
          <a:xfrm>
            <a:off x="404400" y="3045178"/>
            <a:ext cx="3304859" cy="3237815"/>
          </a:xfrm>
          <a:prstGeom prst="rect">
            <a:avLst/>
          </a:prstGeom>
          <a:noFill/>
          <a:ln cap="flat" cmpd="sng" w="952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209550">
              <a:srgbClr val="CD2525"/>
            </a:outerShdw>
          </a:effectLst>
        </p:spPr>
      </p:pic>
      <p:pic>
        <p:nvPicPr>
          <p:cNvPr id="327" name="Google Shape;327;p14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/>
          <p:nvPr/>
        </p:nvSpPr>
        <p:spPr>
          <a:xfrm>
            <a:off x="699633" y="3663714"/>
            <a:ext cx="974700" cy="100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3093826" y="3663714"/>
            <a:ext cx="974700" cy="100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5477272" y="3663714"/>
            <a:ext cx="974700" cy="100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15"/>
          <p:cNvGrpSpPr/>
          <p:nvPr/>
        </p:nvGrpSpPr>
        <p:grpSpPr>
          <a:xfrm>
            <a:off x="902399" y="3834342"/>
            <a:ext cx="565038" cy="581989"/>
            <a:chOff x="4784571" y="3971217"/>
            <a:chExt cx="435583" cy="436110"/>
          </a:xfrm>
        </p:grpSpPr>
        <p:sp>
          <p:nvSpPr>
            <p:cNvPr id="336" name="Google Shape;336;p15"/>
            <p:cNvSpPr/>
            <p:nvPr/>
          </p:nvSpPr>
          <p:spPr>
            <a:xfrm>
              <a:off x="4798032" y="4137886"/>
              <a:ext cx="408590" cy="269441"/>
            </a:xfrm>
            <a:custGeom>
              <a:rect b="b" l="l" r="r" t="t"/>
              <a:pathLst>
                <a:path extrusionOk="0" h="7666" w="11625">
                  <a:moveTo>
                    <a:pt x="2251" y="1"/>
                  </a:moveTo>
                  <a:cubicBezTo>
                    <a:pt x="1407" y="1"/>
                    <a:pt x="719" y="690"/>
                    <a:pt x="719" y="1534"/>
                  </a:cubicBezTo>
                  <a:cubicBezTo>
                    <a:pt x="719" y="2254"/>
                    <a:pt x="1218" y="2859"/>
                    <a:pt x="1888" y="3023"/>
                  </a:cubicBezTo>
                  <a:lnTo>
                    <a:pt x="1888" y="3296"/>
                  </a:lnTo>
                  <a:lnTo>
                    <a:pt x="1471" y="3296"/>
                  </a:lnTo>
                  <a:cubicBezTo>
                    <a:pt x="659" y="3296"/>
                    <a:pt x="0" y="3956"/>
                    <a:pt x="0" y="4767"/>
                  </a:cubicBezTo>
                  <a:lnTo>
                    <a:pt x="0" y="6495"/>
                  </a:lnTo>
                  <a:lnTo>
                    <a:pt x="3558" y="6495"/>
                  </a:lnTo>
                  <a:lnTo>
                    <a:pt x="3558" y="7665"/>
                  </a:lnTo>
                  <a:lnTo>
                    <a:pt x="8060" y="7665"/>
                  </a:lnTo>
                  <a:lnTo>
                    <a:pt x="8060" y="6495"/>
                  </a:lnTo>
                  <a:lnTo>
                    <a:pt x="11625" y="6495"/>
                  </a:lnTo>
                  <a:lnTo>
                    <a:pt x="11625" y="4767"/>
                  </a:lnTo>
                  <a:cubicBezTo>
                    <a:pt x="11625" y="3956"/>
                    <a:pt x="10965" y="3297"/>
                    <a:pt x="10154" y="3297"/>
                  </a:cubicBezTo>
                  <a:lnTo>
                    <a:pt x="9735" y="3297"/>
                  </a:lnTo>
                  <a:lnTo>
                    <a:pt x="9735" y="3023"/>
                  </a:lnTo>
                  <a:cubicBezTo>
                    <a:pt x="10406" y="2859"/>
                    <a:pt x="10905" y="2254"/>
                    <a:pt x="10905" y="1534"/>
                  </a:cubicBezTo>
                  <a:cubicBezTo>
                    <a:pt x="10905" y="689"/>
                    <a:pt x="10217" y="2"/>
                    <a:pt x="9373" y="2"/>
                  </a:cubicBezTo>
                  <a:cubicBezTo>
                    <a:pt x="8527" y="2"/>
                    <a:pt x="7840" y="690"/>
                    <a:pt x="7840" y="1534"/>
                  </a:cubicBezTo>
                  <a:cubicBezTo>
                    <a:pt x="7840" y="2254"/>
                    <a:pt x="8340" y="2859"/>
                    <a:pt x="9011" y="3023"/>
                  </a:cubicBezTo>
                  <a:lnTo>
                    <a:pt x="9011" y="3297"/>
                  </a:lnTo>
                  <a:lnTo>
                    <a:pt x="8591" y="3297"/>
                  </a:lnTo>
                  <a:cubicBezTo>
                    <a:pt x="7838" y="3297"/>
                    <a:pt x="7217" y="3866"/>
                    <a:pt x="7131" y="4596"/>
                  </a:cubicBezTo>
                  <a:cubicBezTo>
                    <a:pt x="6941" y="4513"/>
                    <a:pt x="6732" y="4467"/>
                    <a:pt x="6512" y="4467"/>
                  </a:cubicBezTo>
                  <a:lnTo>
                    <a:pt x="6172" y="4467"/>
                  </a:lnTo>
                  <a:lnTo>
                    <a:pt x="6172" y="4192"/>
                  </a:lnTo>
                  <a:cubicBezTo>
                    <a:pt x="6843" y="4028"/>
                    <a:pt x="7342" y="3423"/>
                    <a:pt x="7342" y="2704"/>
                  </a:cubicBezTo>
                  <a:cubicBezTo>
                    <a:pt x="7342" y="1858"/>
                    <a:pt x="6654" y="1171"/>
                    <a:pt x="5809" y="1171"/>
                  </a:cubicBezTo>
                  <a:cubicBezTo>
                    <a:pt x="4964" y="1171"/>
                    <a:pt x="4277" y="1859"/>
                    <a:pt x="4277" y="2704"/>
                  </a:cubicBezTo>
                  <a:cubicBezTo>
                    <a:pt x="4277" y="3423"/>
                    <a:pt x="4777" y="4028"/>
                    <a:pt x="5447" y="4192"/>
                  </a:cubicBezTo>
                  <a:lnTo>
                    <a:pt x="5447" y="4467"/>
                  </a:lnTo>
                  <a:lnTo>
                    <a:pt x="5106" y="4467"/>
                  </a:lnTo>
                  <a:cubicBezTo>
                    <a:pt x="4889" y="4467"/>
                    <a:pt x="4680" y="4513"/>
                    <a:pt x="4491" y="4593"/>
                  </a:cubicBezTo>
                  <a:cubicBezTo>
                    <a:pt x="4405" y="3864"/>
                    <a:pt x="3784" y="3296"/>
                    <a:pt x="3031" y="3296"/>
                  </a:cubicBezTo>
                  <a:lnTo>
                    <a:pt x="2614" y="3296"/>
                  </a:lnTo>
                  <a:lnTo>
                    <a:pt x="2614" y="3023"/>
                  </a:lnTo>
                  <a:cubicBezTo>
                    <a:pt x="3284" y="2859"/>
                    <a:pt x="3784" y="2254"/>
                    <a:pt x="3784" y="1534"/>
                  </a:cubicBezTo>
                  <a:cubicBezTo>
                    <a:pt x="3784" y="689"/>
                    <a:pt x="3096" y="1"/>
                    <a:pt x="225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4784571" y="3971217"/>
              <a:ext cx="435583" cy="138657"/>
            </a:xfrm>
            <a:custGeom>
              <a:rect b="b" l="l" r="r" t="t"/>
              <a:pathLst>
                <a:path extrusionOk="0" h="3945" w="12393">
                  <a:moveTo>
                    <a:pt x="8179" y="907"/>
                  </a:moveTo>
                  <a:lnTo>
                    <a:pt x="9184" y="1408"/>
                  </a:lnTo>
                  <a:lnTo>
                    <a:pt x="10022" y="1053"/>
                  </a:lnTo>
                  <a:lnTo>
                    <a:pt x="10306" y="1722"/>
                  </a:lnTo>
                  <a:lnTo>
                    <a:pt x="9159" y="2208"/>
                  </a:lnTo>
                  <a:lnTo>
                    <a:pt x="8179" y="1719"/>
                  </a:lnTo>
                  <a:lnTo>
                    <a:pt x="7186" y="2214"/>
                  </a:lnTo>
                  <a:lnTo>
                    <a:pt x="6192" y="1719"/>
                  </a:lnTo>
                  <a:lnTo>
                    <a:pt x="5200" y="2214"/>
                  </a:lnTo>
                  <a:lnTo>
                    <a:pt x="4207" y="1719"/>
                  </a:lnTo>
                  <a:lnTo>
                    <a:pt x="3227" y="2208"/>
                  </a:lnTo>
                  <a:lnTo>
                    <a:pt x="2080" y="1722"/>
                  </a:lnTo>
                  <a:lnTo>
                    <a:pt x="2364" y="1053"/>
                  </a:lnTo>
                  <a:lnTo>
                    <a:pt x="3202" y="1408"/>
                  </a:lnTo>
                  <a:lnTo>
                    <a:pt x="4207" y="907"/>
                  </a:lnTo>
                  <a:lnTo>
                    <a:pt x="5200" y="1402"/>
                  </a:lnTo>
                  <a:lnTo>
                    <a:pt x="6192" y="907"/>
                  </a:lnTo>
                  <a:lnTo>
                    <a:pt x="7186" y="1402"/>
                  </a:lnTo>
                  <a:lnTo>
                    <a:pt x="8179" y="907"/>
                  </a:lnTo>
                  <a:close/>
                  <a:moveTo>
                    <a:pt x="1" y="1"/>
                  </a:moveTo>
                  <a:lnTo>
                    <a:pt x="1" y="3038"/>
                  </a:lnTo>
                  <a:lnTo>
                    <a:pt x="1236" y="3038"/>
                  </a:lnTo>
                  <a:lnTo>
                    <a:pt x="2401" y="3944"/>
                  </a:lnTo>
                  <a:lnTo>
                    <a:pt x="3563" y="3038"/>
                  </a:lnTo>
                  <a:lnTo>
                    <a:pt x="5031" y="3038"/>
                  </a:lnTo>
                  <a:lnTo>
                    <a:pt x="6195" y="3944"/>
                  </a:lnTo>
                  <a:lnTo>
                    <a:pt x="7360" y="3038"/>
                  </a:lnTo>
                  <a:lnTo>
                    <a:pt x="8827" y="3038"/>
                  </a:lnTo>
                  <a:lnTo>
                    <a:pt x="9992" y="3944"/>
                  </a:lnTo>
                  <a:lnTo>
                    <a:pt x="11157" y="3038"/>
                  </a:lnTo>
                  <a:lnTo>
                    <a:pt x="12392" y="3038"/>
                  </a:lnTo>
                  <a:lnTo>
                    <a:pt x="12392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15"/>
          <p:cNvSpPr txBox="1"/>
          <p:nvPr>
            <p:ph idx="4294967295"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Calendarul activităților</a:t>
            </a:r>
            <a:endParaRPr/>
          </a:p>
        </p:txBody>
      </p:sp>
      <p:cxnSp>
        <p:nvCxnSpPr>
          <p:cNvPr id="339" name="Google Shape;339;p15"/>
          <p:cNvCxnSpPr>
            <a:endCxn id="332" idx="2"/>
          </p:cNvCxnSpPr>
          <p:nvPr/>
        </p:nvCxnSpPr>
        <p:spPr>
          <a:xfrm flipH="1" rot="10800000">
            <a:off x="151833" y="4165014"/>
            <a:ext cx="547800" cy="1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sm" w="sm" type="none"/>
          </a:ln>
        </p:spPr>
      </p:cxnSp>
      <p:cxnSp>
        <p:nvCxnSpPr>
          <p:cNvPr id="340" name="Google Shape;340;p15"/>
          <p:cNvCxnSpPr>
            <a:stCxn id="332" idx="6"/>
            <a:endCxn id="333" idx="2"/>
          </p:cNvCxnSpPr>
          <p:nvPr/>
        </p:nvCxnSpPr>
        <p:spPr>
          <a:xfrm>
            <a:off x="1674333" y="4165014"/>
            <a:ext cx="141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15"/>
          <p:cNvCxnSpPr>
            <a:stCxn id="333" idx="6"/>
            <a:endCxn id="334" idx="2"/>
          </p:cNvCxnSpPr>
          <p:nvPr/>
        </p:nvCxnSpPr>
        <p:spPr>
          <a:xfrm>
            <a:off x="4068526" y="4165014"/>
            <a:ext cx="1408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5"/>
          <p:cNvCxnSpPr>
            <a:stCxn id="334" idx="6"/>
            <a:endCxn id="343" idx="2"/>
          </p:cNvCxnSpPr>
          <p:nvPr/>
        </p:nvCxnSpPr>
        <p:spPr>
          <a:xfrm>
            <a:off x="6451972" y="4165014"/>
            <a:ext cx="161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5"/>
          <p:cNvSpPr txBox="1"/>
          <p:nvPr>
            <p:ph idx="4294967295" type="title"/>
          </p:nvPr>
        </p:nvSpPr>
        <p:spPr>
          <a:xfrm>
            <a:off x="257359" y="1601600"/>
            <a:ext cx="1924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61225" spcFirstLastPara="1" rIns="61225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2900"/>
              <a:t>R1</a:t>
            </a:r>
            <a:endParaRPr sz="2900"/>
          </a:p>
        </p:txBody>
      </p:sp>
      <p:sp>
        <p:nvSpPr>
          <p:cNvPr id="345" name="Google Shape;345;p15"/>
          <p:cNvSpPr txBox="1"/>
          <p:nvPr>
            <p:ph idx="4294967295" type="subTitle"/>
          </p:nvPr>
        </p:nvSpPr>
        <p:spPr>
          <a:xfrm>
            <a:off x="-121451" y="2534996"/>
            <a:ext cx="2659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Managementul proiectului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1 Dec 2022 – 30 Dec 2024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346" name="Google Shape;346;p15"/>
          <p:cNvSpPr txBox="1"/>
          <p:nvPr>
            <p:ph idx="4294967295" type="title"/>
          </p:nvPr>
        </p:nvSpPr>
        <p:spPr>
          <a:xfrm>
            <a:off x="2369011" y="4778706"/>
            <a:ext cx="2424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2900"/>
              <a:t>R2</a:t>
            </a:r>
            <a:endParaRPr sz="2900"/>
          </a:p>
        </p:txBody>
      </p:sp>
      <p:sp>
        <p:nvSpPr>
          <p:cNvPr id="347" name="Google Shape;347;p15"/>
          <p:cNvSpPr txBox="1"/>
          <p:nvPr>
            <p:ph idx="4294967295" type="subTitle"/>
          </p:nvPr>
        </p:nvSpPr>
        <p:spPr>
          <a:xfrm>
            <a:off x="1467425" y="5542000"/>
            <a:ext cx="41619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Dezvoltarea ghidului practic pentru proiectarea cursurilor online și pilotarea ghidului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1 Ian 2023 – 20 Sep 2023</a:t>
            </a:r>
            <a:endParaRPr b="0" i="0" sz="17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348" name="Google Shape;348;p15"/>
          <p:cNvSpPr txBox="1"/>
          <p:nvPr>
            <p:ph idx="4294967295" type="title"/>
          </p:nvPr>
        </p:nvSpPr>
        <p:spPr>
          <a:xfrm>
            <a:off x="4763170" y="1601624"/>
            <a:ext cx="2424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2900"/>
              <a:t>R3</a:t>
            </a:r>
            <a:endParaRPr sz="2900"/>
          </a:p>
        </p:txBody>
      </p:sp>
      <p:sp>
        <p:nvSpPr>
          <p:cNvPr id="349" name="Google Shape;349;p15"/>
          <p:cNvSpPr txBox="1"/>
          <p:nvPr>
            <p:ph idx="4294967295" type="subTitle"/>
          </p:nvPr>
        </p:nvSpPr>
        <p:spPr>
          <a:xfrm>
            <a:off x="4070595" y="2535000"/>
            <a:ext cx="3809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Dezvoltarea cursului video de comunicare în mediul online și pilotarea cursului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1 Oct 2023 – 25 iul 2024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350" name="Google Shape;350;p15"/>
          <p:cNvSpPr txBox="1"/>
          <p:nvPr>
            <p:ph idx="4294967295" type="title"/>
          </p:nvPr>
        </p:nvSpPr>
        <p:spPr>
          <a:xfrm>
            <a:off x="7149385" y="4778706"/>
            <a:ext cx="24243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2900"/>
              <a:t>R4</a:t>
            </a:r>
            <a:endParaRPr sz="2900"/>
          </a:p>
        </p:txBody>
      </p:sp>
      <p:sp>
        <p:nvSpPr>
          <p:cNvPr id="351" name="Google Shape;351;p15"/>
          <p:cNvSpPr txBox="1"/>
          <p:nvPr>
            <p:ph idx="4294967295" type="subTitle"/>
          </p:nvPr>
        </p:nvSpPr>
        <p:spPr>
          <a:xfrm>
            <a:off x="6312500" y="5542000"/>
            <a:ext cx="41619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Evenimentele multiplicatoare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20 Sep 2024 – 30 sep 2024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grpSp>
        <p:nvGrpSpPr>
          <p:cNvPr id="352" name="Google Shape;352;p15"/>
          <p:cNvGrpSpPr/>
          <p:nvPr/>
        </p:nvGrpSpPr>
        <p:grpSpPr>
          <a:xfrm>
            <a:off x="5629221" y="3867760"/>
            <a:ext cx="683276" cy="579695"/>
            <a:chOff x="4467200" y="877100"/>
            <a:chExt cx="481825" cy="423475"/>
          </a:xfrm>
        </p:grpSpPr>
        <p:sp>
          <p:nvSpPr>
            <p:cNvPr id="353" name="Google Shape;353;p15"/>
            <p:cNvSpPr/>
            <p:nvPr/>
          </p:nvSpPr>
          <p:spPr>
            <a:xfrm>
              <a:off x="4467200" y="1018225"/>
              <a:ext cx="481825" cy="282350"/>
            </a:xfrm>
            <a:custGeom>
              <a:rect b="b" l="l" r="r" t="t"/>
              <a:pathLst>
                <a:path extrusionOk="0" h="11294" w="19273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608425" y="1129300"/>
              <a:ext cx="45125" cy="60175"/>
            </a:xfrm>
            <a:custGeom>
              <a:rect b="b" l="l" r="r" t="t"/>
              <a:pathLst>
                <a:path extrusionOk="0" h="2407" w="1805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4495500" y="877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4636650" y="877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15"/>
          <p:cNvSpPr/>
          <p:nvPr/>
        </p:nvSpPr>
        <p:spPr>
          <a:xfrm>
            <a:off x="8068072" y="3663714"/>
            <a:ext cx="974700" cy="100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15"/>
          <p:cNvCxnSpPr>
            <a:stCxn id="343" idx="6"/>
          </p:cNvCxnSpPr>
          <p:nvPr/>
        </p:nvCxnSpPr>
        <p:spPr>
          <a:xfrm>
            <a:off x="9042772" y="4165014"/>
            <a:ext cx="134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8" name="Google Shape;358;p15"/>
          <p:cNvGrpSpPr/>
          <p:nvPr/>
        </p:nvGrpSpPr>
        <p:grpSpPr>
          <a:xfrm>
            <a:off x="3266061" y="3866610"/>
            <a:ext cx="630323" cy="581970"/>
            <a:chOff x="5049725" y="2635825"/>
            <a:chExt cx="481825" cy="451700"/>
          </a:xfrm>
        </p:grpSpPr>
        <p:sp>
          <p:nvSpPr>
            <p:cNvPr id="359" name="Google Shape;359;p15"/>
            <p:cNvSpPr/>
            <p:nvPr/>
          </p:nvSpPr>
          <p:spPr>
            <a:xfrm>
              <a:off x="5135325" y="3031050"/>
              <a:ext cx="310550" cy="56475"/>
            </a:xfrm>
            <a:custGeom>
              <a:rect b="b" l="l" r="r" t="t"/>
              <a:pathLst>
                <a:path extrusionOk="0" h="2259" w="12422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049725" y="2946350"/>
              <a:ext cx="481825" cy="56500"/>
            </a:xfrm>
            <a:custGeom>
              <a:rect b="b" l="l" r="r" t="t"/>
              <a:pathLst>
                <a:path extrusionOk="0" h="2260" w="19273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504972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15"/>
          <p:cNvSpPr txBox="1"/>
          <p:nvPr>
            <p:ph idx="4294967295" type="title"/>
          </p:nvPr>
        </p:nvSpPr>
        <p:spPr>
          <a:xfrm>
            <a:off x="9684414" y="1601625"/>
            <a:ext cx="16926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2900"/>
              <a:t>R5</a:t>
            </a:r>
            <a:endParaRPr sz="2900"/>
          </a:p>
        </p:txBody>
      </p:sp>
      <p:sp>
        <p:nvSpPr>
          <p:cNvPr id="363" name="Google Shape;363;p15"/>
          <p:cNvSpPr txBox="1"/>
          <p:nvPr>
            <p:ph idx="4294967295" type="subTitle"/>
          </p:nvPr>
        </p:nvSpPr>
        <p:spPr>
          <a:xfrm>
            <a:off x="9200900" y="2535000"/>
            <a:ext cx="2659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Întâlniri transnaționale și cursuri de formare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14 Dec 2022 – 27 Iul 2024</a:t>
            </a:r>
            <a:endParaRPr b="0" i="0" sz="19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grpSp>
        <p:nvGrpSpPr>
          <p:cNvPr id="364" name="Google Shape;364;p15"/>
          <p:cNvGrpSpPr/>
          <p:nvPr/>
        </p:nvGrpSpPr>
        <p:grpSpPr>
          <a:xfrm>
            <a:off x="10377033" y="3663714"/>
            <a:ext cx="1513884" cy="1002600"/>
            <a:chOff x="10377033" y="3663714"/>
            <a:chExt cx="1513884" cy="1002600"/>
          </a:xfrm>
        </p:grpSpPr>
        <p:cxnSp>
          <p:nvCxnSpPr>
            <p:cNvPr id="365" name="Google Shape;365;p15"/>
            <p:cNvCxnSpPr/>
            <p:nvPr/>
          </p:nvCxnSpPr>
          <p:spPr>
            <a:xfrm>
              <a:off x="11363517" y="4165014"/>
              <a:ext cx="527400" cy="12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66" name="Google Shape;366;p15"/>
            <p:cNvSpPr/>
            <p:nvPr/>
          </p:nvSpPr>
          <p:spPr>
            <a:xfrm>
              <a:off x="10377033" y="3663714"/>
              <a:ext cx="974700" cy="1002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10579799" y="3834342"/>
              <a:ext cx="565038" cy="581989"/>
              <a:chOff x="4784571" y="3971217"/>
              <a:chExt cx="435583" cy="436110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4798032" y="4137886"/>
                <a:ext cx="408590" cy="269441"/>
              </a:xfrm>
              <a:custGeom>
                <a:rect b="b" l="l" r="r" t="t"/>
                <a:pathLst>
                  <a:path extrusionOk="0" h="7666" w="11625">
                    <a:moveTo>
                      <a:pt x="2251" y="1"/>
                    </a:moveTo>
                    <a:cubicBezTo>
                      <a:pt x="1407" y="1"/>
                      <a:pt x="719" y="690"/>
                      <a:pt x="719" y="1534"/>
                    </a:cubicBezTo>
                    <a:cubicBezTo>
                      <a:pt x="719" y="2254"/>
                      <a:pt x="1218" y="2859"/>
                      <a:pt x="1888" y="3023"/>
                    </a:cubicBezTo>
                    <a:lnTo>
                      <a:pt x="1888" y="3296"/>
                    </a:lnTo>
                    <a:lnTo>
                      <a:pt x="1471" y="3296"/>
                    </a:lnTo>
                    <a:cubicBezTo>
                      <a:pt x="659" y="3296"/>
                      <a:pt x="0" y="3956"/>
                      <a:pt x="0" y="4767"/>
                    </a:cubicBezTo>
                    <a:lnTo>
                      <a:pt x="0" y="6495"/>
                    </a:lnTo>
                    <a:lnTo>
                      <a:pt x="3558" y="6495"/>
                    </a:lnTo>
                    <a:lnTo>
                      <a:pt x="3558" y="7665"/>
                    </a:lnTo>
                    <a:lnTo>
                      <a:pt x="8060" y="7665"/>
                    </a:lnTo>
                    <a:lnTo>
                      <a:pt x="8060" y="6495"/>
                    </a:lnTo>
                    <a:lnTo>
                      <a:pt x="11625" y="6495"/>
                    </a:lnTo>
                    <a:lnTo>
                      <a:pt x="11625" y="4767"/>
                    </a:lnTo>
                    <a:cubicBezTo>
                      <a:pt x="11625" y="3956"/>
                      <a:pt x="10965" y="3297"/>
                      <a:pt x="10154" y="3297"/>
                    </a:cubicBezTo>
                    <a:lnTo>
                      <a:pt x="9735" y="3297"/>
                    </a:lnTo>
                    <a:lnTo>
                      <a:pt x="9735" y="3023"/>
                    </a:lnTo>
                    <a:cubicBezTo>
                      <a:pt x="10406" y="2859"/>
                      <a:pt x="10905" y="2254"/>
                      <a:pt x="10905" y="1534"/>
                    </a:cubicBezTo>
                    <a:cubicBezTo>
                      <a:pt x="10905" y="689"/>
                      <a:pt x="10217" y="2"/>
                      <a:pt x="9373" y="2"/>
                    </a:cubicBezTo>
                    <a:cubicBezTo>
                      <a:pt x="8527" y="2"/>
                      <a:pt x="7840" y="690"/>
                      <a:pt x="7840" y="1534"/>
                    </a:cubicBezTo>
                    <a:cubicBezTo>
                      <a:pt x="7840" y="2254"/>
                      <a:pt x="8340" y="2859"/>
                      <a:pt x="9011" y="3023"/>
                    </a:cubicBezTo>
                    <a:lnTo>
                      <a:pt x="9011" y="3297"/>
                    </a:lnTo>
                    <a:lnTo>
                      <a:pt x="8591" y="3297"/>
                    </a:lnTo>
                    <a:cubicBezTo>
                      <a:pt x="7838" y="3297"/>
                      <a:pt x="7217" y="3866"/>
                      <a:pt x="7131" y="4596"/>
                    </a:cubicBezTo>
                    <a:cubicBezTo>
                      <a:pt x="6941" y="4513"/>
                      <a:pt x="6732" y="4467"/>
                      <a:pt x="6512" y="4467"/>
                    </a:cubicBezTo>
                    <a:lnTo>
                      <a:pt x="6172" y="4467"/>
                    </a:lnTo>
                    <a:lnTo>
                      <a:pt x="6172" y="4192"/>
                    </a:lnTo>
                    <a:cubicBezTo>
                      <a:pt x="6843" y="4028"/>
                      <a:pt x="7342" y="3423"/>
                      <a:pt x="7342" y="2704"/>
                    </a:cubicBezTo>
                    <a:cubicBezTo>
                      <a:pt x="7342" y="1858"/>
                      <a:pt x="6654" y="1171"/>
                      <a:pt x="5809" y="1171"/>
                    </a:cubicBezTo>
                    <a:cubicBezTo>
                      <a:pt x="4964" y="1171"/>
                      <a:pt x="4277" y="1859"/>
                      <a:pt x="4277" y="2704"/>
                    </a:cubicBezTo>
                    <a:cubicBezTo>
                      <a:pt x="4277" y="3423"/>
                      <a:pt x="4777" y="4028"/>
                      <a:pt x="5447" y="4192"/>
                    </a:cubicBezTo>
                    <a:lnTo>
                      <a:pt x="5447" y="4467"/>
                    </a:lnTo>
                    <a:lnTo>
                      <a:pt x="5106" y="4467"/>
                    </a:lnTo>
                    <a:cubicBezTo>
                      <a:pt x="4889" y="4467"/>
                      <a:pt x="4680" y="4513"/>
                      <a:pt x="4491" y="4593"/>
                    </a:cubicBezTo>
                    <a:cubicBezTo>
                      <a:pt x="4405" y="3864"/>
                      <a:pt x="3784" y="3296"/>
                      <a:pt x="3031" y="3296"/>
                    </a:cubicBezTo>
                    <a:lnTo>
                      <a:pt x="2614" y="3296"/>
                    </a:lnTo>
                    <a:lnTo>
                      <a:pt x="2614" y="3023"/>
                    </a:lnTo>
                    <a:cubicBezTo>
                      <a:pt x="3284" y="2859"/>
                      <a:pt x="3784" y="2254"/>
                      <a:pt x="3784" y="1534"/>
                    </a:cubicBezTo>
                    <a:cubicBezTo>
                      <a:pt x="3784" y="689"/>
                      <a:pt x="3096" y="1"/>
                      <a:pt x="2251" y="1"/>
                    </a:cubicBezTo>
                    <a:close/>
                  </a:path>
                </a:pathLst>
              </a:custGeom>
              <a:solidFill>
                <a:srgbClr val="B3C3CE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4784571" y="3971217"/>
                <a:ext cx="435583" cy="138657"/>
              </a:xfrm>
              <a:custGeom>
                <a:rect b="b" l="l" r="r" t="t"/>
                <a:pathLst>
                  <a:path extrusionOk="0" h="3945" w="12393">
                    <a:moveTo>
                      <a:pt x="8179" y="907"/>
                    </a:moveTo>
                    <a:lnTo>
                      <a:pt x="9184" y="1408"/>
                    </a:lnTo>
                    <a:lnTo>
                      <a:pt x="10022" y="1053"/>
                    </a:lnTo>
                    <a:lnTo>
                      <a:pt x="10306" y="1722"/>
                    </a:lnTo>
                    <a:lnTo>
                      <a:pt x="9159" y="2208"/>
                    </a:lnTo>
                    <a:lnTo>
                      <a:pt x="8179" y="1719"/>
                    </a:lnTo>
                    <a:lnTo>
                      <a:pt x="7186" y="2214"/>
                    </a:lnTo>
                    <a:lnTo>
                      <a:pt x="6192" y="1719"/>
                    </a:lnTo>
                    <a:lnTo>
                      <a:pt x="5200" y="2214"/>
                    </a:lnTo>
                    <a:lnTo>
                      <a:pt x="4207" y="1719"/>
                    </a:lnTo>
                    <a:lnTo>
                      <a:pt x="3227" y="2208"/>
                    </a:lnTo>
                    <a:lnTo>
                      <a:pt x="2080" y="1722"/>
                    </a:lnTo>
                    <a:lnTo>
                      <a:pt x="2364" y="1053"/>
                    </a:lnTo>
                    <a:lnTo>
                      <a:pt x="3202" y="1408"/>
                    </a:lnTo>
                    <a:lnTo>
                      <a:pt x="4207" y="907"/>
                    </a:lnTo>
                    <a:lnTo>
                      <a:pt x="5200" y="1402"/>
                    </a:lnTo>
                    <a:lnTo>
                      <a:pt x="6192" y="907"/>
                    </a:lnTo>
                    <a:lnTo>
                      <a:pt x="7186" y="1402"/>
                    </a:lnTo>
                    <a:lnTo>
                      <a:pt x="8179" y="907"/>
                    </a:lnTo>
                    <a:close/>
                    <a:moveTo>
                      <a:pt x="1" y="1"/>
                    </a:moveTo>
                    <a:lnTo>
                      <a:pt x="1" y="3038"/>
                    </a:lnTo>
                    <a:lnTo>
                      <a:pt x="1236" y="3038"/>
                    </a:lnTo>
                    <a:lnTo>
                      <a:pt x="2401" y="3944"/>
                    </a:lnTo>
                    <a:lnTo>
                      <a:pt x="3563" y="3038"/>
                    </a:lnTo>
                    <a:lnTo>
                      <a:pt x="5031" y="3038"/>
                    </a:lnTo>
                    <a:lnTo>
                      <a:pt x="6195" y="3944"/>
                    </a:lnTo>
                    <a:lnTo>
                      <a:pt x="7360" y="3038"/>
                    </a:lnTo>
                    <a:lnTo>
                      <a:pt x="8827" y="3038"/>
                    </a:lnTo>
                    <a:lnTo>
                      <a:pt x="9992" y="3944"/>
                    </a:lnTo>
                    <a:lnTo>
                      <a:pt x="11157" y="3038"/>
                    </a:lnTo>
                    <a:lnTo>
                      <a:pt x="12392" y="3038"/>
                    </a:lnTo>
                    <a:lnTo>
                      <a:pt x="12392" y="1"/>
                    </a:lnTo>
                    <a:close/>
                  </a:path>
                </a:pathLst>
              </a:custGeom>
              <a:solidFill>
                <a:srgbClr val="B3C3CE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0" name="Google Shape;370;p15"/>
          <p:cNvGrpSpPr/>
          <p:nvPr/>
        </p:nvGrpSpPr>
        <p:grpSpPr>
          <a:xfrm>
            <a:off x="8272911" y="3834342"/>
            <a:ext cx="565038" cy="581989"/>
            <a:chOff x="4784571" y="3971217"/>
            <a:chExt cx="435583" cy="436110"/>
          </a:xfrm>
        </p:grpSpPr>
        <p:sp>
          <p:nvSpPr>
            <p:cNvPr id="371" name="Google Shape;371;p15"/>
            <p:cNvSpPr/>
            <p:nvPr/>
          </p:nvSpPr>
          <p:spPr>
            <a:xfrm>
              <a:off x="4798032" y="4137886"/>
              <a:ext cx="408590" cy="269441"/>
            </a:xfrm>
            <a:custGeom>
              <a:rect b="b" l="l" r="r" t="t"/>
              <a:pathLst>
                <a:path extrusionOk="0" h="7666" w="11625">
                  <a:moveTo>
                    <a:pt x="2251" y="1"/>
                  </a:moveTo>
                  <a:cubicBezTo>
                    <a:pt x="1407" y="1"/>
                    <a:pt x="719" y="690"/>
                    <a:pt x="719" y="1534"/>
                  </a:cubicBezTo>
                  <a:cubicBezTo>
                    <a:pt x="719" y="2254"/>
                    <a:pt x="1218" y="2859"/>
                    <a:pt x="1888" y="3023"/>
                  </a:cubicBezTo>
                  <a:lnTo>
                    <a:pt x="1888" y="3296"/>
                  </a:lnTo>
                  <a:lnTo>
                    <a:pt x="1471" y="3296"/>
                  </a:lnTo>
                  <a:cubicBezTo>
                    <a:pt x="659" y="3296"/>
                    <a:pt x="0" y="3956"/>
                    <a:pt x="0" y="4767"/>
                  </a:cubicBezTo>
                  <a:lnTo>
                    <a:pt x="0" y="6495"/>
                  </a:lnTo>
                  <a:lnTo>
                    <a:pt x="3558" y="6495"/>
                  </a:lnTo>
                  <a:lnTo>
                    <a:pt x="3558" y="7665"/>
                  </a:lnTo>
                  <a:lnTo>
                    <a:pt x="8060" y="7665"/>
                  </a:lnTo>
                  <a:lnTo>
                    <a:pt x="8060" y="6495"/>
                  </a:lnTo>
                  <a:lnTo>
                    <a:pt x="11625" y="6495"/>
                  </a:lnTo>
                  <a:lnTo>
                    <a:pt x="11625" y="4767"/>
                  </a:lnTo>
                  <a:cubicBezTo>
                    <a:pt x="11625" y="3956"/>
                    <a:pt x="10965" y="3297"/>
                    <a:pt x="10154" y="3297"/>
                  </a:cubicBezTo>
                  <a:lnTo>
                    <a:pt x="9735" y="3297"/>
                  </a:lnTo>
                  <a:lnTo>
                    <a:pt x="9735" y="3023"/>
                  </a:lnTo>
                  <a:cubicBezTo>
                    <a:pt x="10406" y="2859"/>
                    <a:pt x="10905" y="2254"/>
                    <a:pt x="10905" y="1534"/>
                  </a:cubicBezTo>
                  <a:cubicBezTo>
                    <a:pt x="10905" y="689"/>
                    <a:pt x="10217" y="2"/>
                    <a:pt x="9373" y="2"/>
                  </a:cubicBezTo>
                  <a:cubicBezTo>
                    <a:pt x="8527" y="2"/>
                    <a:pt x="7840" y="690"/>
                    <a:pt x="7840" y="1534"/>
                  </a:cubicBezTo>
                  <a:cubicBezTo>
                    <a:pt x="7840" y="2254"/>
                    <a:pt x="8340" y="2859"/>
                    <a:pt x="9011" y="3023"/>
                  </a:cubicBezTo>
                  <a:lnTo>
                    <a:pt x="9011" y="3297"/>
                  </a:lnTo>
                  <a:lnTo>
                    <a:pt x="8591" y="3297"/>
                  </a:lnTo>
                  <a:cubicBezTo>
                    <a:pt x="7838" y="3297"/>
                    <a:pt x="7217" y="3866"/>
                    <a:pt x="7131" y="4596"/>
                  </a:cubicBezTo>
                  <a:cubicBezTo>
                    <a:pt x="6941" y="4513"/>
                    <a:pt x="6732" y="4467"/>
                    <a:pt x="6512" y="4467"/>
                  </a:cubicBezTo>
                  <a:lnTo>
                    <a:pt x="6172" y="4467"/>
                  </a:lnTo>
                  <a:lnTo>
                    <a:pt x="6172" y="4192"/>
                  </a:lnTo>
                  <a:cubicBezTo>
                    <a:pt x="6843" y="4028"/>
                    <a:pt x="7342" y="3423"/>
                    <a:pt x="7342" y="2704"/>
                  </a:cubicBezTo>
                  <a:cubicBezTo>
                    <a:pt x="7342" y="1858"/>
                    <a:pt x="6654" y="1171"/>
                    <a:pt x="5809" y="1171"/>
                  </a:cubicBezTo>
                  <a:cubicBezTo>
                    <a:pt x="4964" y="1171"/>
                    <a:pt x="4277" y="1859"/>
                    <a:pt x="4277" y="2704"/>
                  </a:cubicBezTo>
                  <a:cubicBezTo>
                    <a:pt x="4277" y="3423"/>
                    <a:pt x="4777" y="4028"/>
                    <a:pt x="5447" y="4192"/>
                  </a:cubicBezTo>
                  <a:lnTo>
                    <a:pt x="5447" y="4467"/>
                  </a:lnTo>
                  <a:lnTo>
                    <a:pt x="5106" y="4467"/>
                  </a:lnTo>
                  <a:cubicBezTo>
                    <a:pt x="4889" y="4467"/>
                    <a:pt x="4680" y="4513"/>
                    <a:pt x="4491" y="4593"/>
                  </a:cubicBezTo>
                  <a:cubicBezTo>
                    <a:pt x="4405" y="3864"/>
                    <a:pt x="3784" y="3296"/>
                    <a:pt x="3031" y="3296"/>
                  </a:cubicBezTo>
                  <a:lnTo>
                    <a:pt x="2614" y="3296"/>
                  </a:lnTo>
                  <a:lnTo>
                    <a:pt x="2614" y="3023"/>
                  </a:lnTo>
                  <a:cubicBezTo>
                    <a:pt x="3284" y="2859"/>
                    <a:pt x="3784" y="2254"/>
                    <a:pt x="3784" y="1534"/>
                  </a:cubicBezTo>
                  <a:cubicBezTo>
                    <a:pt x="3784" y="689"/>
                    <a:pt x="3096" y="1"/>
                    <a:pt x="225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784571" y="3971217"/>
              <a:ext cx="435583" cy="138657"/>
            </a:xfrm>
            <a:custGeom>
              <a:rect b="b" l="l" r="r" t="t"/>
              <a:pathLst>
                <a:path extrusionOk="0" h="3945" w="12393">
                  <a:moveTo>
                    <a:pt x="8179" y="907"/>
                  </a:moveTo>
                  <a:lnTo>
                    <a:pt x="9184" y="1408"/>
                  </a:lnTo>
                  <a:lnTo>
                    <a:pt x="10022" y="1053"/>
                  </a:lnTo>
                  <a:lnTo>
                    <a:pt x="10306" y="1722"/>
                  </a:lnTo>
                  <a:lnTo>
                    <a:pt x="9159" y="2208"/>
                  </a:lnTo>
                  <a:lnTo>
                    <a:pt x="8179" y="1719"/>
                  </a:lnTo>
                  <a:lnTo>
                    <a:pt x="7186" y="2214"/>
                  </a:lnTo>
                  <a:lnTo>
                    <a:pt x="6192" y="1719"/>
                  </a:lnTo>
                  <a:lnTo>
                    <a:pt x="5200" y="2214"/>
                  </a:lnTo>
                  <a:lnTo>
                    <a:pt x="4207" y="1719"/>
                  </a:lnTo>
                  <a:lnTo>
                    <a:pt x="3227" y="2208"/>
                  </a:lnTo>
                  <a:lnTo>
                    <a:pt x="2080" y="1722"/>
                  </a:lnTo>
                  <a:lnTo>
                    <a:pt x="2364" y="1053"/>
                  </a:lnTo>
                  <a:lnTo>
                    <a:pt x="3202" y="1408"/>
                  </a:lnTo>
                  <a:lnTo>
                    <a:pt x="4207" y="907"/>
                  </a:lnTo>
                  <a:lnTo>
                    <a:pt x="5200" y="1402"/>
                  </a:lnTo>
                  <a:lnTo>
                    <a:pt x="6192" y="907"/>
                  </a:lnTo>
                  <a:lnTo>
                    <a:pt x="7186" y="1402"/>
                  </a:lnTo>
                  <a:lnTo>
                    <a:pt x="8179" y="907"/>
                  </a:lnTo>
                  <a:close/>
                  <a:moveTo>
                    <a:pt x="1" y="1"/>
                  </a:moveTo>
                  <a:lnTo>
                    <a:pt x="1" y="3038"/>
                  </a:lnTo>
                  <a:lnTo>
                    <a:pt x="1236" y="3038"/>
                  </a:lnTo>
                  <a:lnTo>
                    <a:pt x="2401" y="3944"/>
                  </a:lnTo>
                  <a:lnTo>
                    <a:pt x="3563" y="3038"/>
                  </a:lnTo>
                  <a:lnTo>
                    <a:pt x="5031" y="3038"/>
                  </a:lnTo>
                  <a:lnTo>
                    <a:pt x="6195" y="3944"/>
                  </a:lnTo>
                  <a:lnTo>
                    <a:pt x="7360" y="3038"/>
                  </a:lnTo>
                  <a:lnTo>
                    <a:pt x="8827" y="3038"/>
                  </a:lnTo>
                  <a:lnTo>
                    <a:pt x="9992" y="3944"/>
                  </a:lnTo>
                  <a:lnTo>
                    <a:pt x="11157" y="3038"/>
                  </a:lnTo>
                  <a:lnTo>
                    <a:pt x="12392" y="3038"/>
                  </a:lnTo>
                  <a:lnTo>
                    <a:pt x="12392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3" name="Google Shape;373;p15"/>
          <p:cNvPicPr preferRelativeResize="0"/>
          <p:nvPr/>
        </p:nvPicPr>
        <p:blipFill rotWithShape="1">
          <a:blip r:embed="rId3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/>
          <p:nvPr/>
        </p:nvSpPr>
        <p:spPr>
          <a:xfrm>
            <a:off x="955276" y="1306344"/>
            <a:ext cx="2196600" cy="12708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 txBox="1"/>
          <p:nvPr>
            <p:ph type="title"/>
          </p:nvPr>
        </p:nvSpPr>
        <p:spPr>
          <a:xfrm>
            <a:off x="955276" y="3045310"/>
            <a:ext cx="38175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300"/>
              <a:t>Management</a:t>
            </a:r>
            <a:endParaRPr sz="4300"/>
          </a:p>
        </p:txBody>
      </p:sp>
      <p:sp>
        <p:nvSpPr>
          <p:cNvPr id="380" name="Google Shape;380;p16"/>
          <p:cNvSpPr txBox="1"/>
          <p:nvPr>
            <p:ph idx="2" type="title"/>
          </p:nvPr>
        </p:nvSpPr>
        <p:spPr>
          <a:xfrm>
            <a:off x="124305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1" name="Google Shape;381;p16"/>
          <p:cNvSpPr txBox="1"/>
          <p:nvPr>
            <p:ph idx="1" type="subTitle"/>
          </p:nvPr>
        </p:nvSpPr>
        <p:spPr>
          <a:xfrm>
            <a:off x="955276" y="5282367"/>
            <a:ext cx="34569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Managementul proiectului</a:t>
            </a:r>
            <a:endParaRPr/>
          </a:p>
        </p:txBody>
      </p:sp>
      <p:cxnSp>
        <p:nvCxnSpPr>
          <p:cNvPr id="382" name="Google Shape;382;p16"/>
          <p:cNvCxnSpPr/>
          <p:nvPr/>
        </p:nvCxnSpPr>
        <p:spPr>
          <a:xfrm>
            <a:off x="0" y="5012302"/>
            <a:ext cx="4540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3" name="Google Shape;383;p16"/>
          <p:cNvPicPr preferRelativeResize="0"/>
          <p:nvPr/>
        </p:nvPicPr>
        <p:blipFill rotWithShape="1">
          <a:blip r:embed="rId3">
            <a:alphaModFix/>
          </a:blip>
          <a:srcRect b="0" l="15976" r="15977" t="0"/>
          <a:stretch/>
        </p:blipFill>
        <p:spPr>
          <a:xfrm>
            <a:off x="6066000" y="1333370"/>
            <a:ext cx="4669639" cy="45749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240000" dist="209550">
              <a:schemeClr val="dk1"/>
            </a:outerShdw>
          </a:effectLst>
        </p:spPr>
      </p:pic>
      <p:pic>
        <p:nvPicPr>
          <p:cNvPr id="384" name="Google Shape;384;p16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/>
          <p:nvPr/>
        </p:nvSpPr>
        <p:spPr>
          <a:xfrm>
            <a:off x="7639005" y="1306344"/>
            <a:ext cx="2196600" cy="12708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25"/>
          <p:cNvPicPr preferRelativeResize="0"/>
          <p:nvPr/>
        </p:nvPicPr>
        <p:blipFill rotWithShape="1">
          <a:blip r:embed="rId3">
            <a:alphaModFix/>
          </a:blip>
          <a:srcRect b="0" l="4587" r="4577" t="0"/>
          <a:stretch/>
        </p:blipFill>
        <p:spPr>
          <a:xfrm>
            <a:off x="1453140" y="737008"/>
            <a:ext cx="3594224" cy="55459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60000" dist="209550">
              <a:schemeClr val="dk1"/>
            </a:outerShdw>
          </a:effectLst>
        </p:spPr>
      </p:pic>
      <p:sp>
        <p:nvSpPr>
          <p:cNvPr id="391" name="Google Shape;391;p25"/>
          <p:cNvSpPr txBox="1"/>
          <p:nvPr>
            <p:ph type="title"/>
          </p:nvPr>
        </p:nvSpPr>
        <p:spPr>
          <a:xfrm>
            <a:off x="6828613" y="3045310"/>
            <a:ext cx="38175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Ghidul practic</a:t>
            </a:r>
            <a:endParaRPr/>
          </a:p>
        </p:txBody>
      </p:sp>
      <p:sp>
        <p:nvSpPr>
          <p:cNvPr id="392" name="Google Shape;392;p25"/>
          <p:cNvSpPr txBox="1"/>
          <p:nvPr>
            <p:ph idx="2" type="title"/>
          </p:nvPr>
        </p:nvSpPr>
        <p:spPr>
          <a:xfrm>
            <a:off x="792678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3" name="Google Shape;393;p25"/>
          <p:cNvSpPr txBox="1"/>
          <p:nvPr>
            <p:ph idx="1" type="subTitle"/>
          </p:nvPr>
        </p:nvSpPr>
        <p:spPr>
          <a:xfrm>
            <a:off x="6675576" y="5109413"/>
            <a:ext cx="44820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3000"/>
              <a:t>Deschideți Uși Virtuale</a:t>
            </a:r>
            <a:endParaRPr sz="3000"/>
          </a:p>
        </p:txBody>
      </p:sp>
      <p:pic>
        <p:nvPicPr>
          <p:cNvPr id="394" name="Google Shape;394;p25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Google Shape;399;p26"/>
          <p:cNvCxnSpPr/>
          <p:nvPr/>
        </p:nvCxnSpPr>
        <p:spPr>
          <a:xfrm>
            <a:off x="-34330" y="2740971"/>
            <a:ext cx="112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26"/>
          <p:cNvSpPr txBox="1"/>
          <p:nvPr>
            <p:ph type="title"/>
          </p:nvPr>
        </p:nvSpPr>
        <p:spPr>
          <a:xfrm>
            <a:off x="6066000" y="1356231"/>
            <a:ext cx="51051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600"/>
              <a:t>Ghidul practic</a:t>
            </a:r>
            <a:endParaRPr sz="5600"/>
          </a:p>
        </p:txBody>
      </p:sp>
      <p:sp>
        <p:nvSpPr>
          <p:cNvPr id="401" name="Google Shape;401;p26"/>
          <p:cNvSpPr txBox="1"/>
          <p:nvPr>
            <p:ph idx="1" type="subTitle"/>
          </p:nvPr>
        </p:nvSpPr>
        <p:spPr>
          <a:xfrm>
            <a:off x="5764956" y="3043672"/>
            <a:ext cx="59787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700"/>
              <a:t>Ghidul </a:t>
            </a:r>
            <a:r>
              <a:rPr b="1" lang="en" sz="2700"/>
              <a:t>"Deschideți Uși Virtuale"</a:t>
            </a:r>
            <a:r>
              <a:rPr lang="en" sz="2700"/>
              <a:t>oferă o abordare structurată și cuprinzătoare pentru proiectarea și dezvoltarea unui curs online adaptat pentru persoanele cu dizabilități.</a:t>
            </a:r>
            <a:endParaRPr sz="2700"/>
          </a:p>
        </p:txBody>
      </p:sp>
      <p:pic>
        <p:nvPicPr>
          <p:cNvPr id="402" name="Google Shape;402;p26"/>
          <p:cNvPicPr preferRelativeResize="0"/>
          <p:nvPr/>
        </p:nvPicPr>
        <p:blipFill rotWithShape="1">
          <a:blip r:embed="rId3">
            <a:alphaModFix/>
          </a:blip>
          <a:srcRect b="8922" l="12650" r="11551" t="15519"/>
          <a:stretch/>
        </p:blipFill>
        <p:spPr>
          <a:xfrm flipH="1">
            <a:off x="588449" y="895888"/>
            <a:ext cx="3496751" cy="52282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60000" dist="209550">
              <a:schemeClr val="dk1"/>
            </a:outerShdw>
          </a:effectLst>
        </p:spPr>
      </p:pic>
      <p:sp>
        <p:nvSpPr>
          <p:cNvPr id="403" name="Google Shape;403;p26"/>
          <p:cNvSpPr/>
          <p:nvPr/>
        </p:nvSpPr>
        <p:spPr>
          <a:xfrm>
            <a:off x="10616808" y="378602"/>
            <a:ext cx="735362" cy="613170"/>
          </a:xfrm>
          <a:custGeom>
            <a:rect b="b" l="l" r="r" t="t"/>
            <a:pathLst>
              <a:path extrusionOk="0" h="12697" w="12634">
                <a:moveTo>
                  <a:pt x="11405" y="851"/>
                </a:moveTo>
                <a:cubicBezTo>
                  <a:pt x="11657" y="851"/>
                  <a:pt x="11814" y="1040"/>
                  <a:pt x="11814" y="1260"/>
                </a:cubicBezTo>
                <a:lnTo>
                  <a:pt x="11814" y="7719"/>
                </a:lnTo>
                <a:lnTo>
                  <a:pt x="788" y="7719"/>
                </a:lnTo>
                <a:lnTo>
                  <a:pt x="788" y="1260"/>
                </a:lnTo>
                <a:cubicBezTo>
                  <a:pt x="788" y="1040"/>
                  <a:pt x="977" y="851"/>
                  <a:pt x="1197" y="851"/>
                </a:cubicBezTo>
                <a:close/>
                <a:moveTo>
                  <a:pt x="11814" y="8506"/>
                </a:moveTo>
                <a:lnTo>
                  <a:pt x="11814" y="8947"/>
                </a:lnTo>
                <a:cubicBezTo>
                  <a:pt x="11814" y="9199"/>
                  <a:pt x="11594" y="9389"/>
                  <a:pt x="11405" y="9389"/>
                </a:cubicBezTo>
                <a:lnTo>
                  <a:pt x="1197" y="9389"/>
                </a:lnTo>
                <a:cubicBezTo>
                  <a:pt x="977" y="9389"/>
                  <a:pt x="788" y="9199"/>
                  <a:pt x="788" y="8947"/>
                </a:cubicBezTo>
                <a:lnTo>
                  <a:pt x="788" y="8506"/>
                </a:lnTo>
                <a:close/>
                <a:moveTo>
                  <a:pt x="7782" y="10208"/>
                </a:moveTo>
                <a:lnTo>
                  <a:pt x="8349" y="11877"/>
                </a:lnTo>
                <a:lnTo>
                  <a:pt x="4253" y="11877"/>
                </a:lnTo>
                <a:lnTo>
                  <a:pt x="4789" y="10208"/>
                </a:lnTo>
                <a:close/>
                <a:moveTo>
                  <a:pt x="1197" y="0"/>
                </a:moveTo>
                <a:cubicBezTo>
                  <a:pt x="536" y="0"/>
                  <a:pt x="0" y="567"/>
                  <a:pt x="0" y="1229"/>
                </a:cubicBezTo>
                <a:lnTo>
                  <a:pt x="0" y="8947"/>
                </a:lnTo>
                <a:cubicBezTo>
                  <a:pt x="0" y="9609"/>
                  <a:pt x="536" y="10176"/>
                  <a:pt x="1197" y="10176"/>
                </a:cubicBezTo>
                <a:lnTo>
                  <a:pt x="3938" y="10176"/>
                </a:lnTo>
                <a:lnTo>
                  <a:pt x="3371" y="11814"/>
                </a:lnTo>
                <a:lnTo>
                  <a:pt x="2867" y="11814"/>
                </a:lnTo>
                <a:cubicBezTo>
                  <a:pt x="2615" y="11814"/>
                  <a:pt x="2457" y="12003"/>
                  <a:pt x="2457" y="12255"/>
                </a:cubicBezTo>
                <a:cubicBezTo>
                  <a:pt x="2457" y="12476"/>
                  <a:pt x="2678" y="12697"/>
                  <a:pt x="2867" y="12697"/>
                </a:cubicBezTo>
                <a:lnTo>
                  <a:pt x="9767" y="12697"/>
                </a:lnTo>
                <a:cubicBezTo>
                  <a:pt x="9987" y="12697"/>
                  <a:pt x="10176" y="12476"/>
                  <a:pt x="10176" y="12255"/>
                </a:cubicBezTo>
                <a:cubicBezTo>
                  <a:pt x="10176" y="12003"/>
                  <a:pt x="9987" y="11814"/>
                  <a:pt x="9767" y="11814"/>
                </a:cubicBezTo>
                <a:lnTo>
                  <a:pt x="9231" y="11814"/>
                </a:lnTo>
                <a:lnTo>
                  <a:pt x="8695" y="10176"/>
                </a:lnTo>
                <a:lnTo>
                  <a:pt x="11405" y="10176"/>
                </a:lnTo>
                <a:cubicBezTo>
                  <a:pt x="12066" y="10176"/>
                  <a:pt x="12634" y="9609"/>
                  <a:pt x="12634" y="8947"/>
                </a:cubicBezTo>
                <a:lnTo>
                  <a:pt x="12634" y="1229"/>
                </a:lnTo>
                <a:cubicBezTo>
                  <a:pt x="12634" y="567"/>
                  <a:pt x="12066" y="0"/>
                  <a:pt x="11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6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7"/>
          <p:cNvSpPr txBox="1"/>
          <p:nvPr>
            <p:ph type="title"/>
          </p:nvPr>
        </p:nvSpPr>
        <p:spPr>
          <a:xfrm>
            <a:off x="22695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Conținut</a:t>
            </a:r>
            <a:endParaRPr/>
          </a:p>
        </p:txBody>
      </p:sp>
      <p:sp>
        <p:nvSpPr>
          <p:cNvPr id="411" name="Google Shape;411;p27"/>
          <p:cNvSpPr txBox="1"/>
          <p:nvPr>
            <p:ph idx="1" type="body"/>
          </p:nvPr>
        </p:nvSpPr>
        <p:spPr>
          <a:xfrm>
            <a:off x="955276" y="1736082"/>
            <a:ext cx="8816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600">
                <a:solidFill>
                  <a:srgbClr val="5F7D95"/>
                </a:solidFill>
              </a:rPr>
              <a:t>Ghid practic ”Teach me to help”</a:t>
            </a:r>
            <a:endParaRPr b="1" sz="26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>
                <a:solidFill>
                  <a:srgbClr val="5F7D95"/>
                </a:solidFill>
              </a:rPr>
              <a:t>Pilotarea folosirii ghidului și curs de instruire - 20 persoane / partener </a:t>
            </a:r>
            <a:r>
              <a:rPr b="1" lang="en" sz="1700">
                <a:solidFill>
                  <a:srgbClr val="00C3B1"/>
                </a:solidFill>
              </a:rPr>
              <a:t>→ </a:t>
            </a:r>
            <a:r>
              <a:rPr lang="en">
                <a:solidFill>
                  <a:srgbClr val="5F7D95"/>
                </a:solidFill>
              </a:rPr>
              <a:t>implementarea sugestiilor</a:t>
            </a:r>
            <a:endParaRPr>
              <a:solidFill>
                <a:srgbClr val="5F7D95"/>
              </a:solidFill>
            </a:endParaRPr>
          </a:p>
        </p:txBody>
      </p:sp>
      <p:graphicFrame>
        <p:nvGraphicFramePr>
          <p:cNvPr id="412" name="Google Shape;412;p27"/>
          <p:cNvGraphicFramePr/>
          <p:nvPr/>
        </p:nvGraphicFramePr>
        <p:xfrm>
          <a:off x="1105402" y="2667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{FC140914-09A5-44C0-A9DC-D6D8E89420D0}</a:tableStyleId>
              </a:tblPr>
              <a:tblGrid>
                <a:gridCol w="1833125"/>
                <a:gridCol w="7103050"/>
              </a:tblGrid>
              <a:tr h="66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</a:t>
                      </a:r>
                      <a:r>
                        <a:rPr b="1" lang="en" sz="17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 </a:t>
                      </a:r>
                      <a:r>
                        <a:rPr b="1"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1</a:t>
                      </a:r>
                      <a:endParaRPr b="1" sz="17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Formularea Scopului Cursului pentru Cursurile Online Destinate Persoanelor cu Dizabilități</a:t>
                      </a:r>
                      <a:endParaRPr sz="16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2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Enunțarea unor obiective fezabile pentru Cursurile Online Destinate Persoanelor cu Dizabilități</a:t>
                      </a:r>
                      <a:endParaRPr sz="16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3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Definirea Problemelor de Abordat pentru Cursurile Online Destinate Persoanelor cu Dizabilități</a:t>
                      </a:r>
                      <a:endParaRPr sz="16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4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Identificarea Metodelor de Predare pentru Cursurile Online Destinate Persoanelor cu Dizabilități</a:t>
                      </a:r>
                      <a:endParaRPr sz="16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5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Determinarea Mijloacelor prin care pot fi atinse Obiectivele pentru Cursurile Online Destinate Persoanelor cu Dizabilități</a:t>
                      </a:r>
                      <a:endParaRPr sz="16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3" name="Google Shape;413;p27"/>
          <p:cNvSpPr/>
          <p:nvPr/>
        </p:nvSpPr>
        <p:spPr>
          <a:xfrm>
            <a:off x="1019301" y="5529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7"/>
          <p:cNvSpPr txBox="1"/>
          <p:nvPr>
            <p:ph idx="4294967295" type="title"/>
          </p:nvPr>
        </p:nvSpPr>
        <p:spPr>
          <a:xfrm>
            <a:off x="1205778" y="719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02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415" name="Google Shape;415;p27"/>
          <p:cNvSpPr txBox="1"/>
          <p:nvPr/>
        </p:nvSpPr>
        <p:spPr>
          <a:xfrm>
            <a:off x="699725" y="6427650"/>
            <a:ext cx="3980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Responsabil: toți partenerii</a:t>
            </a:r>
            <a:endParaRPr b="1" i="0" sz="16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416" name="Google Shape;416;p27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grpSp>
        <p:nvGrpSpPr>
          <p:cNvPr id="417" name="Google Shape;417;p27"/>
          <p:cNvGrpSpPr/>
          <p:nvPr/>
        </p:nvGrpSpPr>
        <p:grpSpPr>
          <a:xfrm>
            <a:off x="10487033" y="5320162"/>
            <a:ext cx="674948" cy="571801"/>
            <a:chOff x="-49027775" y="3183175"/>
            <a:chExt cx="299325" cy="299325"/>
          </a:xfrm>
        </p:grpSpPr>
        <p:sp>
          <p:nvSpPr>
            <p:cNvPr id="418" name="Google Shape;418;p27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2" name="Google Shape;422;p27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05b8dada01_1_3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05b8dada01_1_3"/>
          <p:cNvSpPr txBox="1"/>
          <p:nvPr>
            <p:ph type="title"/>
          </p:nvPr>
        </p:nvSpPr>
        <p:spPr>
          <a:xfrm>
            <a:off x="22695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Conținut</a:t>
            </a:r>
            <a:endParaRPr/>
          </a:p>
        </p:txBody>
      </p:sp>
      <p:sp>
        <p:nvSpPr>
          <p:cNvPr id="429" name="Google Shape;429;g305b8dada01_1_3"/>
          <p:cNvSpPr txBox="1"/>
          <p:nvPr>
            <p:ph idx="1" type="body"/>
          </p:nvPr>
        </p:nvSpPr>
        <p:spPr>
          <a:xfrm>
            <a:off x="955276" y="1780932"/>
            <a:ext cx="8816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600">
                <a:solidFill>
                  <a:srgbClr val="5F7D95"/>
                </a:solidFill>
              </a:rPr>
              <a:t>Ghid practic ”Teach me to help”</a:t>
            </a:r>
            <a:endParaRPr b="1" sz="26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solidFill>
                <a:srgbClr val="5F7D95"/>
              </a:solidFill>
            </a:endParaRPr>
          </a:p>
        </p:txBody>
      </p:sp>
      <p:graphicFrame>
        <p:nvGraphicFramePr>
          <p:cNvPr id="430" name="Google Shape;430;g305b8dada01_1_3"/>
          <p:cNvGraphicFramePr/>
          <p:nvPr/>
        </p:nvGraphicFramePr>
        <p:xfrm>
          <a:off x="1019302" y="24804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{FC140914-09A5-44C0-A9DC-D6D8E89420D0}</a:tableStyleId>
              </a:tblPr>
              <a:tblGrid>
                <a:gridCol w="1833125"/>
                <a:gridCol w="7103050"/>
              </a:tblGrid>
              <a:tr h="66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</a:t>
                      </a:r>
                      <a:r>
                        <a:rPr b="1" lang="en" sz="18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 </a:t>
                      </a:r>
                      <a:r>
                        <a:rPr b="1" lang="en" sz="18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6</a:t>
                      </a:r>
                      <a:endParaRPr b="1" sz="18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Expunerea Insoțita de  Mijloace  Tehnice, Conversația,Exercițiul,Demonstrația  pentru Cursurile Online Destinate Persoanelor cu Dizabilități</a:t>
                      </a:r>
                      <a:endParaRPr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7</a:t>
                      </a:r>
                      <a:endParaRPr b="1" sz="18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Metode Activ – Participative pentru Cursurile Online Destinate Persoanelor cu Dizabilități</a:t>
                      </a:r>
                      <a:endParaRPr sz="17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8</a:t>
                      </a:r>
                      <a:endParaRPr b="1" sz="18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Metode de Fixare și Consolidare pentru Cursurile Online Destinate Persoanelor cu Dizabilități</a:t>
                      </a:r>
                      <a:endParaRPr sz="17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9</a:t>
                      </a:r>
                      <a:endParaRPr b="1" sz="18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Expunerea Insoțita de  Mijloace  Tehnice, Conversația,Exercițiul,Demonstrația  pentru Cursurile Online Destinate Persoanelor cu Dizabilități</a:t>
                      </a:r>
                      <a:endParaRPr sz="17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Modulul 10</a:t>
                      </a:r>
                      <a:endParaRPr b="1" sz="18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Program cu Sugestii pentru Durata Fiecărei Sesiuni  a unui Curs Online Destinat Persoanelor cu Dizabilități</a:t>
                      </a:r>
                      <a:endParaRPr sz="17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1" name="Google Shape;431;g305b8dada01_1_3"/>
          <p:cNvSpPr/>
          <p:nvPr/>
        </p:nvSpPr>
        <p:spPr>
          <a:xfrm>
            <a:off x="1019301" y="5529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05b8dada01_1_3"/>
          <p:cNvSpPr txBox="1"/>
          <p:nvPr>
            <p:ph idx="4294967295" type="title"/>
          </p:nvPr>
        </p:nvSpPr>
        <p:spPr>
          <a:xfrm>
            <a:off x="1205778" y="719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02</a:t>
            </a:r>
            <a:endParaRPr>
              <a:solidFill>
                <a:srgbClr val="5F7D95"/>
              </a:solidFill>
            </a:endParaRPr>
          </a:p>
        </p:txBody>
      </p:sp>
      <p:pic>
        <p:nvPicPr>
          <p:cNvPr id="433" name="Google Shape;433;g305b8dada01_1_3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grpSp>
        <p:nvGrpSpPr>
          <p:cNvPr id="434" name="Google Shape;434;g305b8dada01_1_3"/>
          <p:cNvGrpSpPr/>
          <p:nvPr/>
        </p:nvGrpSpPr>
        <p:grpSpPr>
          <a:xfrm>
            <a:off x="10487042" y="5320157"/>
            <a:ext cx="674948" cy="571801"/>
            <a:chOff x="-49027775" y="3183175"/>
            <a:chExt cx="299325" cy="299325"/>
          </a:xfrm>
        </p:grpSpPr>
        <p:sp>
          <p:nvSpPr>
            <p:cNvPr id="435" name="Google Shape;435;g305b8dada01_1_3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305b8dada01_1_3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305b8dada01_1_3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305b8dada01_1_3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9" name="Google Shape;439;g305b8dada01_1_3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305b8dada01_1_3"/>
          <p:cNvSpPr txBox="1"/>
          <p:nvPr/>
        </p:nvSpPr>
        <p:spPr>
          <a:xfrm>
            <a:off x="699725" y="6427650"/>
            <a:ext cx="3980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Responsabil: toți partenerii</a:t>
            </a:r>
            <a:endParaRPr b="1" i="0" sz="16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>
            <p:ph type="title"/>
          </p:nvPr>
        </p:nvSpPr>
        <p:spPr>
          <a:xfrm>
            <a:off x="955276" y="341173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Descrierea proiectului</a:t>
            </a:r>
            <a:endParaRPr/>
          </a:p>
        </p:txBody>
      </p:sp>
      <p:sp>
        <p:nvSpPr>
          <p:cNvPr id="201" name="Google Shape;201;p4"/>
          <p:cNvSpPr txBox="1"/>
          <p:nvPr>
            <p:ph idx="1" type="body"/>
          </p:nvPr>
        </p:nvSpPr>
        <p:spPr>
          <a:xfrm>
            <a:off x="1040554" y="1122811"/>
            <a:ext cx="8564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Erasmus+ KA2 KA220-VET - Parteneriate de cooperare în domeniul profesional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educatie si antrenament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Perioada: 01 Decembrie 2022 – 30 Noiembrie 2024 (24 luni) 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3200">
                <a:latin typeface="Lexend"/>
                <a:ea typeface="Lexend"/>
                <a:cs typeface="Lexend"/>
                <a:sym typeface="Lexend"/>
              </a:rPr>
              <a:t>Parteneri </a:t>
            </a:r>
            <a:endParaRPr sz="3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>
              <a:latin typeface="Lexend"/>
              <a:ea typeface="Lexend"/>
              <a:cs typeface="Lexend"/>
              <a:sym typeface="Lexend"/>
            </a:endParaRPr>
          </a:p>
          <a:p>
            <a:pPr indent="0" lvl="0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1. Direcția de Asistență Socială ARAD - România </a:t>
            </a:r>
            <a:endParaRPr b="1" sz="1900">
              <a:solidFill>
                <a:srgbClr val="5F7D95"/>
              </a:solidFill>
            </a:endParaRPr>
          </a:p>
          <a:p>
            <a:pPr indent="0" lvl="0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( Coordonator European de Proiect )   </a:t>
            </a:r>
            <a:endParaRPr b="1" sz="1900">
              <a:solidFill>
                <a:srgbClr val="5F7D95"/>
              </a:solidFill>
            </a:endParaRPr>
          </a:p>
          <a:p>
            <a:pPr indent="0" lvl="0" marL="146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>
              <a:solidFill>
                <a:srgbClr val="5F7D95"/>
              </a:solidFill>
            </a:endParaRPr>
          </a:p>
          <a:p>
            <a:pPr indent="0" lvl="0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2. Organizația pentru Promovarea Situațiilor Europene, OPEI – Cipru</a:t>
            </a:r>
            <a:endParaRPr b="1" sz="1900">
              <a:solidFill>
                <a:srgbClr val="5F7D95"/>
              </a:solidFill>
            </a:endParaRPr>
          </a:p>
          <a:p>
            <a:pPr indent="0" lvl="0" marL="146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>
              <a:solidFill>
                <a:srgbClr val="5F7D95"/>
              </a:solidFill>
            </a:endParaRPr>
          </a:p>
          <a:p>
            <a:pPr indent="0" lvl="0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3. Igor Vitale International srl – Italia</a:t>
            </a:r>
            <a:endParaRPr b="1" sz="1900">
              <a:solidFill>
                <a:srgbClr val="5F7D95"/>
              </a:solidFill>
            </a:endParaRPr>
          </a:p>
          <a:p>
            <a:pPr indent="0" lvl="0" marL="146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>
              <a:solidFill>
                <a:srgbClr val="5F7D95"/>
              </a:solidFill>
            </a:endParaRPr>
          </a:p>
          <a:p>
            <a:pPr indent="0" lvl="0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4. Oriensys SRL – Franța </a:t>
            </a:r>
            <a:endParaRPr b="1" sz="1900">
              <a:solidFill>
                <a:srgbClr val="5F7D95"/>
              </a:solidFill>
            </a:endParaRPr>
          </a:p>
          <a:p>
            <a:pPr indent="0" lvl="0" marL="146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>
              <a:solidFill>
                <a:srgbClr val="5F7D95"/>
              </a:solidFill>
            </a:endParaRPr>
          </a:p>
          <a:p>
            <a:pPr indent="0" lvl="0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5. CENTRUL INTERNATIONAL CELIZ srl – România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266" y="2890890"/>
            <a:ext cx="1171042" cy="93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9255" y="3651325"/>
            <a:ext cx="1171041" cy="91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6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73325" y="5186336"/>
            <a:ext cx="1239000" cy="8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8825" y="4348350"/>
            <a:ext cx="976200" cy="9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8564" y="5689901"/>
            <a:ext cx="936450" cy="11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g305b8dada01_0_6"/>
          <p:cNvPicPr preferRelativeResize="0"/>
          <p:nvPr/>
        </p:nvPicPr>
        <p:blipFill rotWithShape="1">
          <a:blip r:embed="rId3">
            <a:alphaModFix/>
          </a:blip>
          <a:srcRect b="41433" l="0" r="0" t="41432"/>
          <a:stretch/>
        </p:blipFill>
        <p:spPr>
          <a:xfrm>
            <a:off x="1402862" y="660808"/>
            <a:ext cx="9566621" cy="24585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240000" dist="209550">
              <a:schemeClr val="dk2"/>
            </a:outerShdw>
          </a:effectLst>
        </p:spPr>
      </p:pic>
      <p:sp>
        <p:nvSpPr>
          <p:cNvPr id="446" name="Google Shape;446;g305b8dada01_0_6"/>
          <p:cNvSpPr txBox="1"/>
          <p:nvPr>
            <p:ph type="title"/>
          </p:nvPr>
        </p:nvSpPr>
        <p:spPr>
          <a:xfrm>
            <a:off x="1402850" y="3006150"/>
            <a:ext cx="9566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</a:pPr>
            <a:r>
              <a:rPr lang="en" sz="5200">
                <a:solidFill>
                  <a:srgbClr val="5F7D95"/>
                </a:solidFill>
              </a:rPr>
              <a:t>Eveniment pilotare </a:t>
            </a:r>
            <a:endParaRPr sz="52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</a:pPr>
            <a:r>
              <a:rPr lang="en" sz="4800">
                <a:solidFill>
                  <a:srgbClr val="5F7D95"/>
                </a:solidFill>
              </a:rPr>
              <a:t>12.10.2024, ARAD</a:t>
            </a:r>
            <a:endParaRPr sz="4800">
              <a:solidFill>
                <a:srgbClr val="5F7D95"/>
              </a:solidFill>
            </a:endParaRPr>
          </a:p>
        </p:txBody>
      </p:sp>
      <p:sp>
        <p:nvSpPr>
          <p:cNvPr id="447" name="Google Shape;447;g305b8dada01_0_6"/>
          <p:cNvSpPr txBox="1"/>
          <p:nvPr>
            <p:ph idx="1" type="subTitle"/>
          </p:nvPr>
        </p:nvSpPr>
        <p:spPr>
          <a:xfrm>
            <a:off x="2933492" y="5400296"/>
            <a:ext cx="6264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448" name="Google Shape;448;g305b8dada01_0_6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05b8dada01_1_38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05b8dada01_1_38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g305b8dada01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2157"/>
            <a:ext cx="7872475" cy="442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305b8dada01_1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7275" y="292157"/>
            <a:ext cx="3802327" cy="213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305b8dada01_1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2624" y="3554029"/>
            <a:ext cx="5569124" cy="31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05b8dada01_0_31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305b8dada01_0_31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g305b8dada0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7300" y="1292198"/>
            <a:ext cx="3088049" cy="54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305b8dada01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50" y="294875"/>
            <a:ext cx="8173398" cy="459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05b8dada01_1_43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305b8dada01_1_43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are este nivelul dvs. de experiență în proiectarea cursurilor online?&#10;. Number of responses: 21 responses." id="472" name="Google Shape;472;g305b8dada01_1_43" title="Care este nivelul dvs. de experiență în proiectarea cursurilor online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25" y="141357"/>
            <a:ext cx="10520991" cy="4428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Care sunt așteptările dvs. privind participarea la curs? (Selectează una sau mai multe variante. Pentru &quot;other/altele&quot; te rugăm să specifici.)&#10;. Number of responses: 21 responses." id="473" name="Google Shape;473;g305b8dada01_1_43" title="Care sunt așteptările dvs. privind participarea la curs? (Selectează una sau mai multe variante. Pentru &quot;other/altele&quot; te rugăm să specifici.)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225" y="3264000"/>
            <a:ext cx="7199775" cy="365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05b8dada01_1_50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305b8dada01_1_50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ât de confortabil vă simțiți cu folosirea tehnologiei?&#10;. Number of responses: 21 responses." id="480" name="Google Shape;480;g305b8dada01_1_50" title="Cât de confortabil vă simțiți cu folosirea tehnologiei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8462474" cy="3561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Cât de confortabil vă simțiți cu folosirea tehnologiei în urma participării la curs?&#10;. Number of responses: 21 responses." id="481" name="Google Shape;481;g305b8dada01_1_50" title="Cât de confortabil vă simțiți cu folosirea tehnologiei în urma participării la curs?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425" y="3251875"/>
            <a:ext cx="8952571" cy="37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"/>
          <p:cNvSpPr/>
          <p:nvPr/>
        </p:nvSpPr>
        <p:spPr>
          <a:xfrm>
            <a:off x="955276" y="1306344"/>
            <a:ext cx="2196600" cy="12708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 txBox="1"/>
          <p:nvPr>
            <p:ph type="title"/>
          </p:nvPr>
        </p:nvSpPr>
        <p:spPr>
          <a:xfrm>
            <a:off x="955276" y="3045310"/>
            <a:ext cx="38175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Cursul video</a:t>
            </a:r>
            <a:endParaRPr/>
          </a:p>
        </p:txBody>
      </p:sp>
      <p:sp>
        <p:nvSpPr>
          <p:cNvPr id="488" name="Google Shape;488;p29"/>
          <p:cNvSpPr txBox="1"/>
          <p:nvPr>
            <p:ph idx="2" type="title"/>
          </p:nvPr>
        </p:nvSpPr>
        <p:spPr>
          <a:xfrm>
            <a:off x="124305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9" name="Google Shape;489;p29"/>
          <p:cNvSpPr txBox="1"/>
          <p:nvPr>
            <p:ph idx="1" type="subTitle"/>
          </p:nvPr>
        </p:nvSpPr>
        <p:spPr>
          <a:xfrm>
            <a:off x="322275" y="5282375"/>
            <a:ext cx="45408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/>
              <a:t>”Comunicare eficientă în mediul online,  adaptată la caracteristicile persoanelor cu dizabilități”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400"/>
          </a:p>
        </p:txBody>
      </p:sp>
      <p:cxnSp>
        <p:nvCxnSpPr>
          <p:cNvPr id="490" name="Google Shape;490;p29"/>
          <p:cNvCxnSpPr/>
          <p:nvPr/>
        </p:nvCxnSpPr>
        <p:spPr>
          <a:xfrm>
            <a:off x="0" y="5012302"/>
            <a:ext cx="4540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91" name="Google Shape;491;p29"/>
          <p:cNvPicPr preferRelativeResize="0"/>
          <p:nvPr/>
        </p:nvPicPr>
        <p:blipFill rotWithShape="1">
          <a:blip r:embed="rId3">
            <a:alphaModFix/>
          </a:blip>
          <a:srcRect b="5907" l="0" r="0" t="5899"/>
          <a:stretch/>
        </p:blipFill>
        <p:spPr>
          <a:xfrm>
            <a:off x="6630176" y="500892"/>
            <a:ext cx="4234757" cy="56022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240000" dist="209550">
              <a:schemeClr val="dk1"/>
            </a:outerShdw>
          </a:effectLst>
        </p:spPr>
      </p:pic>
      <p:pic>
        <p:nvPicPr>
          <p:cNvPr id="492" name="Google Shape;492;p29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05b8dada01_1_21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305b8dada01_1_21"/>
          <p:cNvSpPr txBox="1"/>
          <p:nvPr>
            <p:ph type="title"/>
          </p:nvPr>
        </p:nvSpPr>
        <p:spPr>
          <a:xfrm>
            <a:off x="22695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Conținut</a:t>
            </a:r>
            <a:endParaRPr/>
          </a:p>
        </p:txBody>
      </p:sp>
      <p:sp>
        <p:nvSpPr>
          <p:cNvPr id="499" name="Google Shape;499;g305b8dada01_1_21"/>
          <p:cNvSpPr txBox="1"/>
          <p:nvPr>
            <p:ph idx="1" type="body"/>
          </p:nvPr>
        </p:nvSpPr>
        <p:spPr>
          <a:xfrm>
            <a:off x="955276" y="1736082"/>
            <a:ext cx="8816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600">
                <a:solidFill>
                  <a:srgbClr val="5F7D95"/>
                </a:solidFill>
              </a:rPr>
              <a:t>Curs Video</a:t>
            </a:r>
            <a:r>
              <a:rPr b="1" lang="en" sz="2600">
                <a:solidFill>
                  <a:srgbClr val="5F7D95"/>
                </a:solidFill>
              </a:rPr>
              <a:t> ”</a:t>
            </a:r>
            <a:r>
              <a:rPr b="1" lang="en" sz="2600">
                <a:solidFill>
                  <a:srgbClr val="5F7D95"/>
                </a:solidFill>
              </a:rPr>
              <a:t>Comunicare eficientă în mediul online,</a:t>
            </a:r>
            <a:endParaRPr b="1" sz="26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600">
                <a:solidFill>
                  <a:srgbClr val="5F7D95"/>
                </a:solidFill>
              </a:rPr>
              <a:t> adaptată la caracteristicile persoanelor cu dizabilități” </a:t>
            </a:r>
            <a:endParaRPr b="1" sz="26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solidFill>
                <a:srgbClr val="5F7D95"/>
              </a:solidFill>
            </a:endParaRPr>
          </a:p>
        </p:txBody>
      </p:sp>
      <p:graphicFrame>
        <p:nvGraphicFramePr>
          <p:cNvPr id="500" name="Google Shape;500;g305b8dada01_1_21"/>
          <p:cNvGraphicFramePr/>
          <p:nvPr/>
        </p:nvGraphicFramePr>
        <p:xfrm>
          <a:off x="1091377" y="2891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{FC140914-09A5-44C0-A9DC-D6D8E89420D0}</a:tableStyleId>
              </a:tblPr>
              <a:tblGrid>
                <a:gridCol w="1833125"/>
                <a:gridCol w="7103050"/>
              </a:tblGrid>
              <a:tr h="66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Lectia</a:t>
                      </a:r>
                      <a:r>
                        <a:rPr b="1" lang="en" sz="17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 </a:t>
                      </a:r>
                      <a:r>
                        <a:rPr b="1" lang="en" sz="17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1</a:t>
                      </a:r>
                      <a:endParaRPr b="1" sz="17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Definiția comunicării, concepte, forme și tipuri de comunicare</a:t>
                      </a:r>
                      <a:endParaRPr sz="16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Lectia</a:t>
                      </a: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 2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Etimologia comunicării și definiția conceptuală a interacțiunii umane pentru persoanele  cu dizabilități</a:t>
                      </a:r>
                      <a:endParaRPr sz="16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Lectia</a:t>
                      </a: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 3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Tehnici de comunicare verbală și de conținut pentru utilizarea cu persoanele cu dizabilități în mediul online - crearea de conținut</a:t>
                      </a:r>
                      <a:endParaRPr sz="16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Lectia </a:t>
                      </a: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4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Tehnici de comunicare verbală online - importanța cuvintelor și modul în care acestea pot influența percepția</a:t>
                      </a:r>
                      <a:endParaRPr sz="16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Lectia </a:t>
                      </a:r>
                      <a:r>
                        <a:rPr b="1" lang="en" sz="1700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5</a:t>
                      </a:r>
                      <a:endParaRPr b="1" sz="1700">
                        <a:solidFill>
                          <a:schemeClr val="dk2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Comportament asertiv în comunicarea online și modele comportamentale</a:t>
                      </a:r>
                      <a:endParaRPr sz="1600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1" name="Google Shape;501;g305b8dada01_1_21"/>
          <p:cNvSpPr/>
          <p:nvPr/>
        </p:nvSpPr>
        <p:spPr>
          <a:xfrm>
            <a:off x="1019301" y="5529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305b8dada01_1_21"/>
          <p:cNvSpPr txBox="1"/>
          <p:nvPr>
            <p:ph idx="4294967295" type="title"/>
          </p:nvPr>
        </p:nvSpPr>
        <p:spPr>
          <a:xfrm>
            <a:off x="1205778" y="719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03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503" name="Google Shape;503;g305b8dada01_1_21"/>
          <p:cNvSpPr txBox="1"/>
          <p:nvPr/>
        </p:nvSpPr>
        <p:spPr>
          <a:xfrm>
            <a:off x="699725" y="6427650"/>
            <a:ext cx="3980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Responsabil: toți partenerii</a:t>
            </a:r>
            <a:endParaRPr b="1" i="0" sz="16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504" name="Google Shape;504;g305b8dada01_1_21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grpSp>
        <p:nvGrpSpPr>
          <p:cNvPr id="505" name="Google Shape;505;g305b8dada01_1_21"/>
          <p:cNvGrpSpPr/>
          <p:nvPr/>
        </p:nvGrpSpPr>
        <p:grpSpPr>
          <a:xfrm>
            <a:off x="10487042" y="5320157"/>
            <a:ext cx="674948" cy="571801"/>
            <a:chOff x="-49027775" y="3183175"/>
            <a:chExt cx="299325" cy="299325"/>
          </a:xfrm>
        </p:grpSpPr>
        <p:sp>
          <p:nvSpPr>
            <p:cNvPr id="506" name="Google Shape;506;g305b8dada01_1_21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305b8dada01_1_21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305b8dada01_1_21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305b8dada01_1_21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0" name="Google Shape;510;g305b8dada01_1_21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31"/>
          <p:cNvPicPr preferRelativeResize="0"/>
          <p:nvPr/>
        </p:nvPicPr>
        <p:blipFill rotWithShape="1">
          <a:blip r:embed="rId3">
            <a:alphaModFix/>
          </a:blip>
          <a:srcRect b="41434" l="0" r="0" t="41432"/>
          <a:stretch/>
        </p:blipFill>
        <p:spPr>
          <a:xfrm>
            <a:off x="1402862" y="660808"/>
            <a:ext cx="9566621" cy="24585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240000" dist="209550">
              <a:schemeClr val="dk2"/>
            </a:outerShdw>
          </a:effectLst>
        </p:spPr>
      </p:pic>
      <p:sp>
        <p:nvSpPr>
          <p:cNvPr id="516" name="Google Shape;516;p31"/>
          <p:cNvSpPr txBox="1"/>
          <p:nvPr>
            <p:ph type="title"/>
          </p:nvPr>
        </p:nvSpPr>
        <p:spPr>
          <a:xfrm>
            <a:off x="1402850" y="3006150"/>
            <a:ext cx="9566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</a:pPr>
            <a:r>
              <a:rPr lang="en" sz="5200">
                <a:solidFill>
                  <a:srgbClr val="5F7D95"/>
                </a:solidFill>
              </a:rPr>
              <a:t>Eveniment pilotare </a:t>
            </a:r>
            <a:endParaRPr sz="52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</a:pPr>
            <a:r>
              <a:rPr lang="en" sz="4800">
                <a:solidFill>
                  <a:srgbClr val="5F7D95"/>
                </a:solidFill>
              </a:rPr>
              <a:t>08.08.2024, ARAD</a:t>
            </a:r>
            <a:endParaRPr sz="4800">
              <a:solidFill>
                <a:srgbClr val="5F7D95"/>
              </a:solidFill>
            </a:endParaRPr>
          </a:p>
        </p:txBody>
      </p:sp>
      <p:sp>
        <p:nvSpPr>
          <p:cNvPr id="517" name="Google Shape;517;p31"/>
          <p:cNvSpPr txBox="1"/>
          <p:nvPr>
            <p:ph idx="1" type="subTitle"/>
          </p:nvPr>
        </p:nvSpPr>
        <p:spPr>
          <a:xfrm>
            <a:off x="2933492" y="5400296"/>
            <a:ext cx="6264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518" name="Google Shape;518;p31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05b8dada01_0_0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305b8dada01_0_0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g305b8dada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75" y="697775"/>
            <a:ext cx="11212424" cy="57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05b8dada01_0_13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305b8dada01_0_13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g305b8dada0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75" y="392175"/>
            <a:ext cx="6850100" cy="51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305b8dada0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850" y="392182"/>
            <a:ext cx="4551924" cy="341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305b8dada01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7675" y="3958525"/>
            <a:ext cx="3878768" cy="29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 b="9010" l="0" r="0" t="9002"/>
          <a:stretch/>
        </p:blipFill>
        <p:spPr>
          <a:xfrm>
            <a:off x="6667226" y="425008"/>
            <a:ext cx="4509498" cy="55459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240000" dist="209550">
              <a:srgbClr val="FF9900"/>
            </a:outerShdw>
          </a:effectLst>
        </p:spPr>
      </p:pic>
      <p:sp>
        <p:nvSpPr>
          <p:cNvPr id="214" name="Google Shape;214;p3"/>
          <p:cNvSpPr txBox="1"/>
          <p:nvPr>
            <p:ph type="title"/>
          </p:nvPr>
        </p:nvSpPr>
        <p:spPr>
          <a:xfrm>
            <a:off x="955276" y="1667480"/>
            <a:ext cx="53538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i="1" lang="en" sz="1900">
                <a:solidFill>
                  <a:srgbClr val="5F7D95"/>
                </a:solidFill>
              </a:rPr>
              <a:t>„Includerea persoanelor care se confruntă cu obstacole în calea accesului sau care au mai puține oportunități în educație și formare este un obiectiv cheie al inițiativei Comisiei de a construi un spațiu european de educație, formare și învățare pe tot parcursul vieții care promovează incluziunea și o calitate mai înaltă a vieții. De asemenea, este în conformitate cu Agenda 2030 pentru Dezvoltare Durabilă a Națiunilor Unite, care urmărește, printre altele, „să se asigure că toată lumea are o educație de calitate și oportunități de învățare pe tot parcursul vieții, echitabile și incluzive”.”</a:t>
            </a:r>
            <a:endParaRPr i="1" sz="1900">
              <a:solidFill>
                <a:srgbClr val="5F7D95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1900">
              <a:solidFill>
                <a:srgbClr val="5F7D95"/>
              </a:solidFill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5b8dada01_1_59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305b8dada01_1_59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ât de familiarizat/ă sunteți cu instrumentele și tehnologiile de asistență utilizate online de persoanele cu dizabilități?&#10;. Number of responses: 21 responses." id="541" name="Google Shape;541;g305b8dada01_1_59" title="Cât de familiarizat/ă sunteți cu instrumentele și tehnologiile de asistență utilizate online de persoanele cu dizabilități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762207" cy="4428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Cum verificați și ajustați accesibilitatea mesajelor sau a platformelor online pe care le utilizați pentru a comunica cu aceste persoane? (una sau mai multe variante). Number of responses: 21 responses." id="542" name="Google Shape;542;g305b8dada01_1_59" title="Cum verificați și ajustați accesibilitatea mesajelor sau a platformelor online pe care le utilizați pentru a comunica cu aceste persoane? (una sau mai multe variante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919" y="3182275"/>
            <a:ext cx="7550075" cy="38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05b8dada01_1_66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305b8dada01_1_66"/>
          <p:cNvSpPr txBox="1"/>
          <p:nvPr>
            <p:ph idx="1" type="body"/>
          </p:nvPr>
        </p:nvSpPr>
        <p:spPr>
          <a:xfrm>
            <a:off x="955276" y="1572932"/>
            <a:ext cx="10221300" cy="714000"/>
          </a:xfrm>
          <a:prstGeom prst="rect">
            <a:avLst/>
          </a:prstGeom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Vă rugăm să evaluați următoarele aspecte ale materialelor de curs prezentate:&#10;. Number of responses: ." id="549" name="Google Shape;549;g305b8dada01_1_66" title="Vă rugăm să evaluați următoarele aspecte ale materialelor de curs prezentate: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56032"/>
            <a:ext cx="9398021" cy="4428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Ați recomanda acest curs altora?&#10;. Number of responses: 21 responses." id="550" name="Google Shape;550;g305b8dada01_1_66" title="Ați recomanda acest curs altora?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800" y="0"/>
            <a:ext cx="7454198" cy="31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2"/>
          <p:cNvSpPr/>
          <p:nvPr/>
        </p:nvSpPr>
        <p:spPr>
          <a:xfrm>
            <a:off x="7486605" y="1306344"/>
            <a:ext cx="2196600" cy="12708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2"/>
          <p:cNvSpPr txBox="1"/>
          <p:nvPr>
            <p:ph type="title"/>
          </p:nvPr>
        </p:nvSpPr>
        <p:spPr>
          <a:xfrm>
            <a:off x="6198950" y="3045300"/>
            <a:ext cx="58338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Evenimente multiplicatoare</a:t>
            </a:r>
            <a:endParaRPr/>
          </a:p>
        </p:txBody>
      </p:sp>
      <p:sp>
        <p:nvSpPr>
          <p:cNvPr id="557" name="Google Shape;557;p32"/>
          <p:cNvSpPr txBox="1"/>
          <p:nvPr>
            <p:ph idx="2" type="title"/>
          </p:nvPr>
        </p:nvSpPr>
        <p:spPr>
          <a:xfrm>
            <a:off x="785058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58" name="Google Shape;558;p32"/>
          <p:cNvSpPr txBox="1"/>
          <p:nvPr>
            <p:ph idx="1" type="subTitle"/>
          </p:nvPr>
        </p:nvSpPr>
        <p:spPr>
          <a:xfrm>
            <a:off x="7008922" y="5282367"/>
            <a:ext cx="34569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559" name="Google Shape;559;p32"/>
          <p:cNvPicPr preferRelativeResize="0"/>
          <p:nvPr/>
        </p:nvPicPr>
        <p:blipFill rotWithShape="1">
          <a:blip r:embed="rId3">
            <a:alphaModFix/>
          </a:blip>
          <a:srcRect b="8514" l="6823" r="13734" t="15927"/>
          <a:stretch/>
        </p:blipFill>
        <p:spPr>
          <a:xfrm flipH="1">
            <a:off x="961799" y="759825"/>
            <a:ext cx="4000826" cy="570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60000" dist="209550">
              <a:schemeClr val="dk1"/>
            </a:outerShdw>
          </a:effectLst>
        </p:spPr>
      </p:pic>
      <p:pic>
        <p:nvPicPr>
          <p:cNvPr id="560" name="Google Shape;560;p32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4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4"/>
          <p:cNvSpPr txBox="1"/>
          <p:nvPr>
            <p:ph type="title"/>
          </p:nvPr>
        </p:nvSpPr>
        <p:spPr>
          <a:xfrm>
            <a:off x="2269575" y="737000"/>
            <a:ext cx="7466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200"/>
              <a:t>Evenimente multiplicatoare</a:t>
            </a:r>
            <a:endParaRPr sz="4200"/>
          </a:p>
        </p:txBody>
      </p:sp>
      <p:sp>
        <p:nvSpPr>
          <p:cNvPr id="567" name="Google Shape;567;p34"/>
          <p:cNvSpPr txBox="1"/>
          <p:nvPr>
            <p:ph idx="1" type="body"/>
          </p:nvPr>
        </p:nvSpPr>
        <p:spPr>
          <a:xfrm>
            <a:off x="955275" y="1780925"/>
            <a:ext cx="90723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>
                <a:solidFill>
                  <a:srgbClr val="5F7D95"/>
                </a:solidFill>
              </a:rPr>
              <a:t>Conținut: </a:t>
            </a:r>
            <a:r>
              <a:rPr lang="en" sz="1400">
                <a:solidFill>
                  <a:schemeClr val="dk2"/>
                </a:solidFill>
              </a:rPr>
              <a:t>Oportunitatea implementării unui proiect ERASMUS, descrierea proiectului TEACH ME TO HELP, analiza comparativă a țărilor participante, ghid practic pentru redactarea unui curs/prelegeri digitale, modul de utilizare a ghidului, prezentarea cursului ”Comunicarea online eficientă”, demonstrație și practica cursului, prezentarea funcționalităților site-ului proiectului.</a:t>
            </a:r>
            <a:endParaRPr b="1">
              <a:solidFill>
                <a:srgbClr val="5F7D95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solidFill>
                <a:srgbClr val="5F7D95"/>
              </a:solidFill>
            </a:endParaRPr>
          </a:p>
        </p:txBody>
      </p:sp>
      <p:graphicFrame>
        <p:nvGraphicFramePr>
          <p:cNvPr id="568" name="Google Shape;568;p34"/>
          <p:cNvGraphicFramePr/>
          <p:nvPr/>
        </p:nvGraphicFramePr>
        <p:xfrm>
          <a:off x="1091402" y="3142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{FC140914-09A5-44C0-A9DC-D6D8E89420D0}</a:tableStyleId>
              </a:tblPr>
              <a:tblGrid>
                <a:gridCol w="1833125"/>
                <a:gridCol w="7103050"/>
              </a:tblGrid>
              <a:tr h="56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Romania (I)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20-30 Sep 2024; 30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Romania (II)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20-30 Sep 2024; 30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Cipru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20-30 Sep 2024; 30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Italia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20-30 Sep 2024; 30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Franța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20-30 Sep 2024; 30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9" name="Google Shape;569;p34"/>
          <p:cNvSpPr/>
          <p:nvPr/>
        </p:nvSpPr>
        <p:spPr>
          <a:xfrm>
            <a:off x="1019301" y="5529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4"/>
          <p:cNvSpPr txBox="1"/>
          <p:nvPr>
            <p:ph idx="4294967295" type="title"/>
          </p:nvPr>
        </p:nvSpPr>
        <p:spPr>
          <a:xfrm>
            <a:off x="1205778" y="719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04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571" name="Google Shape;571;p34"/>
          <p:cNvSpPr txBox="1"/>
          <p:nvPr/>
        </p:nvSpPr>
        <p:spPr>
          <a:xfrm>
            <a:off x="909900" y="6212200"/>
            <a:ext cx="69360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Responsabil: toți partenerii</a:t>
            </a:r>
            <a:endParaRPr b="1" i="0" sz="16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572" name="Google Shape;572;p34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573" name="Google Shape;573;p34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Google Shape;578;p33"/>
          <p:cNvCxnSpPr/>
          <p:nvPr/>
        </p:nvCxnSpPr>
        <p:spPr>
          <a:xfrm>
            <a:off x="-34330" y="3495462"/>
            <a:ext cx="112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33"/>
          <p:cNvSpPr txBox="1"/>
          <p:nvPr>
            <p:ph type="title"/>
          </p:nvPr>
        </p:nvSpPr>
        <p:spPr>
          <a:xfrm>
            <a:off x="6563937" y="1897147"/>
            <a:ext cx="50391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tmth-course.eu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580" name="Google Shape;580;p33"/>
          <p:cNvSpPr txBox="1"/>
          <p:nvPr>
            <p:ph idx="1" type="subTitle"/>
          </p:nvPr>
        </p:nvSpPr>
        <p:spPr>
          <a:xfrm>
            <a:off x="6883059" y="3663863"/>
            <a:ext cx="36666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>
                <a:solidFill>
                  <a:srgbClr val="5F7D95"/>
                </a:solidFill>
              </a:rPr>
              <a:t>Platforma proiectului vă așteaptă!</a:t>
            </a:r>
            <a:endParaRPr b="1">
              <a:solidFill>
                <a:srgbClr val="5F7D95"/>
              </a:solidFill>
            </a:endParaRPr>
          </a:p>
        </p:txBody>
      </p:sp>
      <p:grpSp>
        <p:nvGrpSpPr>
          <p:cNvPr id="581" name="Google Shape;581;p33"/>
          <p:cNvGrpSpPr/>
          <p:nvPr/>
        </p:nvGrpSpPr>
        <p:grpSpPr>
          <a:xfrm>
            <a:off x="955305" y="1750631"/>
            <a:ext cx="4582991" cy="3744260"/>
            <a:chOff x="921275" y="1550375"/>
            <a:chExt cx="3141617" cy="2495176"/>
          </a:xfrm>
        </p:grpSpPr>
        <p:sp>
          <p:nvSpPr>
            <p:cNvPr id="582" name="Google Shape;582;p33"/>
            <p:cNvSpPr/>
            <p:nvPr/>
          </p:nvSpPr>
          <p:spPr>
            <a:xfrm>
              <a:off x="921275" y="3421734"/>
              <a:ext cx="3141617" cy="272226"/>
            </a:xfrm>
            <a:custGeom>
              <a:rect b="b" l="l" r="r" t="t"/>
              <a:pathLst>
                <a:path extrusionOk="0" h="12304" w="141994">
                  <a:moveTo>
                    <a:pt x="0" y="1"/>
                  </a:moveTo>
                  <a:lnTo>
                    <a:pt x="0" y="7792"/>
                  </a:lnTo>
                  <a:cubicBezTo>
                    <a:pt x="0" y="10130"/>
                    <a:pt x="2009" y="12303"/>
                    <a:pt x="4367" y="12303"/>
                  </a:cubicBezTo>
                  <a:lnTo>
                    <a:pt x="137769" y="12303"/>
                  </a:lnTo>
                  <a:cubicBezTo>
                    <a:pt x="140107" y="12303"/>
                    <a:pt x="141993" y="10130"/>
                    <a:pt x="141993" y="7792"/>
                  </a:cubicBezTo>
                  <a:lnTo>
                    <a:pt x="141993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931579" y="3688498"/>
              <a:ext cx="1139172" cy="357053"/>
            </a:xfrm>
            <a:custGeom>
              <a:rect b="b" l="l" r="r" t="t"/>
              <a:pathLst>
                <a:path extrusionOk="0" h="16138" w="51488">
                  <a:moveTo>
                    <a:pt x="11237" y="0"/>
                  </a:moveTo>
                  <a:cubicBezTo>
                    <a:pt x="11237" y="0"/>
                    <a:pt x="11114" y="6951"/>
                    <a:pt x="7997" y="10130"/>
                  </a:cubicBezTo>
                  <a:cubicBezTo>
                    <a:pt x="4880" y="13287"/>
                    <a:pt x="0" y="16137"/>
                    <a:pt x="8469" y="16137"/>
                  </a:cubicBezTo>
                  <a:lnTo>
                    <a:pt x="43019" y="16137"/>
                  </a:lnTo>
                  <a:cubicBezTo>
                    <a:pt x="51487" y="16137"/>
                    <a:pt x="46607" y="13287"/>
                    <a:pt x="43490" y="10130"/>
                  </a:cubicBezTo>
                  <a:cubicBezTo>
                    <a:pt x="40374" y="6951"/>
                    <a:pt x="40271" y="0"/>
                    <a:pt x="4027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921275" y="1550375"/>
              <a:ext cx="3141617" cy="1877262"/>
            </a:xfrm>
            <a:custGeom>
              <a:rect b="b" l="l" r="r" t="t"/>
              <a:pathLst>
                <a:path extrusionOk="0" h="84848" w="141994">
                  <a:moveTo>
                    <a:pt x="136109" y="5639"/>
                  </a:moveTo>
                  <a:lnTo>
                    <a:pt x="136109" y="78942"/>
                  </a:lnTo>
                  <a:lnTo>
                    <a:pt x="5905" y="78942"/>
                  </a:lnTo>
                  <a:lnTo>
                    <a:pt x="5905" y="5639"/>
                  </a:lnTo>
                  <a:close/>
                  <a:moveTo>
                    <a:pt x="4367" y="0"/>
                  </a:moveTo>
                  <a:cubicBezTo>
                    <a:pt x="2009" y="0"/>
                    <a:pt x="0" y="1661"/>
                    <a:pt x="0" y="3998"/>
                  </a:cubicBezTo>
                  <a:lnTo>
                    <a:pt x="0" y="84847"/>
                  </a:lnTo>
                  <a:lnTo>
                    <a:pt x="141993" y="84847"/>
                  </a:lnTo>
                  <a:lnTo>
                    <a:pt x="141993" y="3998"/>
                  </a:lnTo>
                  <a:cubicBezTo>
                    <a:pt x="141993" y="1661"/>
                    <a:pt x="140107" y="0"/>
                    <a:pt x="137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5" name="Google Shape;585;p33"/>
          <p:cNvPicPr preferRelativeResize="0"/>
          <p:nvPr/>
        </p:nvPicPr>
        <p:blipFill rotWithShape="1">
          <a:blip r:embed="rId3">
            <a:alphaModFix/>
          </a:blip>
          <a:srcRect b="0" l="4520" r="4519" t="0"/>
          <a:stretch/>
        </p:blipFill>
        <p:spPr>
          <a:xfrm>
            <a:off x="1123643" y="1942698"/>
            <a:ext cx="4246230" cy="24800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6" name="Google Shape;586;p33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6"/>
          <p:cNvSpPr/>
          <p:nvPr/>
        </p:nvSpPr>
        <p:spPr>
          <a:xfrm>
            <a:off x="7486605" y="1306344"/>
            <a:ext cx="2196600" cy="12708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6"/>
          <p:cNvSpPr txBox="1"/>
          <p:nvPr>
            <p:ph type="title"/>
          </p:nvPr>
        </p:nvSpPr>
        <p:spPr>
          <a:xfrm>
            <a:off x="6198950" y="3045300"/>
            <a:ext cx="58338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Intâlniri transnaționale și cursuri</a:t>
            </a:r>
            <a:endParaRPr/>
          </a:p>
        </p:txBody>
      </p:sp>
      <p:sp>
        <p:nvSpPr>
          <p:cNvPr id="593" name="Google Shape;593;p36"/>
          <p:cNvSpPr txBox="1"/>
          <p:nvPr>
            <p:ph idx="2" type="title"/>
          </p:nvPr>
        </p:nvSpPr>
        <p:spPr>
          <a:xfrm>
            <a:off x="7850582" y="1367352"/>
            <a:ext cx="1621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94" name="Google Shape;594;p36"/>
          <p:cNvSpPr txBox="1"/>
          <p:nvPr>
            <p:ph idx="1" type="subTitle"/>
          </p:nvPr>
        </p:nvSpPr>
        <p:spPr>
          <a:xfrm>
            <a:off x="7008922" y="5282367"/>
            <a:ext cx="34569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595" name="Google Shape;595;p36"/>
          <p:cNvPicPr preferRelativeResize="0"/>
          <p:nvPr/>
        </p:nvPicPr>
        <p:blipFill rotWithShape="1">
          <a:blip r:embed="rId3">
            <a:alphaModFix/>
          </a:blip>
          <a:srcRect b="8514" l="6823" r="13734" t="15927"/>
          <a:stretch/>
        </p:blipFill>
        <p:spPr>
          <a:xfrm flipH="1">
            <a:off x="961799" y="759825"/>
            <a:ext cx="4000826" cy="570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60000" dist="209550">
              <a:schemeClr val="dk1"/>
            </a:outerShdw>
          </a:effectLst>
        </p:spPr>
      </p:pic>
      <p:pic>
        <p:nvPicPr>
          <p:cNvPr id="596" name="Google Shape;596;p36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7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7"/>
          <p:cNvSpPr txBox="1"/>
          <p:nvPr>
            <p:ph type="title"/>
          </p:nvPr>
        </p:nvSpPr>
        <p:spPr>
          <a:xfrm>
            <a:off x="2269575" y="737000"/>
            <a:ext cx="7466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200"/>
              <a:t>Intâlniri transnaționale și cursuri</a:t>
            </a:r>
            <a:endParaRPr sz="4200"/>
          </a:p>
        </p:txBody>
      </p:sp>
      <p:sp>
        <p:nvSpPr>
          <p:cNvPr id="603" name="Google Shape;603;p37"/>
          <p:cNvSpPr txBox="1"/>
          <p:nvPr>
            <p:ph idx="1" type="body"/>
          </p:nvPr>
        </p:nvSpPr>
        <p:spPr>
          <a:xfrm>
            <a:off x="955275" y="1780925"/>
            <a:ext cx="90723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>
                <a:solidFill>
                  <a:srgbClr val="5F7D95"/>
                </a:solidFill>
              </a:rPr>
              <a:t>Conținut întâlniri transnaționale: </a:t>
            </a:r>
            <a:r>
              <a:rPr lang="en" sz="1400">
                <a:solidFill>
                  <a:schemeClr val="dk2"/>
                </a:solidFill>
              </a:rPr>
              <a:t>Implementare: se va determina implementarea proiectului, se vor monitoriza activitățile și se va coordona dezvoltarea rezultatelor și activităților prevăzute în pachetele de lucru, planificarea acțiunilor ulterioare.</a:t>
            </a:r>
            <a:endParaRPr b="1">
              <a:solidFill>
                <a:srgbClr val="5F7D95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solidFill>
                <a:srgbClr val="5F7D95"/>
              </a:solidFill>
            </a:endParaRPr>
          </a:p>
        </p:txBody>
      </p:sp>
      <p:graphicFrame>
        <p:nvGraphicFramePr>
          <p:cNvPr id="604" name="Google Shape;604;p37"/>
          <p:cNvGraphicFramePr/>
          <p:nvPr/>
        </p:nvGraphicFramePr>
        <p:xfrm>
          <a:off x="1091402" y="3142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{FC140914-09A5-44C0-A9DC-D6D8E89420D0}</a:tableStyleId>
              </a:tblPr>
              <a:tblGrid>
                <a:gridCol w="4903500"/>
                <a:gridCol w="4032675"/>
              </a:tblGrid>
              <a:tr h="56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TRANSNATIONAL PROJECT MEETING - Romania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14-15 Dec 2022; 10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TRANSNATIONAL PROJECT MEETING - Italy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15-16 Mai 2023; 10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TRANSNATIONAL PROJECT MEETING - Cyprus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5-6 Sep 2023; 10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TRANSNATIONAL PROJECT MEETING - France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27-28 Aug 2024; 10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5" name="Google Shape;605;p37"/>
          <p:cNvSpPr/>
          <p:nvPr/>
        </p:nvSpPr>
        <p:spPr>
          <a:xfrm>
            <a:off x="1019301" y="5529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7"/>
          <p:cNvSpPr txBox="1"/>
          <p:nvPr>
            <p:ph idx="4294967295" type="title"/>
          </p:nvPr>
        </p:nvSpPr>
        <p:spPr>
          <a:xfrm>
            <a:off x="1205778" y="719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05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607" name="Google Shape;607;p37"/>
          <p:cNvSpPr txBox="1"/>
          <p:nvPr/>
        </p:nvSpPr>
        <p:spPr>
          <a:xfrm>
            <a:off x="909900" y="6212200"/>
            <a:ext cx="69360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Responsabili: toți partenerii</a:t>
            </a:r>
            <a:endParaRPr b="1" i="0" sz="16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608" name="Google Shape;608;p37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609" name="Google Shape;609;p37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8"/>
          <p:cNvSpPr txBox="1"/>
          <p:nvPr>
            <p:ph type="title"/>
          </p:nvPr>
        </p:nvSpPr>
        <p:spPr>
          <a:xfrm>
            <a:off x="2269575" y="737000"/>
            <a:ext cx="7466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200"/>
              <a:t>Intâlniri transnaționale și cursuri</a:t>
            </a:r>
            <a:endParaRPr sz="4200"/>
          </a:p>
        </p:txBody>
      </p:sp>
      <p:sp>
        <p:nvSpPr>
          <p:cNvPr id="616" name="Google Shape;616;p38"/>
          <p:cNvSpPr txBox="1"/>
          <p:nvPr>
            <p:ph idx="1" type="body"/>
          </p:nvPr>
        </p:nvSpPr>
        <p:spPr>
          <a:xfrm>
            <a:off x="955275" y="1780925"/>
            <a:ext cx="90723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>
                <a:solidFill>
                  <a:srgbClr val="5F7D95"/>
                </a:solidFill>
              </a:rPr>
              <a:t>Conținut evenimente formare: </a:t>
            </a:r>
            <a:r>
              <a:rPr lang="en">
                <a:solidFill>
                  <a:srgbClr val="5F7D95"/>
                </a:solidFill>
              </a:rPr>
              <a:t>Revizuirea cercetărilor științifice recente și relevante și a celor mai bune practici privind proiectarea și scrierea unui curs online; identificarea metodelor de predare online adaptate persoanelor cu dizabilități; Asigurarea unei comunicări clare, nuanțate, explicite și în același timp fermă; Evitarea conversațiilor online lungi fără eficacitate didactică sau afectivă; Capacitate crescută de a auto-monitoriza lecturile și de a optimiza calitatea prelegerilor online; Practici și exerciții pentru a crește abilitățile eficiente de predare online; Exerciții de lucru pentru comunicarea online în grup.</a:t>
            </a:r>
            <a:endParaRPr>
              <a:solidFill>
                <a:srgbClr val="5F7D95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solidFill>
                <a:srgbClr val="5F7D95"/>
              </a:solidFill>
            </a:endParaRPr>
          </a:p>
        </p:txBody>
      </p:sp>
      <p:graphicFrame>
        <p:nvGraphicFramePr>
          <p:cNvPr id="617" name="Google Shape;617;p38"/>
          <p:cNvGraphicFramePr/>
          <p:nvPr/>
        </p:nvGraphicFramePr>
        <p:xfrm>
          <a:off x="1023327" y="37975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{FC140914-09A5-44C0-A9DC-D6D8E89420D0}</a:tableStyleId>
              </a:tblPr>
              <a:tblGrid>
                <a:gridCol w="4847675"/>
                <a:gridCol w="4088500"/>
              </a:tblGrid>
              <a:tr h="55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TRAINING SESSION - Cyprus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10-15 iul 2023; 20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TRAINING SESSION -</a:t>
                      </a: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Italia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20-35 Noi 2023; 20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TRAINING SESSION -</a:t>
                      </a:r>
                      <a:r>
                        <a:rPr b="1" lang="en" sz="1500" u="none" cap="none" strike="noStrike">
                          <a:solidFill>
                            <a:srgbClr val="5F7D95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Franța</a:t>
                      </a:r>
                      <a:endParaRPr b="1" sz="15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Antic"/>
                          <a:ea typeface="Antic"/>
                          <a:cs typeface="Antic"/>
                          <a:sym typeface="Antic"/>
                        </a:rPr>
                        <a:t>22-27 Iul 2024; 20 participanți</a:t>
                      </a:r>
                      <a:endParaRPr sz="1400" u="none" cap="none" strike="noStrike">
                        <a:solidFill>
                          <a:srgbClr val="5F7D95"/>
                        </a:solidFill>
                        <a:latin typeface="Antic"/>
                        <a:ea typeface="Antic"/>
                        <a:cs typeface="Antic"/>
                        <a:sym typeface="Antic"/>
                      </a:endParaRPr>
                    </a:p>
                  </a:txBody>
                  <a:tcPr marT="124775" marB="124775" marR="121300" marL="1213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8" name="Google Shape;618;p38"/>
          <p:cNvSpPr/>
          <p:nvPr/>
        </p:nvSpPr>
        <p:spPr>
          <a:xfrm>
            <a:off x="1019301" y="552987"/>
            <a:ext cx="1132800" cy="1165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8"/>
          <p:cNvSpPr txBox="1"/>
          <p:nvPr>
            <p:ph idx="4294967295" type="title"/>
          </p:nvPr>
        </p:nvSpPr>
        <p:spPr>
          <a:xfrm>
            <a:off x="1205778" y="719587"/>
            <a:ext cx="75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0" spcFirstLastPara="1" rIns="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F7D95"/>
                </a:solidFill>
              </a:rPr>
              <a:t>05</a:t>
            </a:r>
            <a:endParaRPr>
              <a:solidFill>
                <a:srgbClr val="5F7D95"/>
              </a:solidFill>
            </a:endParaRPr>
          </a:p>
        </p:txBody>
      </p:sp>
      <p:sp>
        <p:nvSpPr>
          <p:cNvPr id="620" name="Google Shape;620;p38"/>
          <p:cNvSpPr txBox="1"/>
          <p:nvPr/>
        </p:nvSpPr>
        <p:spPr>
          <a:xfrm>
            <a:off x="909900" y="6212200"/>
            <a:ext cx="69360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Responsabili: toți partenerii</a:t>
            </a:r>
            <a:endParaRPr b="1" i="0" sz="1600" u="none" cap="none" strike="noStrike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621" name="Google Shape;621;p38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622" name="Google Shape;622;p38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B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4"/>
          <p:cNvSpPr txBox="1"/>
          <p:nvPr>
            <p:ph idx="4294967295" type="subTitle"/>
          </p:nvPr>
        </p:nvSpPr>
        <p:spPr>
          <a:xfrm>
            <a:off x="4927199" y="5554207"/>
            <a:ext cx="6249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accent2"/>
                </a:solidFill>
                <a:latin typeface="Antic"/>
                <a:ea typeface="Antic"/>
                <a:cs typeface="Antic"/>
                <a:sym typeface="Antic"/>
              </a:rPr>
              <a:t>Here is where your presentation begins</a:t>
            </a:r>
            <a:endParaRPr b="0" i="0" sz="1900" u="none" cap="none" strike="noStrike">
              <a:solidFill>
                <a:schemeClr val="accent2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628" name="Google Shape;628;p44"/>
          <p:cNvPicPr preferRelativeResize="0"/>
          <p:nvPr/>
        </p:nvPicPr>
        <p:blipFill rotWithShape="1">
          <a:blip r:embed="rId3">
            <a:alphaModFix/>
          </a:blip>
          <a:srcRect b="28" l="0" r="0" t="29"/>
          <a:stretch/>
        </p:blipFill>
        <p:spPr>
          <a:xfrm>
            <a:off x="415114" y="455068"/>
            <a:ext cx="8894876" cy="5926191"/>
          </a:xfrm>
          <a:prstGeom prst="rect">
            <a:avLst/>
          </a:prstGeom>
          <a:noFill/>
          <a:ln>
            <a:noFill/>
          </a:ln>
          <a:effectLst>
            <a:outerShdw rotWithShape="0" algn="bl" dir="13680000" dist="228600">
              <a:schemeClr val="dk1"/>
            </a:outerShdw>
          </a:effectLst>
        </p:spPr>
      </p:pic>
      <p:sp>
        <p:nvSpPr>
          <p:cNvPr id="629" name="Google Shape;629;p44"/>
          <p:cNvSpPr txBox="1"/>
          <p:nvPr>
            <p:ph idx="4294967295" type="title"/>
          </p:nvPr>
        </p:nvSpPr>
        <p:spPr>
          <a:xfrm>
            <a:off x="1662976" y="5339622"/>
            <a:ext cx="10221300" cy="9435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F8FAFB"/>
                </a:solidFill>
              </a:rPr>
              <a:t>Resursele umane si know-how</a:t>
            </a:r>
            <a:endParaRPr>
              <a:solidFill>
                <a:srgbClr val="F8FAFB"/>
              </a:solidFill>
            </a:endParaRPr>
          </a:p>
        </p:txBody>
      </p:sp>
      <p:pic>
        <p:nvPicPr>
          <p:cNvPr id="630" name="Google Shape;630;p44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5"/>
          <p:cNvSpPr txBox="1"/>
          <p:nvPr>
            <p:ph type="title"/>
          </p:nvPr>
        </p:nvSpPr>
        <p:spPr>
          <a:xfrm>
            <a:off x="964430" y="737008"/>
            <a:ext cx="687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Întrebări</a:t>
            </a:r>
            <a:endParaRPr/>
          </a:p>
        </p:txBody>
      </p:sp>
      <p:sp>
        <p:nvSpPr>
          <p:cNvPr id="636" name="Google Shape;636;p45"/>
          <p:cNvSpPr txBox="1"/>
          <p:nvPr>
            <p:ph idx="1" type="subTitle"/>
          </p:nvPr>
        </p:nvSpPr>
        <p:spPr>
          <a:xfrm>
            <a:off x="964264" y="3184386"/>
            <a:ext cx="63216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637" name="Google Shape;637;p45"/>
          <p:cNvSpPr txBox="1"/>
          <p:nvPr>
            <p:ph idx="2" type="subTitle"/>
          </p:nvPr>
        </p:nvSpPr>
        <p:spPr>
          <a:xfrm>
            <a:off x="964265" y="5021071"/>
            <a:ext cx="63216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638" name="Google Shape;638;p45"/>
          <p:cNvSpPr txBox="1"/>
          <p:nvPr>
            <p:ph idx="3" type="subTitle"/>
          </p:nvPr>
        </p:nvSpPr>
        <p:spPr>
          <a:xfrm>
            <a:off x="964264" y="2557008"/>
            <a:ext cx="6876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700"/>
              <a:buNone/>
            </a:pPr>
            <a:r>
              <a:rPr lang="en"/>
              <a:t>Cum doriți să folosiți rezultatele acestui proiect?</a:t>
            </a:r>
            <a:endParaRPr/>
          </a:p>
        </p:txBody>
      </p:sp>
      <p:sp>
        <p:nvSpPr>
          <p:cNvPr id="639" name="Google Shape;639;p45"/>
          <p:cNvSpPr txBox="1"/>
          <p:nvPr>
            <p:ph idx="4" type="subTitle"/>
          </p:nvPr>
        </p:nvSpPr>
        <p:spPr>
          <a:xfrm>
            <a:off x="964265" y="4393693"/>
            <a:ext cx="6876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700"/>
              <a:buNone/>
            </a:pPr>
            <a:r>
              <a:rPr lang="en"/>
              <a:t>Cum vă putem sprijini?</a:t>
            </a:r>
            <a:endParaRPr/>
          </a:p>
        </p:txBody>
      </p:sp>
      <p:pic>
        <p:nvPicPr>
          <p:cNvPr id="640" name="Google Shape;640;p45"/>
          <p:cNvPicPr preferRelativeResize="0"/>
          <p:nvPr/>
        </p:nvPicPr>
        <p:blipFill rotWithShape="1">
          <a:blip r:embed="rId3">
            <a:alphaModFix/>
          </a:blip>
          <a:srcRect b="0" l="3279" r="3278" t="0"/>
          <a:stretch/>
        </p:blipFill>
        <p:spPr>
          <a:xfrm>
            <a:off x="8306584" y="1494249"/>
            <a:ext cx="2870139" cy="43051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60000" dist="209550">
              <a:schemeClr val="dk1"/>
            </a:outerShdw>
          </a:effectLst>
        </p:spPr>
      </p:pic>
      <p:pic>
        <p:nvPicPr>
          <p:cNvPr id="641" name="Google Shape;641;p45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B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/>
          <p:nvPr>
            <p:ph idx="4294967295" type="subTitle"/>
          </p:nvPr>
        </p:nvSpPr>
        <p:spPr>
          <a:xfrm>
            <a:off x="4927199" y="5554207"/>
            <a:ext cx="6249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900"/>
              <a:buFont typeface="Antic"/>
              <a:buNone/>
            </a:pPr>
            <a:r>
              <a:rPr b="0" i="0" lang="en" sz="1900" u="none" cap="none" strike="noStrike">
                <a:solidFill>
                  <a:schemeClr val="accent2"/>
                </a:solidFill>
                <a:latin typeface="Antic"/>
                <a:ea typeface="Antic"/>
                <a:cs typeface="Antic"/>
                <a:sym typeface="Antic"/>
              </a:rPr>
              <a:t>Here is where your presentation begins</a:t>
            </a:r>
            <a:endParaRPr b="0" i="0" sz="1900" u="none" cap="none" strike="noStrike">
              <a:solidFill>
                <a:schemeClr val="accent2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1361" r="1360" t="0"/>
          <a:stretch/>
        </p:blipFill>
        <p:spPr>
          <a:xfrm>
            <a:off x="415114" y="455068"/>
            <a:ext cx="8894876" cy="6096181"/>
          </a:xfrm>
          <a:prstGeom prst="rect">
            <a:avLst/>
          </a:pr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13680000" dist="228600">
              <a:srgbClr val="5F7D95"/>
            </a:outerShdw>
          </a:effectLst>
        </p:spPr>
      </p:pic>
      <p:sp>
        <p:nvSpPr>
          <p:cNvPr id="222" name="Google Shape;222;p5"/>
          <p:cNvSpPr txBox="1"/>
          <p:nvPr>
            <p:ph idx="4294967295" type="title"/>
          </p:nvPr>
        </p:nvSpPr>
        <p:spPr>
          <a:xfrm>
            <a:off x="1662976" y="5339622"/>
            <a:ext cx="10221300" cy="9435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3300">
                <a:solidFill>
                  <a:srgbClr val="F8FAFB"/>
                </a:solidFill>
              </a:rPr>
              <a:t>Discuție: Care este nivelul de participare actual?</a:t>
            </a:r>
            <a:endParaRPr sz="3300">
              <a:solidFill>
                <a:srgbClr val="F8FAFB"/>
              </a:solidFill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05bf6b0d12_0_0"/>
          <p:cNvSpPr txBox="1"/>
          <p:nvPr>
            <p:ph idx="4294967295" type="title"/>
          </p:nvPr>
        </p:nvSpPr>
        <p:spPr>
          <a:xfrm>
            <a:off x="964430" y="737008"/>
            <a:ext cx="687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Formularul de evaluare</a:t>
            </a:r>
            <a:endParaRPr/>
          </a:p>
        </p:txBody>
      </p:sp>
      <p:sp>
        <p:nvSpPr>
          <p:cNvPr id="647" name="Google Shape;647;g305bf6b0d12_0_0"/>
          <p:cNvSpPr txBox="1"/>
          <p:nvPr>
            <p:ph idx="4294967295" type="subTitle"/>
          </p:nvPr>
        </p:nvSpPr>
        <p:spPr>
          <a:xfrm>
            <a:off x="1036875" y="1660225"/>
            <a:ext cx="10824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700"/>
              <a:buNone/>
            </a:pPr>
            <a:r>
              <a:rPr b="1" lang="en" sz="3000"/>
              <a:t>Link https://forms.gle/oJniF6S8G5kAXTki7</a:t>
            </a:r>
            <a:endParaRPr b="1" sz="3000"/>
          </a:p>
        </p:txBody>
      </p:sp>
      <p:pic>
        <p:nvPicPr>
          <p:cNvPr id="648" name="Google Shape;648;g305bf6b0d12_0_0"/>
          <p:cNvPicPr preferRelativeResize="0"/>
          <p:nvPr/>
        </p:nvPicPr>
        <p:blipFill rotWithShape="1">
          <a:blip r:embed="rId3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305bf6b0d1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800" y="2384124"/>
            <a:ext cx="4416425" cy="44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305bf6b0d12_0_0"/>
          <p:cNvPicPr preferRelativeResize="0"/>
          <p:nvPr/>
        </p:nvPicPr>
        <p:blipFill rotWithShape="1">
          <a:blip r:embed="rId5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8"/>
          <p:cNvSpPr/>
          <p:nvPr/>
        </p:nvSpPr>
        <p:spPr>
          <a:xfrm>
            <a:off x="0" y="5633675"/>
            <a:ext cx="12132000" cy="138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8"/>
          <p:cNvSpPr txBox="1"/>
          <p:nvPr>
            <p:ph type="ctrTitle"/>
          </p:nvPr>
        </p:nvSpPr>
        <p:spPr>
          <a:xfrm>
            <a:off x="944661" y="704730"/>
            <a:ext cx="56478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6200">
                <a:solidFill>
                  <a:srgbClr val="445D73"/>
                </a:solidFill>
              </a:rPr>
              <a:t>Vă mulțumim!</a:t>
            </a:r>
            <a:endParaRPr sz="6200">
              <a:solidFill>
                <a:srgbClr val="445D73"/>
              </a:solidFill>
            </a:endParaRPr>
          </a:p>
        </p:txBody>
      </p:sp>
      <p:sp>
        <p:nvSpPr>
          <p:cNvPr id="657" name="Google Shape;657;p48"/>
          <p:cNvSpPr txBox="1"/>
          <p:nvPr>
            <p:ph idx="1" type="subTitle"/>
          </p:nvPr>
        </p:nvSpPr>
        <p:spPr>
          <a:xfrm>
            <a:off x="944661" y="2589388"/>
            <a:ext cx="56478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2449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>
                <a:solidFill>
                  <a:srgbClr val="445D73"/>
                </a:solidFill>
              </a:rPr>
              <a:t>Aveți întrebări?</a:t>
            </a:r>
            <a:endParaRPr b="1">
              <a:solidFill>
                <a:srgbClr val="445D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>
              <a:solidFill>
                <a:srgbClr val="445D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>
                <a:solidFill>
                  <a:srgbClr val="445D73"/>
                </a:solidFill>
              </a:rPr>
              <a:t>DAS Arad</a:t>
            </a:r>
            <a:endParaRPr b="1">
              <a:solidFill>
                <a:srgbClr val="445D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contact@dasarad.ro</a:t>
            </a:r>
            <a:r>
              <a:rPr lang="en">
                <a:solidFill>
                  <a:srgbClr val="445D73"/>
                </a:solidFill>
              </a:rPr>
              <a:t> </a:t>
            </a:r>
            <a:endParaRPr>
              <a:solidFill>
                <a:srgbClr val="445D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>
                <a:solidFill>
                  <a:srgbClr val="445D73"/>
                </a:solidFill>
              </a:rPr>
              <a:t>+40-257-254923</a:t>
            </a:r>
            <a:endParaRPr>
              <a:solidFill>
                <a:srgbClr val="445D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www.dasarad.ro</a:t>
            </a:r>
            <a:endParaRPr>
              <a:solidFill>
                <a:srgbClr val="445D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solidFill>
                <a:srgbClr val="445D73"/>
              </a:solidFill>
            </a:endParaRPr>
          </a:p>
        </p:txBody>
      </p:sp>
      <p:sp>
        <p:nvSpPr>
          <p:cNvPr id="658" name="Google Shape;658;p48"/>
          <p:cNvSpPr txBox="1"/>
          <p:nvPr>
            <p:ph idx="2" type="subTitle"/>
          </p:nvPr>
        </p:nvSpPr>
        <p:spPr>
          <a:xfrm>
            <a:off x="0" y="6050800"/>
            <a:ext cx="68241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2449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1600"/>
              </a:spcAft>
              <a:buSzPts val="1900"/>
              <a:buNone/>
            </a:pPr>
            <a:r>
              <a:rPr lang="en" sz="1800">
                <a:solidFill>
                  <a:srgbClr val="445D73"/>
                </a:solidFill>
              </a:rPr>
              <a:t>Erasmus KA2 Project # 2022-1-RO01-KA220-VET-000085029</a:t>
            </a:r>
            <a:endParaRPr sz="1800">
              <a:solidFill>
                <a:srgbClr val="445D73"/>
              </a:solidFill>
            </a:endParaRPr>
          </a:p>
        </p:txBody>
      </p:sp>
      <p:grpSp>
        <p:nvGrpSpPr>
          <p:cNvPr id="659" name="Google Shape;659;p48"/>
          <p:cNvGrpSpPr/>
          <p:nvPr/>
        </p:nvGrpSpPr>
        <p:grpSpPr>
          <a:xfrm>
            <a:off x="4316285" y="4851858"/>
            <a:ext cx="574770" cy="591231"/>
            <a:chOff x="3253154" y="3599397"/>
            <a:chExt cx="433200" cy="433200"/>
          </a:xfrm>
        </p:grpSpPr>
        <p:sp>
          <p:nvSpPr>
            <p:cNvPr id="660" name="Google Shape;660;p48"/>
            <p:cNvSpPr/>
            <p:nvPr/>
          </p:nvSpPr>
          <p:spPr>
            <a:xfrm>
              <a:off x="3253154" y="3599397"/>
              <a:ext cx="433200" cy="43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370250" y="3702512"/>
              <a:ext cx="199011" cy="226983"/>
            </a:xfrm>
            <a:custGeom>
              <a:rect b="b" l="l" r="r" t="t"/>
              <a:pathLst>
                <a:path extrusionOk="0" h="148841" w="130928">
                  <a:moveTo>
                    <a:pt x="70184" y="0"/>
                  </a:moveTo>
                  <a:cubicBezTo>
                    <a:pt x="67749" y="0"/>
                    <a:pt x="65781" y="1968"/>
                    <a:pt x="65781" y="4370"/>
                  </a:cubicBezTo>
                  <a:lnTo>
                    <a:pt x="65781" y="100105"/>
                  </a:lnTo>
                  <a:cubicBezTo>
                    <a:pt x="65781" y="106844"/>
                    <a:pt x="61744" y="112915"/>
                    <a:pt x="55507" y="115483"/>
                  </a:cubicBezTo>
                  <a:cubicBezTo>
                    <a:pt x="53445" y="116348"/>
                    <a:pt x="51279" y="116767"/>
                    <a:pt x="49132" y="116767"/>
                  </a:cubicBezTo>
                  <a:cubicBezTo>
                    <a:pt x="44819" y="116767"/>
                    <a:pt x="40578" y="115076"/>
                    <a:pt x="37394" y="111914"/>
                  </a:cubicBezTo>
                  <a:cubicBezTo>
                    <a:pt x="32624" y="107177"/>
                    <a:pt x="31156" y="100039"/>
                    <a:pt x="33691" y="93801"/>
                  </a:cubicBezTo>
                  <a:cubicBezTo>
                    <a:pt x="36260" y="87563"/>
                    <a:pt x="42297" y="83493"/>
                    <a:pt x="49035" y="83460"/>
                  </a:cubicBezTo>
                  <a:cubicBezTo>
                    <a:pt x="51437" y="83460"/>
                    <a:pt x="53405" y="81492"/>
                    <a:pt x="53405" y="79090"/>
                  </a:cubicBezTo>
                  <a:lnTo>
                    <a:pt x="53405" y="55740"/>
                  </a:lnTo>
                  <a:cubicBezTo>
                    <a:pt x="53405" y="53305"/>
                    <a:pt x="51437" y="51370"/>
                    <a:pt x="49035" y="51370"/>
                  </a:cubicBezTo>
                  <a:cubicBezTo>
                    <a:pt x="21983" y="51370"/>
                    <a:pt x="0" y="73253"/>
                    <a:pt x="0" y="100105"/>
                  </a:cubicBezTo>
                  <a:cubicBezTo>
                    <a:pt x="0" y="126991"/>
                    <a:pt x="21949" y="148840"/>
                    <a:pt x="49002" y="148840"/>
                  </a:cubicBezTo>
                  <a:cubicBezTo>
                    <a:pt x="76021" y="148840"/>
                    <a:pt x="98037" y="126991"/>
                    <a:pt x="98037" y="100105"/>
                  </a:cubicBezTo>
                  <a:lnTo>
                    <a:pt x="98037" y="57742"/>
                  </a:lnTo>
                  <a:cubicBezTo>
                    <a:pt x="106751" y="62347"/>
                    <a:pt x="116484" y="64780"/>
                    <a:pt x="126356" y="64780"/>
                  </a:cubicBezTo>
                  <a:cubicBezTo>
                    <a:pt x="126423" y="64780"/>
                    <a:pt x="126490" y="64780"/>
                    <a:pt x="126557" y="64780"/>
                  </a:cubicBezTo>
                  <a:cubicBezTo>
                    <a:pt x="128959" y="64780"/>
                    <a:pt x="130927" y="62812"/>
                    <a:pt x="130927" y="60410"/>
                  </a:cubicBezTo>
                  <a:lnTo>
                    <a:pt x="130927" y="37094"/>
                  </a:lnTo>
                  <a:cubicBezTo>
                    <a:pt x="130927" y="34658"/>
                    <a:pt x="128959" y="32724"/>
                    <a:pt x="126557" y="32724"/>
                  </a:cubicBezTo>
                  <a:cubicBezTo>
                    <a:pt x="110813" y="32724"/>
                    <a:pt x="98037" y="19981"/>
                    <a:pt x="98037" y="4370"/>
                  </a:cubicBezTo>
                  <a:cubicBezTo>
                    <a:pt x="98037" y="1968"/>
                    <a:pt x="96069" y="0"/>
                    <a:pt x="93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48"/>
          <p:cNvGrpSpPr/>
          <p:nvPr/>
        </p:nvGrpSpPr>
        <p:grpSpPr>
          <a:xfrm>
            <a:off x="3543199" y="4851858"/>
            <a:ext cx="574770" cy="591231"/>
            <a:chOff x="2670485" y="3599397"/>
            <a:chExt cx="433200" cy="433200"/>
          </a:xfrm>
        </p:grpSpPr>
        <p:sp>
          <p:nvSpPr>
            <p:cNvPr id="663" name="Google Shape;663;p48"/>
            <p:cNvSpPr/>
            <p:nvPr/>
          </p:nvSpPr>
          <p:spPr>
            <a:xfrm>
              <a:off x="2670485" y="3599397"/>
              <a:ext cx="433200" cy="43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2773193" y="3722272"/>
              <a:ext cx="227756" cy="187463"/>
            </a:xfrm>
            <a:custGeom>
              <a:rect b="b" l="l" r="r" t="t"/>
              <a:pathLst>
                <a:path extrusionOk="0" h="7151" w="8688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48"/>
          <p:cNvGrpSpPr/>
          <p:nvPr/>
        </p:nvGrpSpPr>
        <p:grpSpPr>
          <a:xfrm>
            <a:off x="2770113" y="4851796"/>
            <a:ext cx="574770" cy="591231"/>
            <a:chOff x="2087815" y="3599351"/>
            <a:chExt cx="433200" cy="433200"/>
          </a:xfrm>
        </p:grpSpPr>
        <p:sp>
          <p:nvSpPr>
            <p:cNvPr id="666" name="Google Shape;666;p48"/>
            <p:cNvSpPr/>
            <p:nvPr/>
          </p:nvSpPr>
          <p:spPr>
            <a:xfrm>
              <a:off x="2087815" y="3599351"/>
              <a:ext cx="433200" cy="43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7" name="Google Shape;667;p48"/>
            <p:cNvGrpSpPr/>
            <p:nvPr/>
          </p:nvGrpSpPr>
          <p:grpSpPr>
            <a:xfrm>
              <a:off x="2195216" y="3722392"/>
              <a:ext cx="218396" cy="187123"/>
              <a:chOff x="2048371" y="3039468"/>
              <a:chExt cx="218396" cy="187123"/>
            </a:xfrm>
          </p:grpSpPr>
          <p:sp>
            <p:nvSpPr>
              <p:cNvPr id="668" name="Google Shape;668;p48"/>
              <p:cNvSpPr/>
              <p:nvPr/>
            </p:nvSpPr>
            <p:spPr>
              <a:xfrm>
                <a:off x="2064283" y="3109252"/>
                <a:ext cx="39375" cy="116945"/>
              </a:xfrm>
              <a:custGeom>
                <a:rect b="b" l="l" r="r" t="t"/>
                <a:pathLst>
                  <a:path extrusionOk="0" h="4461" w="1502">
                    <a:moveTo>
                      <a:pt x="58" y="0"/>
                    </a:moveTo>
                    <a:cubicBezTo>
                      <a:pt x="29" y="0"/>
                      <a:pt x="0" y="29"/>
                      <a:pt x="0" y="58"/>
                    </a:cubicBezTo>
                    <a:lnTo>
                      <a:pt x="0" y="4403"/>
                    </a:lnTo>
                    <a:cubicBezTo>
                      <a:pt x="0" y="4432"/>
                      <a:pt x="29" y="4461"/>
                      <a:pt x="58" y="4461"/>
                    </a:cubicBezTo>
                    <a:lnTo>
                      <a:pt x="1444" y="4461"/>
                    </a:lnTo>
                    <a:cubicBezTo>
                      <a:pt x="1473" y="4461"/>
                      <a:pt x="1502" y="4446"/>
                      <a:pt x="1502" y="4403"/>
                    </a:cubicBezTo>
                    <a:lnTo>
                      <a:pt x="1502" y="58"/>
                    </a:lnTo>
                    <a:cubicBezTo>
                      <a:pt x="1502" y="29"/>
                      <a:pt x="1473" y="0"/>
                      <a:pt x="1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8"/>
              <p:cNvSpPr/>
              <p:nvPr/>
            </p:nvSpPr>
            <p:spPr>
              <a:xfrm>
                <a:off x="2048371" y="3039468"/>
                <a:ext cx="55287" cy="47475"/>
              </a:xfrm>
              <a:custGeom>
                <a:rect b="b" l="l" r="r" t="t"/>
                <a:pathLst>
                  <a:path extrusionOk="0" h="1811" w="2109">
                    <a:moveTo>
                      <a:pt x="1208" y="0"/>
                    </a:moveTo>
                    <a:cubicBezTo>
                      <a:pt x="987" y="0"/>
                      <a:pt x="761" y="83"/>
                      <a:pt x="578" y="266"/>
                    </a:cubicBezTo>
                    <a:cubicBezTo>
                      <a:pt x="1" y="829"/>
                      <a:pt x="405" y="1810"/>
                      <a:pt x="1214" y="1810"/>
                    </a:cubicBezTo>
                    <a:cubicBezTo>
                      <a:pt x="1704" y="1810"/>
                      <a:pt x="2109" y="1406"/>
                      <a:pt x="2109" y="901"/>
                    </a:cubicBezTo>
                    <a:cubicBezTo>
                      <a:pt x="2109" y="355"/>
                      <a:pt x="1668" y="0"/>
                      <a:pt x="1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8"/>
              <p:cNvSpPr/>
              <p:nvPr/>
            </p:nvSpPr>
            <p:spPr>
              <a:xfrm>
                <a:off x="2141853" y="3109226"/>
                <a:ext cx="124914" cy="117365"/>
              </a:xfrm>
              <a:custGeom>
                <a:rect b="b" l="l" r="r" t="t"/>
                <a:pathLst>
                  <a:path extrusionOk="0" h="4477" w="4765">
                    <a:moveTo>
                      <a:pt x="2716" y="1"/>
                    </a:moveTo>
                    <a:cubicBezTo>
                      <a:pt x="2701" y="1"/>
                      <a:pt x="2686" y="1"/>
                      <a:pt x="2671" y="1"/>
                    </a:cubicBezTo>
                    <a:cubicBezTo>
                      <a:pt x="2180" y="1"/>
                      <a:pt x="1718" y="145"/>
                      <a:pt x="1314" y="434"/>
                    </a:cubicBezTo>
                    <a:cubicBezTo>
                      <a:pt x="1304" y="441"/>
                      <a:pt x="1294" y="444"/>
                      <a:pt x="1284" y="444"/>
                    </a:cubicBezTo>
                    <a:cubicBezTo>
                      <a:pt x="1248" y="444"/>
                      <a:pt x="1213" y="410"/>
                      <a:pt x="1213" y="376"/>
                    </a:cubicBezTo>
                    <a:lnTo>
                      <a:pt x="1213" y="59"/>
                    </a:lnTo>
                    <a:cubicBezTo>
                      <a:pt x="1213" y="30"/>
                      <a:pt x="1170" y="1"/>
                      <a:pt x="1141" y="1"/>
                    </a:cubicBezTo>
                    <a:lnTo>
                      <a:pt x="58" y="1"/>
                    </a:lnTo>
                    <a:cubicBezTo>
                      <a:pt x="29" y="1"/>
                      <a:pt x="1" y="30"/>
                      <a:pt x="1" y="59"/>
                    </a:cubicBezTo>
                    <a:lnTo>
                      <a:pt x="1" y="4389"/>
                    </a:lnTo>
                    <a:cubicBezTo>
                      <a:pt x="1" y="4433"/>
                      <a:pt x="29" y="4462"/>
                      <a:pt x="58" y="4462"/>
                    </a:cubicBezTo>
                    <a:lnTo>
                      <a:pt x="1430" y="4462"/>
                    </a:lnTo>
                    <a:cubicBezTo>
                      <a:pt x="1473" y="4462"/>
                      <a:pt x="1502" y="4433"/>
                      <a:pt x="1502" y="4389"/>
                    </a:cubicBezTo>
                    <a:lnTo>
                      <a:pt x="1502" y="2859"/>
                    </a:lnTo>
                    <a:cubicBezTo>
                      <a:pt x="1502" y="2354"/>
                      <a:pt x="1617" y="1502"/>
                      <a:pt x="2382" y="1502"/>
                    </a:cubicBezTo>
                    <a:cubicBezTo>
                      <a:pt x="3133" y="1502"/>
                      <a:pt x="3249" y="2354"/>
                      <a:pt x="3249" y="2859"/>
                    </a:cubicBezTo>
                    <a:lnTo>
                      <a:pt x="3249" y="4404"/>
                    </a:lnTo>
                    <a:cubicBezTo>
                      <a:pt x="3249" y="4433"/>
                      <a:pt x="3277" y="4462"/>
                      <a:pt x="3321" y="4462"/>
                    </a:cubicBezTo>
                    <a:lnTo>
                      <a:pt x="3321" y="4476"/>
                    </a:lnTo>
                    <a:lnTo>
                      <a:pt x="4692" y="4476"/>
                    </a:lnTo>
                    <a:cubicBezTo>
                      <a:pt x="4721" y="4476"/>
                      <a:pt x="4750" y="4433"/>
                      <a:pt x="4750" y="4404"/>
                    </a:cubicBezTo>
                    <a:lnTo>
                      <a:pt x="4750" y="2383"/>
                    </a:lnTo>
                    <a:cubicBezTo>
                      <a:pt x="4764" y="1806"/>
                      <a:pt x="4591" y="1243"/>
                      <a:pt x="4259" y="766"/>
                    </a:cubicBezTo>
                    <a:cubicBezTo>
                      <a:pt x="3893" y="287"/>
                      <a:pt x="3320" y="1"/>
                      <a:pt x="2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1" name="Google Shape;671;p48"/>
          <p:cNvGrpSpPr/>
          <p:nvPr/>
        </p:nvGrpSpPr>
        <p:grpSpPr>
          <a:xfrm>
            <a:off x="1997026" y="4851796"/>
            <a:ext cx="574770" cy="591231"/>
            <a:chOff x="1505145" y="3599351"/>
            <a:chExt cx="433200" cy="433200"/>
          </a:xfrm>
        </p:grpSpPr>
        <p:sp>
          <p:nvSpPr>
            <p:cNvPr id="672" name="Google Shape;672;p48"/>
            <p:cNvSpPr/>
            <p:nvPr/>
          </p:nvSpPr>
          <p:spPr>
            <a:xfrm>
              <a:off x="1505145" y="3599351"/>
              <a:ext cx="433200" cy="43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3" name="Google Shape;673;p48"/>
            <p:cNvGrpSpPr/>
            <p:nvPr/>
          </p:nvGrpSpPr>
          <p:grpSpPr>
            <a:xfrm>
              <a:off x="1626634" y="3714830"/>
              <a:ext cx="202339" cy="202323"/>
              <a:chOff x="935197" y="1793977"/>
              <a:chExt cx="256451" cy="256430"/>
            </a:xfrm>
          </p:grpSpPr>
          <p:sp>
            <p:nvSpPr>
              <p:cNvPr id="674" name="Google Shape;674;p48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rect b="b" l="l" r="r" t="t"/>
                <a:pathLst>
                  <a:path extrusionOk="0" h="12287" w="12288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8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rect b="b" l="l" r="r" t="t"/>
                <a:pathLst>
                  <a:path extrusionOk="0" h="5585" w="5588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2450" lIns="122450" spcFirstLastPara="1" rIns="122450" wrap="square" tIns="1224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6" name="Google Shape;676;p48"/>
          <p:cNvGrpSpPr/>
          <p:nvPr/>
        </p:nvGrpSpPr>
        <p:grpSpPr>
          <a:xfrm>
            <a:off x="1223940" y="4827468"/>
            <a:ext cx="574770" cy="591231"/>
            <a:chOff x="922475" y="3581526"/>
            <a:chExt cx="433200" cy="433200"/>
          </a:xfrm>
        </p:grpSpPr>
        <p:sp>
          <p:nvSpPr>
            <p:cNvPr id="677" name="Google Shape;677;p48"/>
            <p:cNvSpPr/>
            <p:nvPr/>
          </p:nvSpPr>
          <p:spPr>
            <a:xfrm>
              <a:off x="922475" y="3581526"/>
              <a:ext cx="433200" cy="43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1041988" y="3676160"/>
              <a:ext cx="194175" cy="279662"/>
            </a:xfrm>
            <a:custGeom>
              <a:rect b="b" l="l" r="r" t="t"/>
              <a:pathLst>
                <a:path extrusionOk="0" h="10668" w="7407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2450" lIns="122450" spcFirstLastPara="1" rIns="122450" wrap="square" tIns="122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9" name="Google Shape;679;p48"/>
          <p:cNvPicPr preferRelativeResize="0"/>
          <p:nvPr/>
        </p:nvPicPr>
        <p:blipFill rotWithShape="1">
          <a:blip r:embed="rId5">
            <a:alphaModFix/>
          </a:blip>
          <a:srcRect b="5907" l="0" r="0" t="5916"/>
          <a:stretch/>
        </p:blipFill>
        <p:spPr>
          <a:xfrm>
            <a:off x="6824216" y="0"/>
            <a:ext cx="5307785" cy="70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0" name="Google Shape;680;p48"/>
          <p:cNvPicPr preferRelativeResize="0"/>
          <p:nvPr/>
        </p:nvPicPr>
        <p:blipFill rotWithShape="1">
          <a:blip r:embed="rId6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 txBox="1"/>
          <p:nvPr>
            <p:ph type="title"/>
          </p:nvPr>
        </p:nvSpPr>
        <p:spPr>
          <a:xfrm>
            <a:off x="9552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Nevoia identificată</a:t>
            </a:r>
            <a:endParaRPr/>
          </a:p>
        </p:txBody>
      </p:sp>
      <p:sp>
        <p:nvSpPr>
          <p:cNvPr id="230" name="Google Shape;230;p6"/>
          <p:cNvSpPr txBox="1"/>
          <p:nvPr>
            <p:ph idx="1" type="body"/>
          </p:nvPr>
        </p:nvSpPr>
        <p:spPr>
          <a:xfrm>
            <a:off x="955276" y="1454957"/>
            <a:ext cx="8750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Cursurile de specializare și calificare, precum și educația, sunt de mare importanță pentru capacitatea de angajare a persoanelor cu dizabilități. 10,1% dintre adulții cu dizabilități din UE și doar 1,5% dintre cei din România au urmat cursuri de formare profesională (conform epp.eurostat.ec.europa.eu). Ratele de participare la educație și formare sunt scăzute, deoarece persoanele cu dizabilități au o dorință scăzută de a călători, participarea este adesea dificilă sau chiar imposibilă. Ca urmare, șansele lor de dezvoltare personală și de angajare sunt diminuate. În prezent, nu există cursuri online adaptate caracteristicilor persoanelor cu dizabilități.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</p:txBody>
      </p:sp>
      <p:sp>
        <p:nvSpPr>
          <p:cNvPr id="231" name="Google Shape;231;p6"/>
          <p:cNvSpPr txBox="1"/>
          <p:nvPr>
            <p:ph type="title"/>
          </p:nvPr>
        </p:nvSpPr>
        <p:spPr>
          <a:xfrm>
            <a:off x="955276" y="39538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Ce ne propunem</a:t>
            </a:r>
            <a:endParaRPr/>
          </a:p>
        </p:txBody>
      </p:sp>
      <p:sp>
        <p:nvSpPr>
          <p:cNvPr id="232" name="Google Shape;232;p6"/>
          <p:cNvSpPr txBox="1"/>
          <p:nvPr>
            <p:ph idx="1" type="body"/>
          </p:nvPr>
        </p:nvSpPr>
        <p:spPr>
          <a:xfrm>
            <a:off x="955276" y="4789732"/>
            <a:ext cx="8750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Proiectul nostru își propune să sprijine persoanele cu dizabilități și să le faciliteze accesul la sistemul de educație online, contribuind la integrarea pe piața muncii și viața independentă..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chemeClr val="dk2"/>
                </a:solidFill>
              </a:rPr>
              <a:t>Proiectului răspunde nevoii asistenților sociali  de formare continuă şi reconversie prin dezvoltarea de  servicii sociale integrate şi măsuri specifice de stimulare a ocupării forței de muncă.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 txBox="1"/>
          <p:nvPr>
            <p:ph type="title"/>
          </p:nvPr>
        </p:nvSpPr>
        <p:spPr>
          <a:xfrm>
            <a:off x="9552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Grupuri țintă</a:t>
            </a:r>
            <a:endParaRPr/>
          </a:p>
        </p:txBody>
      </p:sp>
      <p:sp>
        <p:nvSpPr>
          <p:cNvPr id="241" name="Google Shape;241;p7"/>
          <p:cNvSpPr txBox="1"/>
          <p:nvPr>
            <p:ph idx="1" type="body"/>
          </p:nvPr>
        </p:nvSpPr>
        <p:spPr>
          <a:xfrm>
            <a:off x="955275" y="1572925"/>
            <a:ext cx="99378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181818"/>
                </a:solidFill>
              </a:rPr>
              <a:t>Grupuri țintă primare: </a:t>
            </a:r>
            <a:endParaRPr b="1" sz="1900">
              <a:solidFill>
                <a:srgbClr val="181818"/>
              </a:solidFill>
            </a:endParaRPr>
          </a:p>
          <a:p>
            <a:pPr indent="-4381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b="1" lang="en" sz="1900">
                <a:solidFill>
                  <a:srgbClr val="5F7D95"/>
                </a:solidFill>
              </a:rPr>
              <a:t>Asistenți sociali din direcțiile de asistență socială</a:t>
            </a:r>
            <a:endParaRPr b="1"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b="1" lang="en" sz="1900">
                <a:solidFill>
                  <a:srgbClr val="5F7D95"/>
                </a:solidFill>
              </a:rPr>
              <a:t>Personalul consorțiului proiectului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Prin participarea la exploatarea acestor rezultate, ei vor dobândi noi competențe în proiectarea si integrarea de programe digitale pentru dezvoltarea personala si incluziunea sociala a persoanelor cu dizabilitati.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181818"/>
                </a:solidFill>
              </a:rPr>
              <a:t>Grupuri țintă indirecte: </a:t>
            </a:r>
            <a:endParaRPr b="1" sz="1900">
              <a:solidFill>
                <a:srgbClr val="181818"/>
              </a:solidFill>
            </a:endParaRPr>
          </a:p>
          <a:p>
            <a:pPr indent="-4381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b="1" lang="en" sz="1900">
                <a:solidFill>
                  <a:srgbClr val="5F7D95"/>
                </a:solidFill>
              </a:rPr>
              <a:t>Persoane cu dizabilități</a:t>
            </a:r>
            <a:endParaRPr b="1"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b="1" lang="en" sz="1900">
                <a:solidFill>
                  <a:srgbClr val="5F7D95"/>
                </a:solidFill>
              </a:rPr>
              <a:t>Educatori, personal de sprijin pentru persoanele cu dizabilități 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Participarea lor la exploatarea produselor intelectuale ale proiectului este concepută pentru a inspira noi practici specifice pentru persoanele cu dizabilități care doresc să se dezvolte personal și profesional cu ajutorul cursurilor online.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sp>
        <p:nvSpPr>
          <p:cNvPr id="243" name="Google Shape;243;p7"/>
          <p:cNvSpPr/>
          <p:nvPr/>
        </p:nvSpPr>
        <p:spPr>
          <a:xfrm>
            <a:off x="2678133" y="5931452"/>
            <a:ext cx="735362" cy="613170"/>
          </a:xfrm>
          <a:custGeom>
            <a:rect b="b" l="l" r="r" t="t"/>
            <a:pathLst>
              <a:path extrusionOk="0" h="12697" w="12634">
                <a:moveTo>
                  <a:pt x="11405" y="851"/>
                </a:moveTo>
                <a:cubicBezTo>
                  <a:pt x="11657" y="851"/>
                  <a:pt x="11814" y="1040"/>
                  <a:pt x="11814" y="1260"/>
                </a:cubicBezTo>
                <a:lnTo>
                  <a:pt x="11814" y="7719"/>
                </a:lnTo>
                <a:lnTo>
                  <a:pt x="788" y="7719"/>
                </a:lnTo>
                <a:lnTo>
                  <a:pt x="788" y="1260"/>
                </a:lnTo>
                <a:cubicBezTo>
                  <a:pt x="788" y="1040"/>
                  <a:pt x="977" y="851"/>
                  <a:pt x="1197" y="851"/>
                </a:cubicBezTo>
                <a:close/>
                <a:moveTo>
                  <a:pt x="11814" y="8506"/>
                </a:moveTo>
                <a:lnTo>
                  <a:pt x="11814" y="8947"/>
                </a:lnTo>
                <a:cubicBezTo>
                  <a:pt x="11814" y="9199"/>
                  <a:pt x="11594" y="9389"/>
                  <a:pt x="11405" y="9389"/>
                </a:cubicBezTo>
                <a:lnTo>
                  <a:pt x="1197" y="9389"/>
                </a:lnTo>
                <a:cubicBezTo>
                  <a:pt x="977" y="9389"/>
                  <a:pt x="788" y="9199"/>
                  <a:pt x="788" y="8947"/>
                </a:cubicBezTo>
                <a:lnTo>
                  <a:pt x="788" y="8506"/>
                </a:lnTo>
                <a:close/>
                <a:moveTo>
                  <a:pt x="7782" y="10208"/>
                </a:moveTo>
                <a:lnTo>
                  <a:pt x="8349" y="11877"/>
                </a:lnTo>
                <a:lnTo>
                  <a:pt x="4253" y="11877"/>
                </a:lnTo>
                <a:lnTo>
                  <a:pt x="4789" y="10208"/>
                </a:lnTo>
                <a:close/>
                <a:moveTo>
                  <a:pt x="1197" y="0"/>
                </a:moveTo>
                <a:cubicBezTo>
                  <a:pt x="536" y="0"/>
                  <a:pt x="0" y="567"/>
                  <a:pt x="0" y="1229"/>
                </a:cubicBezTo>
                <a:lnTo>
                  <a:pt x="0" y="8947"/>
                </a:lnTo>
                <a:cubicBezTo>
                  <a:pt x="0" y="9609"/>
                  <a:pt x="536" y="10176"/>
                  <a:pt x="1197" y="10176"/>
                </a:cubicBezTo>
                <a:lnTo>
                  <a:pt x="3938" y="10176"/>
                </a:lnTo>
                <a:lnTo>
                  <a:pt x="3371" y="11814"/>
                </a:lnTo>
                <a:lnTo>
                  <a:pt x="2867" y="11814"/>
                </a:lnTo>
                <a:cubicBezTo>
                  <a:pt x="2615" y="11814"/>
                  <a:pt x="2457" y="12003"/>
                  <a:pt x="2457" y="12255"/>
                </a:cubicBezTo>
                <a:cubicBezTo>
                  <a:pt x="2457" y="12476"/>
                  <a:pt x="2678" y="12697"/>
                  <a:pt x="2867" y="12697"/>
                </a:cubicBezTo>
                <a:lnTo>
                  <a:pt x="9767" y="12697"/>
                </a:lnTo>
                <a:cubicBezTo>
                  <a:pt x="9987" y="12697"/>
                  <a:pt x="10176" y="12476"/>
                  <a:pt x="10176" y="12255"/>
                </a:cubicBezTo>
                <a:cubicBezTo>
                  <a:pt x="10176" y="12003"/>
                  <a:pt x="9987" y="11814"/>
                  <a:pt x="9767" y="11814"/>
                </a:cubicBezTo>
                <a:lnTo>
                  <a:pt x="9231" y="11814"/>
                </a:lnTo>
                <a:lnTo>
                  <a:pt x="8695" y="10176"/>
                </a:lnTo>
                <a:lnTo>
                  <a:pt x="11405" y="10176"/>
                </a:lnTo>
                <a:cubicBezTo>
                  <a:pt x="12066" y="10176"/>
                  <a:pt x="12634" y="9609"/>
                  <a:pt x="12634" y="8947"/>
                </a:cubicBezTo>
                <a:lnTo>
                  <a:pt x="12634" y="1229"/>
                </a:lnTo>
                <a:cubicBezTo>
                  <a:pt x="12634" y="567"/>
                  <a:pt x="12066" y="0"/>
                  <a:pt x="11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>
            <p:ph type="title"/>
          </p:nvPr>
        </p:nvSpPr>
        <p:spPr>
          <a:xfrm>
            <a:off x="955275" y="737000"/>
            <a:ext cx="8124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Priorități și teme principale</a:t>
            </a:r>
            <a:endParaRPr/>
          </a:p>
        </p:txBody>
      </p:sp>
      <p:sp>
        <p:nvSpPr>
          <p:cNvPr id="251" name="Google Shape;251;p8"/>
          <p:cNvSpPr txBox="1"/>
          <p:nvPr>
            <p:ph idx="1" type="body"/>
          </p:nvPr>
        </p:nvSpPr>
        <p:spPr>
          <a:xfrm>
            <a:off x="651976" y="1572932"/>
            <a:ext cx="89988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-4381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100"/>
              <a:buChar char="❖"/>
            </a:pPr>
            <a:r>
              <a:rPr b="1" lang="en" sz="1900">
                <a:solidFill>
                  <a:srgbClr val="181818"/>
                </a:solidFill>
              </a:rPr>
              <a:t>ORIZONTALĂ: Incluziune socială</a:t>
            </a:r>
            <a:endParaRPr b="1" sz="1900">
              <a:solidFill>
                <a:srgbClr val="181818"/>
              </a:solidFill>
            </a:endParaRPr>
          </a:p>
          <a:p>
            <a:pPr indent="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Incluziunea și diversitatea în toate domeniile educației, formării, tineretului și sportului.</a:t>
            </a:r>
            <a:endParaRPr b="1"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81818"/>
              </a:buClr>
              <a:buSzPts val="2100"/>
              <a:buChar char="❖"/>
            </a:pPr>
            <a:r>
              <a:rPr b="1" lang="en" sz="1900">
                <a:solidFill>
                  <a:srgbClr val="181818"/>
                </a:solidFill>
              </a:rPr>
              <a:t>ORIZONTALĂ: </a:t>
            </a:r>
            <a:endParaRPr b="1" sz="1900">
              <a:solidFill>
                <a:srgbClr val="181818"/>
              </a:solidFill>
            </a:endParaRPr>
          </a:p>
          <a:p>
            <a:pPr indent="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VET: Creșterea flexibilității oportunităților în educația și formarea profesională</a:t>
            </a:r>
            <a:endParaRPr b="1" sz="1900">
              <a:solidFill>
                <a:srgbClr val="5F7D95"/>
              </a:solidFill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81818"/>
              </a:buClr>
              <a:buSzPts val="2100"/>
              <a:buChar char="❖"/>
            </a:pPr>
            <a:r>
              <a:rPr b="1" lang="en" sz="1900">
                <a:solidFill>
                  <a:srgbClr val="181818"/>
                </a:solidFill>
              </a:rPr>
              <a:t>Teme: </a:t>
            </a:r>
            <a:endParaRPr b="1" sz="1900">
              <a:solidFill>
                <a:srgbClr val="181818"/>
              </a:solidFill>
            </a:endParaRPr>
          </a:p>
          <a:p>
            <a:pPr indent="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Incluziunea, promovarea egalității și a nediscriminării</a:t>
            </a:r>
            <a:endParaRPr b="1" sz="1900">
              <a:solidFill>
                <a:srgbClr val="5F7D95"/>
              </a:solidFill>
            </a:endParaRPr>
          </a:p>
          <a:p>
            <a:pPr indent="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Dezvoltarea cursurilor de formare</a:t>
            </a:r>
            <a:endParaRPr b="1" sz="1900">
              <a:solidFill>
                <a:srgbClr val="5F7D95"/>
              </a:solidFill>
            </a:endParaRPr>
          </a:p>
          <a:p>
            <a:pPr indent="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b="1" lang="en" sz="1900">
                <a:solidFill>
                  <a:srgbClr val="5F7D95"/>
                </a:solidFill>
              </a:rPr>
              <a:t>Relații internaționale și cooperare pentru dezvoltare.</a:t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1900">
              <a:solidFill>
                <a:srgbClr val="5F7D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t/>
            </a:r>
            <a:endParaRPr b="1">
              <a:solidFill>
                <a:srgbClr val="5F7D95"/>
              </a:solidFill>
            </a:endParaRPr>
          </a:p>
        </p:txBody>
      </p:sp>
      <p:pic>
        <p:nvPicPr>
          <p:cNvPr id="252" name="Google Shape;252;p8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>
            <p:ph type="title"/>
          </p:nvPr>
        </p:nvSpPr>
        <p:spPr>
          <a:xfrm>
            <a:off x="955276" y="737008"/>
            <a:ext cx="102213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Despre ce este acest proiect?</a:t>
            </a:r>
            <a:endParaRPr/>
          </a:p>
        </p:txBody>
      </p:sp>
      <p:sp>
        <p:nvSpPr>
          <p:cNvPr id="259" name="Google Shape;259;p9"/>
          <p:cNvSpPr txBox="1"/>
          <p:nvPr>
            <p:ph idx="3" type="title"/>
          </p:nvPr>
        </p:nvSpPr>
        <p:spPr>
          <a:xfrm>
            <a:off x="8153310" y="5073753"/>
            <a:ext cx="3099900" cy="1143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Formare profesională</a:t>
            </a:r>
            <a:endParaRPr/>
          </a:p>
        </p:txBody>
      </p:sp>
      <p:sp>
        <p:nvSpPr>
          <p:cNvPr id="260" name="Google Shape;260;p9"/>
          <p:cNvSpPr txBox="1"/>
          <p:nvPr>
            <p:ph idx="4" type="subTitle"/>
          </p:nvPr>
        </p:nvSpPr>
        <p:spPr>
          <a:xfrm>
            <a:off x="8153476" y="2027284"/>
            <a:ext cx="3099900" cy="1143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Dizabilități - nevoi speciale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 txBox="1"/>
          <p:nvPr>
            <p:ph idx="5" type="title"/>
          </p:nvPr>
        </p:nvSpPr>
        <p:spPr>
          <a:xfrm>
            <a:off x="8153576" y="3610724"/>
            <a:ext cx="3099900" cy="1143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Digitalizare</a:t>
            </a:r>
            <a:endParaRPr/>
          </a:p>
        </p:txBody>
      </p:sp>
      <p:pic>
        <p:nvPicPr>
          <p:cNvPr id="262" name="Google Shape;262;p9"/>
          <p:cNvPicPr preferRelativeResize="0"/>
          <p:nvPr/>
        </p:nvPicPr>
        <p:blipFill rotWithShape="1">
          <a:blip r:embed="rId3">
            <a:alphaModFix/>
          </a:blip>
          <a:srcRect b="8" l="0" r="0" t="9"/>
          <a:stretch/>
        </p:blipFill>
        <p:spPr>
          <a:xfrm>
            <a:off x="674663" y="1782467"/>
            <a:ext cx="6966016" cy="464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10893061" y="0"/>
            <a:ext cx="1239000" cy="70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>
            <p:ph type="title"/>
          </p:nvPr>
        </p:nvSpPr>
        <p:spPr>
          <a:xfrm>
            <a:off x="955276" y="737008"/>
            <a:ext cx="69360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450" lIns="122450" spcFirstLastPara="1" rIns="122450" wrap="square" tIns="122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Obiective</a:t>
            </a:r>
            <a:endParaRPr/>
          </a:p>
        </p:txBody>
      </p:sp>
      <p:sp>
        <p:nvSpPr>
          <p:cNvPr id="270" name="Google Shape;270;p10"/>
          <p:cNvSpPr txBox="1"/>
          <p:nvPr>
            <p:ph idx="1" type="body"/>
          </p:nvPr>
        </p:nvSpPr>
        <p:spPr>
          <a:xfrm>
            <a:off x="955276" y="1572932"/>
            <a:ext cx="84909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450" lIns="122450" spcFirstLastPara="1" rIns="122450" wrap="square" tIns="122450">
            <a:noAutofit/>
          </a:bodyPr>
          <a:lstStyle/>
          <a:p>
            <a:pPr indent="-4381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b="1" lang="en" sz="1900">
                <a:solidFill>
                  <a:srgbClr val="5F7D95"/>
                </a:solidFill>
                <a:highlight>
                  <a:srgbClr val="FFFFFF"/>
                </a:highlight>
              </a:rPr>
              <a:t>Obiectiv general:</a:t>
            </a:r>
            <a:r>
              <a:rPr lang="en" sz="1900">
                <a:solidFill>
                  <a:srgbClr val="5F7D95"/>
                </a:solidFill>
                <a:highlight>
                  <a:srgbClr val="FFFFFF"/>
                </a:highlight>
              </a:rPr>
              <a:t> </a:t>
            </a:r>
            <a:endParaRPr sz="1900"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solidFill>
                  <a:srgbClr val="5F7D95"/>
                </a:solidFill>
                <a:highlight>
                  <a:srgbClr val="FFFFFF"/>
                </a:highlight>
              </a:rPr>
              <a:t>Dezvoltarea abilităților asistenților sociali în proiectare și integrare de programe digitale pentru  dezvoltarea personală și incluziunea socială a persoanelor cu dizabilități</a:t>
            </a:r>
            <a:endParaRPr sz="1900"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❖"/>
            </a:pPr>
            <a:r>
              <a:rPr b="1" lang="en" sz="1900">
                <a:solidFill>
                  <a:srgbClr val="5F7D95"/>
                </a:solidFill>
                <a:highlight>
                  <a:srgbClr val="FFFFFF"/>
                </a:highlight>
              </a:rPr>
              <a:t>Obiective specifice</a:t>
            </a:r>
            <a:r>
              <a:rPr lang="en" sz="1900">
                <a:solidFill>
                  <a:srgbClr val="5F7D95"/>
                </a:solidFill>
                <a:highlight>
                  <a:srgbClr val="FFFFFF"/>
                </a:highlight>
              </a:rPr>
              <a:t>:</a:t>
            </a:r>
            <a:endParaRPr sz="1900"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-4381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➢"/>
            </a:pPr>
            <a:r>
              <a:rPr lang="en">
                <a:solidFill>
                  <a:srgbClr val="5F7D95"/>
                </a:solidFill>
                <a:highlight>
                  <a:srgbClr val="FFFFFF"/>
                </a:highlight>
              </a:rPr>
              <a:t>creșterea competențelor în proiectarea și dezvoltarea unui curs online, (realizare design curs online, concepere curs online)  </a:t>
            </a:r>
            <a:endParaRPr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-4381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➢"/>
            </a:pPr>
            <a:r>
              <a:rPr lang="en">
                <a:solidFill>
                  <a:srgbClr val="5F7D95"/>
                </a:solidFill>
                <a:highlight>
                  <a:srgbClr val="FFFFFF"/>
                </a:highlight>
              </a:rPr>
              <a:t>creșterea competențelor în comunicare eficientă pentru mediul digital, flexibilitate în comunicarea online </a:t>
            </a:r>
            <a:endParaRPr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-4381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➢"/>
            </a:pPr>
            <a:r>
              <a:rPr lang="en">
                <a:solidFill>
                  <a:srgbClr val="5F7D95"/>
                </a:solidFill>
                <a:highlight>
                  <a:srgbClr val="FFFFFF"/>
                </a:highlight>
              </a:rPr>
              <a:t>creșterea calității muncii, activităților și practicilor   organizațiilor  implicate în proiect</a:t>
            </a:r>
            <a:endParaRPr>
              <a:solidFill>
                <a:srgbClr val="5F7D95"/>
              </a:solidFill>
              <a:highlight>
                <a:srgbClr val="FFFFFF"/>
              </a:highlight>
            </a:endParaRPr>
          </a:p>
          <a:p>
            <a:pPr indent="-4381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D95"/>
              </a:buClr>
              <a:buSzPts val="2100"/>
              <a:buChar char="➢"/>
            </a:pPr>
            <a:r>
              <a:rPr lang="en">
                <a:solidFill>
                  <a:srgbClr val="5F7D95"/>
                </a:solidFill>
                <a:highlight>
                  <a:srgbClr val="FFFFFF"/>
                </a:highlight>
              </a:rPr>
              <a:t>consolidarea capacității   organizațiilor  implicate în proiect de a lucra la nivel transnațional și intersectorial</a:t>
            </a:r>
            <a:endParaRPr b="1" sz="1900">
              <a:solidFill>
                <a:srgbClr val="5F7D95"/>
              </a:solidFill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9887313" y="341173"/>
            <a:ext cx="1865622" cy="182777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4">
            <a:alphaModFix/>
          </a:blip>
          <a:srcRect b="0" l="2732" r="2722" t="0"/>
          <a:stretch/>
        </p:blipFill>
        <p:spPr>
          <a:xfrm>
            <a:off x="10108410" y="6467619"/>
            <a:ext cx="1752166" cy="41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ping with Teenagers’ Emotions Workshop by Slidesgo">
  <a:themeElements>
    <a:clrScheme name="Simple Light">
      <a:dk1>
        <a:srgbClr val="FF9900"/>
      </a:dk1>
      <a:lt1>
        <a:srgbClr val="DBE2E7"/>
      </a:lt1>
      <a:dk2>
        <a:srgbClr val="5F7D95"/>
      </a:dk2>
      <a:lt2>
        <a:srgbClr val="CD252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CD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